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5"/>
    <p:sldMasterId id="2147483912" r:id="rId6"/>
    <p:sldMasterId id="2147483926" r:id="rId7"/>
    <p:sldMasterId id="2147483931" r:id="rId8"/>
    <p:sldMasterId id="2147483944" r:id="rId9"/>
    <p:sldMasterId id="2147483951" r:id="rId10"/>
  </p:sldMasterIdLst>
  <p:notesMasterIdLst>
    <p:notesMasterId r:id="rId21"/>
  </p:notesMasterIdLst>
  <p:handoutMasterIdLst>
    <p:handoutMasterId r:id="rId22"/>
  </p:handoutMasterIdLst>
  <p:sldIdLst>
    <p:sldId id="258" r:id="rId11"/>
    <p:sldId id="281" r:id="rId12"/>
    <p:sldId id="295" r:id="rId13"/>
    <p:sldId id="294" r:id="rId14"/>
    <p:sldId id="292" r:id="rId15"/>
    <p:sldId id="274" r:id="rId16"/>
    <p:sldId id="280" r:id="rId17"/>
    <p:sldId id="262" r:id="rId18"/>
    <p:sldId id="277" r:id="rId19"/>
    <p:sldId id="272" r:id="rId20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2C9"/>
    <a:srgbClr val="A81E3B"/>
    <a:srgbClr val="79B9CF"/>
    <a:srgbClr val="DDA63A"/>
    <a:srgbClr val="1A648C"/>
    <a:srgbClr val="EFA91F"/>
    <a:srgbClr val="EF791F"/>
    <a:srgbClr val="AB967C"/>
    <a:srgbClr val="518932"/>
    <a:srgbClr val="008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9A2E2-718B-4F39-8262-AF30558F7EBB}" v="1" dt="2021-09-21T12:53:34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850" autoAdjust="0"/>
  </p:normalViewPr>
  <p:slideViewPr>
    <p:cSldViewPr>
      <p:cViewPr varScale="1">
        <p:scale>
          <a:sx n="72" d="100"/>
          <a:sy n="72" d="100"/>
        </p:scale>
        <p:origin x="98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6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2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0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3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3620" y="2729513"/>
            <a:ext cx="7776864" cy="1368152"/>
          </a:xfrm>
          <a:prstGeom prst="rect">
            <a:avLst/>
          </a:prstGeom>
        </p:spPr>
        <p:txBody>
          <a:bodyPr lIns="0" anchor="t"/>
          <a:lstStyle>
            <a:lvl1pPr algn="l">
              <a:defRPr sz="4600" baseline="0">
                <a:solidFill>
                  <a:srgbClr val="5792C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- Option 1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53620" y="4101113"/>
            <a:ext cx="7775007" cy="632268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None/>
              <a:defRPr sz="2400" b="1">
                <a:solidFill>
                  <a:srgbClr val="5792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20" y="5589240"/>
            <a:ext cx="7772622" cy="28803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43472" y="5877272"/>
            <a:ext cx="7782770" cy="29228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66938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9906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5800" baseline="0">
                <a:solidFill>
                  <a:srgbClr val="5792C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2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0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78" y="5805344"/>
            <a:ext cx="2280846" cy="720000"/>
          </a:xfrm>
          <a:prstGeom prst="rect">
            <a:avLst/>
          </a:prstGeom>
        </p:spPr>
      </p:pic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0400"/>
            <a:ext cx="12193200" cy="3006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620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8C83563-828F-1348-AA45-B671E26E7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952047"/>
            <a:ext cx="12192000" cy="251454"/>
          </a:xfrm>
          <a:prstGeom prst="rect">
            <a:avLst/>
          </a:prstGeom>
        </p:spPr>
        <p:txBody>
          <a:bodyPr lIns="576000" rIns="57600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ED1DC37-ADD4-E14A-846E-BFCB9E87C1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270177"/>
            <a:ext cx="12192000" cy="255167"/>
          </a:xfrm>
          <a:prstGeom prst="rect">
            <a:avLst/>
          </a:prstGeom>
        </p:spPr>
        <p:txBody>
          <a:bodyPr lIns="576000" rIns="57600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2536" y="1628801"/>
            <a:ext cx="11784013" cy="4104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2536" y="1628800"/>
            <a:ext cx="4380344" cy="2736304"/>
          </a:xfrm>
          <a:prstGeom prst="rect">
            <a:avLst/>
          </a:prstGeom>
          <a:solidFill>
            <a:srgbClr val="5792C9"/>
          </a:solidFill>
        </p:spPr>
        <p:txBody>
          <a:bodyPr vert="horz" lIns="576000" tIns="360000" rIns="360000" bIns="45720" rtlCol="0" anchor="t" anchorCtr="0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- Option 3</a:t>
            </a:r>
          </a:p>
        </p:txBody>
      </p:sp>
    </p:spTree>
    <p:extLst>
      <p:ext uri="{BB962C8B-B14F-4D97-AF65-F5344CB8AC3E}">
        <p14:creationId xmlns:p14="http://schemas.microsoft.com/office/powerpoint/2010/main" val="2299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692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556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List 1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>
              <a:buFontTx/>
              <a:buNone/>
              <a:defRPr sz="140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692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88B33B-2595-C049-A40E-D1BA483E5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6000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4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</a:t>
            </a:r>
          </a:p>
        </p:txBody>
      </p:sp>
    </p:spTree>
    <p:extLst>
      <p:ext uri="{BB962C8B-B14F-4D97-AF65-F5344CB8AC3E}">
        <p14:creationId xmlns:p14="http://schemas.microsoft.com/office/powerpoint/2010/main" val="179272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01D986D-7DC2-6B42-A3AA-10A8F8722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40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36000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4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01D986D-7DC2-6B42-A3AA-10A8F8722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40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36000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4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DA800EC-B653-524B-B3B9-B688B8D28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40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6000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4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2C5EC-D235-9B4E-95C4-C1BB3EDBA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40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6000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4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65785B0E-64CF-4E27-8187-F388FA67A9E5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0DCF397-4D24-4519-8DE6-140A2869E19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0F49708-37C0-0147-AC77-5774DCB79EAE}"/>
              </a:ext>
            </a:extLst>
          </p:cNvPr>
          <p:cNvCxnSpPr>
            <a:cxnSpLocks/>
          </p:cNvCxnSpPr>
          <p:nvPr userDrawn="1"/>
        </p:nvCxnSpPr>
        <p:spPr>
          <a:xfrm>
            <a:off x="1343472" y="5538495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343472" y="5538495"/>
            <a:ext cx="7776864" cy="0"/>
          </a:xfrm>
          <a:prstGeom prst="line">
            <a:avLst/>
          </a:prstGeom>
          <a:ln w="12700">
            <a:solidFill>
              <a:srgbClr val="579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9047" y="0"/>
            <a:ext cx="337295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231904" y="424212"/>
            <a:ext cx="3073896" cy="642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18736"/>
            <a:ext cx="3963063" cy="7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4845" y="-17804"/>
            <a:ext cx="3167155" cy="12476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231904" y="424212"/>
            <a:ext cx="3073896" cy="642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" y="418736"/>
            <a:ext cx="3963063" cy="7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33708"/>
            <a:ext cx="4176465" cy="96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4845" y="-17804"/>
            <a:ext cx="3167155" cy="124766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231904" y="424212"/>
            <a:ext cx="3073896" cy="642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" y="418736"/>
            <a:ext cx="3963063" cy="709023"/>
          </a:xfrm>
          <a:prstGeom prst="rect">
            <a:avLst/>
          </a:prstGeom>
        </p:spPr>
      </p:pic>
      <p:sp>
        <p:nvSpPr>
          <p:cNvPr id="7" name="Rettangolo 28">
            <a:extLst>
              <a:ext uri="{FF2B5EF4-FFF2-40B4-BE49-F238E27FC236}">
                <a16:creationId xmlns:a16="http://schemas.microsoft.com/office/drawing/2014/main" id="{3804164F-07BC-B646-A27F-D5F06B2BD45A}"/>
              </a:ext>
            </a:extLst>
          </p:cNvPr>
          <p:cNvSpPr/>
          <p:nvPr userDrawn="1"/>
        </p:nvSpPr>
        <p:spPr>
          <a:xfrm>
            <a:off x="4" y="1628800"/>
            <a:ext cx="12013192" cy="4266456"/>
          </a:xfrm>
          <a:prstGeom prst="rect">
            <a:avLst/>
          </a:prstGeom>
          <a:solidFill>
            <a:srgbClr val="5792C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4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t="30712" r="8574"/>
          <a:stretch/>
        </p:blipFill>
        <p:spPr>
          <a:xfrm>
            <a:off x="9296401" y="0"/>
            <a:ext cx="2895600" cy="91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800600" y="220402"/>
            <a:ext cx="2590800" cy="5415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949" y="189423"/>
            <a:ext cx="3200400" cy="5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/>
          <a:srcRect t="30712" r="8574"/>
          <a:stretch/>
        </p:blipFill>
        <p:spPr>
          <a:xfrm>
            <a:off x="9296401" y="0"/>
            <a:ext cx="2895600" cy="914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00600" y="220402"/>
            <a:ext cx="2590800" cy="5415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1949" y="189423"/>
            <a:ext cx="3200400" cy="5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  <p:sldLayoutId id="21474839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305716"/>
            <a:ext cx="4176465" cy="96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6815" y="3131472"/>
            <a:ext cx="5996585" cy="1824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19047" y="0"/>
            <a:ext cx="337295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231904" y="424212"/>
            <a:ext cx="3073896" cy="642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0" y="418736"/>
            <a:ext cx="3963063" cy="7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elearning/%23/elc/en/course/FLA" TargetMode="External"/><Relationship Id="rId3" Type="http://schemas.openxmlformats.org/officeDocument/2006/relationships/hyperlink" Target="http://www.fao.org/publications/sofa/2019/en/" TargetMode="External"/><Relationship Id="rId7" Type="http://schemas.openxmlformats.org/officeDocument/2006/relationships/hyperlink" Target="https://elearning.fao.org/course/view.php?id=6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uploads/media/Food_recovery_and_redistribution_guide.pdf" TargetMode="External"/><Relationship Id="rId11" Type="http://schemas.openxmlformats.org/officeDocument/2006/relationships/hyperlink" Target="http://www.fao.org/3/CA1475EN/ca1475en.pdf" TargetMode="External"/><Relationship Id="rId5" Type="http://schemas.openxmlformats.org/officeDocument/2006/relationships/hyperlink" Target="http://www.fao.org/3/i9788en/I9788EN.pdf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fao.org/3/nf393en/nf393en.pdf" TargetMode="External"/><Relationship Id="rId9" Type="http://schemas.openxmlformats.org/officeDocument/2006/relationships/hyperlink" Target="http://www.fao.org/save-food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9923980" cy="2206352"/>
          </a:xfrm>
        </p:spPr>
        <p:txBody>
          <a:bodyPr/>
          <a:lstStyle/>
          <a:p>
            <a:r>
              <a:rPr lang="ru-RU" sz="4200" b="1" dirty="0" err="1">
                <a:latin typeface="+mn-lt"/>
              </a:rPr>
              <a:t>Overview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of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the</a:t>
            </a:r>
            <a:r>
              <a:rPr lang="ru-RU" sz="4200" b="1" dirty="0">
                <a:latin typeface="+mn-lt"/>
              </a:rPr>
              <a:t> FLW </a:t>
            </a:r>
            <a:r>
              <a:rPr lang="ru-RU" sz="4200" b="1" dirty="0" err="1">
                <a:latin typeface="+mn-lt"/>
              </a:rPr>
              <a:t>situation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and</a:t>
            </a:r>
            <a:r>
              <a:rPr lang="fr-FR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approach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to</a:t>
            </a:r>
            <a:r>
              <a:rPr lang="ru-RU" sz="4200" b="1" dirty="0">
                <a:latin typeface="+mn-lt"/>
              </a:rPr>
              <a:t> FLW </a:t>
            </a:r>
            <a:r>
              <a:rPr lang="ru-RU" sz="4200" b="1" dirty="0" err="1">
                <a:latin typeface="+mn-lt"/>
              </a:rPr>
              <a:t>reduction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in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the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>
                <a:latin typeface="+mn-lt"/>
              </a:rPr>
              <a:t>region </a:t>
            </a:r>
            <a:br>
              <a:rPr lang="fr-FR" sz="4200" b="1" dirty="0">
                <a:latin typeface="+mn-lt"/>
              </a:rPr>
            </a:br>
            <a:br>
              <a:rPr lang="fr-FR" sz="4200" b="1" dirty="0">
                <a:latin typeface="+mn-lt"/>
              </a:rPr>
            </a:br>
            <a:r>
              <a:rPr lang="fr-FR" sz="4200" b="1" dirty="0">
                <a:latin typeface="+mn-lt"/>
              </a:rPr>
              <a:t>K</a:t>
            </a:r>
            <a:r>
              <a:rPr lang="ru-RU" sz="4200" b="1" dirty="0" err="1">
                <a:latin typeface="+mn-lt"/>
              </a:rPr>
              <a:t>ey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elements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of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a</a:t>
            </a:r>
            <a:r>
              <a:rPr lang="ru-RU" sz="4200" b="1" dirty="0">
                <a:latin typeface="+mn-lt"/>
              </a:rPr>
              <a:t> </a:t>
            </a:r>
            <a:r>
              <a:rPr lang="ru-RU" sz="4200" b="1" dirty="0" err="1">
                <a:latin typeface="+mn-lt"/>
              </a:rPr>
              <a:t>successful</a:t>
            </a:r>
            <a:r>
              <a:rPr lang="ru-RU" sz="4200" b="1" dirty="0">
                <a:latin typeface="+mn-lt"/>
              </a:rPr>
              <a:t> FLW </a:t>
            </a:r>
            <a:r>
              <a:rPr lang="ru-RU" sz="4200" b="1" dirty="0" err="1">
                <a:latin typeface="+mn-lt"/>
              </a:rPr>
              <a:t>strategy</a:t>
            </a:r>
            <a:r>
              <a:rPr lang="ru-RU" sz="4200" b="1" dirty="0">
                <a:latin typeface="+mn-lt"/>
              </a:rPr>
              <a:t> </a:t>
            </a:r>
            <a:endParaRPr lang="en-US" sz="42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r>
              <a:rPr lang="en-US" altLang="en-US" dirty="0">
                <a:solidFill>
                  <a:schemeClr val="accent1"/>
                </a:solidFill>
              </a:rPr>
              <a:t>Myriam ANNETTE</a:t>
            </a:r>
          </a:p>
          <a:p>
            <a:pPr>
              <a:lnSpc>
                <a:spcPct val="60000"/>
              </a:lnSpc>
            </a:pPr>
            <a:r>
              <a:rPr lang="en-US" altLang="en-US" dirty="0">
                <a:solidFill>
                  <a:schemeClr val="accent1"/>
                </a:solidFill>
              </a:rPr>
              <a:t>International Consultant, SAVE FOOD - Initiative on Food Loss and Waste Reduction</a:t>
            </a:r>
          </a:p>
          <a:p>
            <a:pPr>
              <a:lnSpc>
                <a:spcPct val="60000"/>
              </a:lnSpc>
            </a:pPr>
            <a:r>
              <a:rPr lang="en-US" altLang="en-US" dirty="0">
                <a:solidFill>
                  <a:srgbClr val="5791C8"/>
                </a:solidFill>
              </a:rPr>
              <a:t>Regional Office for Europe and Central Asia, Food and Agriculture Organization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E5252-99CD-4F34-8D70-D17F5D2B203A}"/>
              </a:ext>
            </a:extLst>
          </p:cNvPr>
          <p:cNvSpPr txBox="1"/>
          <p:nvPr/>
        </p:nvSpPr>
        <p:spPr>
          <a:xfrm>
            <a:off x="4876800" y="2286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8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52CD-6624-4AA3-896D-9BC28C76C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6872"/>
            <a:ext cx="12192000" cy="24482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000" b="1" dirty="0">
                <a:latin typeface="+mn-lt"/>
              </a:rPr>
              <a:t>THANK YOU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FOR YOUR ATTENTION</a:t>
            </a:r>
            <a:r>
              <a:rPr lang="en-US" sz="4000" dirty="0"/>
              <a:t>!</a:t>
            </a:r>
            <a:br>
              <a:rPr lang="en-US" sz="4000" dirty="0"/>
            </a:br>
            <a:br>
              <a:rPr lang="en-US" sz="4000" dirty="0"/>
            </a:br>
            <a:br>
              <a:rPr lang="en-US" sz="20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5E80C-9EEA-4C21-BD09-F012E51BFFC8}"/>
              </a:ext>
            </a:extLst>
          </p:cNvPr>
          <p:cNvSpPr txBox="1"/>
          <p:nvPr/>
        </p:nvSpPr>
        <p:spPr>
          <a:xfrm>
            <a:off x="4648200" y="2286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8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5FA2A1-CFB9-4537-A1C2-14AE54E78BA4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10795072" cy="443247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>
                <a:solidFill>
                  <a:srgbClr val="5792C9"/>
                </a:solidFill>
                <a:latin typeface="+mn-lt"/>
                <a:sym typeface="Frutiger LT Std 45 Light"/>
              </a:rPr>
              <a:t>We are losing</a:t>
            </a:r>
            <a:endParaRPr lang="en-GB" sz="3600" b="1" dirty="0">
              <a:solidFill>
                <a:srgbClr val="5792C9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19200" y="3810000"/>
            <a:ext cx="9677399" cy="2153857"/>
            <a:chOff x="838200" y="4154649"/>
            <a:chExt cx="9677399" cy="2153857"/>
          </a:xfrm>
        </p:grpSpPr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838200" y="5860287"/>
              <a:ext cx="6513576" cy="4482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Comic Sans MS" pitchFamily="66" charset="0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7239000" y="5846841"/>
              <a:ext cx="3276599" cy="4616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mic Sans MS" pitchFamily="66" charset="0"/>
                </a:rPr>
                <a:t>1 / 3</a:t>
              </a: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14725" r="11439" b="11275"/>
            <a:stretch/>
          </p:blipFill>
          <p:spPr>
            <a:xfrm>
              <a:off x="908175" y="4358686"/>
              <a:ext cx="1896179" cy="140317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354" y="4397749"/>
              <a:ext cx="1364109" cy="136410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63" y="4228664"/>
              <a:ext cx="1516072" cy="1543306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0" t="17059" r="10285" b="5098"/>
            <a:stretch/>
          </p:blipFill>
          <p:spPr>
            <a:xfrm>
              <a:off x="5684535" y="4154649"/>
              <a:ext cx="1802104" cy="1691336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370" y="4154649"/>
              <a:ext cx="2071333" cy="164515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038600" y="2286000"/>
            <a:ext cx="2837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5791C8"/>
                </a:solidFill>
              </a:rPr>
              <a:t>1.3 billion ton</a:t>
            </a:r>
          </a:p>
        </p:txBody>
      </p:sp>
    </p:spTree>
    <p:extLst>
      <p:ext uri="{BB962C8B-B14F-4D97-AF65-F5344CB8AC3E}">
        <p14:creationId xmlns:p14="http://schemas.microsoft.com/office/powerpoint/2010/main" val="7801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5FA2A1-CFB9-4537-A1C2-14AE54E78BA4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10795072" cy="443247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>
                <a:solidFill>
                  <a:srgbClr val="5792C9"/>
                </a:solidFill>
                <a:latin typeface="+mn-lt"/>
                <a:sym typeface="Frutiger LT Std 45 Light"/>
              </a:rPr>
              <a:t>What is Food Loss and Food Waste?</a:t>
            </a:r>
            <a:endParaRPr lang="en-GB" sz="3600" b="1" dirty="0">
              <a:solidFill>
                <a:srgbClr val="5792C9"/>
              </a:solidFill>
              <a:latin typeface="+mn-lt"/>
            </a:endParaRPr>
          </a:p>
        </p:txBody>
      </p:sp>
      <p:pic>
        <p:nvPicPr>
          <p:cNvPr id="21" name="Resim 10"/>
          <p:cNvPicPr>
            <a:picLocks noChangeAspect="1"/>
          </p:cNvPicPr>
          <p:nvPr/>
        </p:nvPicPr>
        <p:blipFill rotWithShape="1">
          <a:blip r:embed="rId3"/>
          <a:srcRect l="15239" t="31032" r="39803" b="20892"/>
          <a:stretch/>
        </p:blipFill>
        <p:spPr>
          <a:xfrm>
            <a:off x="1905000" y="2057400"/>
            <a:ext cx="73475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5FA2A1-CFB9-4537-A1C2-14AE54E78BA4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10795072" cy="443247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>
                <a:solidFill>
                  <a:srgbClr val="5792C9"/>
                </a:solidFill>
                <a:latin typeface="+mn-lt"/>
                <a:sym typeface="Frutiger LT Std 45 Light"/>
              </a:rPr>
              <a:t>Global Food Loss and Waste</a:t>
            </a:r>
            <a:endParaRPr lang="en-GB" sz="3600" b="1" dirty="0">
              <a:solidFill>
                <a:srgbClr val="5792C9"/>
              </a:solidFill>
              <a:latin typeface="+mn-lt"/>
            </a:endParaRP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457200" y="2057400"/>
            <a:ext cx="6705600" cy="4152001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buClr>
                <a:srgbClr val="5091C8"/>
              </a:buClr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Globally, around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14 percent of food produced is lost </a:t>
            </a:r>
            <a:r>
              <a:rPr lang="en-US" sz="2000" b="0" dirty="0">
                <a:solidFill>
                  <a:schemeClr val="tx1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from the post-harvest stage up to, but excluding, the retail, </a:t>
            </a:r>
            <a:r>
              <a:rPr lang="en-GB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food service and household stages</a:t>
            </a:r>
            <a:r>
              <a:rPr lang="tr-TR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 (FAO, 2019 </a:t>
            </a:r>
            <a:r>
              <a:rPr lang="mr-IN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–</a:t>
            </a:r>
            <a:r>
              <a:rPr lang="tr-TR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 SOFA </a:t>
            </a:r>
            <a:r>
              <a:rPr lang="tr-TR" sz="2000" b="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report</a:t>
            </a:r>
            <a:r>
              <a:rPr lang="tr-TR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).</a:t>
            </a:r>
          </a:p>
          <a:p>
            <a:pPr marL="342900" indent="-342900" algn="just">
              <a:lnSpc>
                <a:spcPct val="110000"/>
              </a:lnSpc>
              <a:buClr>
                <a:srgbClr val="5091C8"/>
              </a:buClr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17 percent of total global food productions is wasted </a:t>
            </a:r>
            <a:r>
              <a:rPr lang="en-US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(11% in households, 5% in food service and 2% in retail).</a:t>
            </a:r>
            <a:r>
              <a:rPr lang="fr-FR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</a:p>
          <a:p>
            <a:pPr marL="342900" indent="-342900" algn="just">
              <a:lnSpc>
                <a:spcPct val="110000"/>
              </a:lnSpc>
              <a:buClr>
                <a:srgbClr val="5091C8"/>
              </a:buClr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931 million tonnes</a:t>
            </a:r>
            <a:r>
              <a:rPr lang="tr-T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of </a:t>
            </a:r>
            <a:r>
              <a:rPr lang="tr-TR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food</a:t>
            </a:r>
            <a:r>
              <a:rPr lang="tr-T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is </a:t>
            </a:r>
            <a:r>
              <a:rPr lang="tr-TR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wasted</a:t>
            </a:r>
            <a:r>
              <a:rPr lang="tr-T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each year. </a:t>
            </a:r>
            <a:r>
              <a:rPr lang="en-GB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Nearly 570 million tonnes of this waste occurs at the household level (global average of 74 kg per)</a:t>
            </a:r>
            <a:r>
              <a:rPr lang="tr-TR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 (UNEP, 2021 - </a:t>
            </a:r>
            <a:r>
              <a:rPr lang="en-US" sz="2000" b="0" dirty="0">
                <a:solidFill>
                  <a:schemeClr val="tx1"/>
                </a:solidFill>
                <a:latin typeface="Berlin Sans FB" panose="020E0602020502020306" pitchFamily="34" charset="0"/>
              </a:rPr>
              <a:t>Food Waste Index Report 2021).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514600"/>
            <a:ext cx="469099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23594" y="1731967"/>
            <a:ext cx="6947540" cy="4444996"/>
            <a:chOff x="2423594" y="1731967"/>
            <a:chExt cx="6947540" cy="4444996"/>
          </a:xfrm>
        </p:grpSpPr>
        <p:grpSp>
          <p:nvGrpSpPr>
            <p:cNvPr id="4" name="Group 22"/>
            <p:cNvGrpSpPr/>
            <p:nvPr/>
          </p:nvGrpSpPr>
          <p:grpSpPr>
            <a:xfrm>
              <a:off x="2423594" y="2226469"/>
              <a:ext cx="3221831" cy="3950494"/>
              <a:chOff x="1343472" y="616496"/>
              <a:chExt cx="4295775" cy="5267325"/>
            </a:xfrm>
          </p:grpSpPr>
          <p:pic>
            <p:nvPicPr>
              <p:cNvPr id="5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3472" y="692696"/>
                <a:ext cx="4295775" cy="5191125"/>
              </a:xfrm>
              <a:prstGeom prst="rect">
                <a:avLst/>
              </a:prstGeom>
            </p:spPr>
          </p:pic>
          <p:pic>
            <p:nvPicPr>
              <p:cNvPr id="6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3472" y="616496"/>
                <a:ext cx="704850" cy="5267325"/>
              </a:xfrm>
              <a:prstGeom prst="rect">
                <a:avLst/>
              </a:prstGeom>
            </p:spPr>
          </p:pic>
        </p:grpSp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5425" y="2269332"/>
              <a:ext cx="3414713" cy="3907631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2423594" y="1731967"/>
              <a:ext cx="3520008" cy="484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algn="ctr" defTabSz="685800" latinLnBrk="1" hangingPunct="0"/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  <a:latin typeface="Berlin Sans FB" panose="020E0602020502020306" pitchFamily="34" charset="0"/>
                </a:rPr>
                <a:t>Global Food Loss and Waste (million tons) in the Food Supply Chains</a:t>
              </a:r>
              <a:endParaRPr lang="en-GB" sz="135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9" name="TextBox 26"/>
            <p:cNvSpPr txBox="1"/>
            <p:nvPr/>
          </p:nvSpPr>
          <p:spPr>
            <a:xfrm>
              <a:off x="6408952" y="1871991"/>
              <a:ext cx="296218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defTabSz="685800" latinLnBrk="1" hangingPunct="0"/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  <a:latin typeface="Berlin Sans FB" panose="020E0602020502020306" pitchFamily="34" charset="0"/>
                </a:rPr>
                <a:t>Areas of Action to Reduce Losses</a:t>
              </a:r>
              <a:endParaRPr lang="en-GB" sz="135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5FA2A1-CFB9-4537-A1C2-14AE54E78BA4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10795072" cy="443247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>
                <a:solidFill>
                  <a:srgbClr val="5792C9"/>
                </a:solidFill>
                <a:latin typeface="+mn-lt"/>
                <a:sym typeface="Frutiger LT Std 45 Light"/>
              </a:rPr>
              <a:t>Solutions to Food Loss and Waste</a:t>
            </a:r>
            <a:br>
              <a:rPr lang="en-US" sz="3600" b="1" dirty="0">
                <a:solidFill>
                  <a:srgbClr val="5792C9"/>
                </a:solidFill>
                <a:latin typeface="+mn-lt"/>
                <a:sym typeface="Frutiger LT Std 45 Light"/>
              </a:rPr>
            </a:br>
            <a:endParaRPr lang="en-GB" sz="3600" b="1" dirty="0">
              <a:solidFill>
                <a:srgbClr val="5792C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2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9CC36BE-B4C6-44E0-AAF4-04E8E96C9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09800"/>
            <a:ext cx="6400799" cy="4113296"/>
          </a:xfrm>
        </p:spPr>
        <p:txBody>
          <a:bodyPr numCol="1"/>
          <a:lstStyle/>
          <a:p>
            <a:pPr marL="0" indent="0" algn="just">
              <a:spcBef>
                <a:spcPts val="600"/>
              </a:spcBef>
              <a:buNone/>
            </a:pPr>
            <a:r>
              <a:rPr lang="en-GB" b="1" dirty="0">
                <a:solidFill>
                  <a:schemeClr val="accent1"/>
                </a:solidFill>
                <a:ea typeface="Yu Mincho" panose="02020400000000000000" pitchFamily="18" charset="-128"/>
              </a:rPr>
              <a:t>Work areas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en-GB" b="1" dirty="0">
                <a:solidFill>
                  <a:srgbClr val="000000"/>
                </a:solidFill>
                <a:ea typeface="Yu Mincho" panose="02020400000000000000" pitchFamily="18" charset="-128"/>
              </a:rPr>
              <a:t>Develop national strategies and actions plans 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en-GB" b="1" dirty="0">
                <a:solidFill>
                  <a:srgbClr val="000000"/>
                </a:solidFill>
                <a:ea typeface="Yu Mincho" panose="02020400000000000000" pitchFamily="18" charset="-128"/>
                <a:cs typeface="Calibri Light" panose="020F0302020204030204" pitchFamily="34" charset="0"/>
              </a:rPr>
              <a:t>Strengthen national capacities for FLW measurement and reporting systems</a:t>
            </a:r>
            <a:endParaRPr lang="en-GB" dirty="0">
              <a:ea typeface="Yu Mincho" panose="02020400000000000000" pitchFamily="18" charset="-128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b="1" dirty="0">
                <a:solidFill>
                  <a:srgbClr val="000000"/>
                </a:solidFill>
                <a:ea typeface="Yu Mincho" panose="02020400000000000000" pitchFamily="18" charset="-128"/>
                <a:cs typeface="Calibri Light" panose="020F0302020204030204" pitchFamily="34" charset="0"/>
              </a:rPr>
              <a:t>Promote and enhance food recovery and redistribution networks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ea typeface="Yu Mincho" panose="02020400000000000000" pitchFamily="18" charset="-128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b="1" dirty="0">
                <a:solidFill>
                  <a:srgbClr val="000000"/>
                </a:solidFill>
                <a:ea typeface="Yu Mincho" panose="02020400000000000000" pitchFamily="18" charset="-128"/>
                <a:cs typeface="Calibri Light" panose="020F0302020204030204" pitchFamily="34" charset="0"/>
              </a:rPr>
              <a:t>Knowledge management and capacity development</a:t>
            </a:r>
            <a:endParaRPr lang="en-GB" dirty="0">
              <a:ea typeface="Yu Mincho" panose="02020400000000000000" pitchFamily="18" charset="-128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b="1" dirty="0">
                <a:solidFill>
                  <a:srgbClr val="000000"/>
                </a:solidFill>
                <a:ea typeface="Yu Mincho" panose="02020400000000000000" pitchFamily="18" charset="-128"/>
                <a:cs typeface="Calibri Light" panose="020F0302020204030204" pitchFamily="34" charset="0"/>
              </a:rPr>
              <a:t>Raise awareness and behaviour change</a:t>
            </a:r>
            <a:endParaRPr lang="en-GB" dirty="0">
              <a:ea typeface="Yu Mincho" panose="02020400000000000000" pitchFamily="18" charset="-128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b="1" dirty="0">
                <a:solidFill>
                  <a:srgbClr val="000000"/>
                </a:solidFill>
                <a:ea typeface="Yu Mincho" panose="02020400000000000000" pitchFamily="18" charset="-128"/>
                <a:cs typeface="Calibri Light" panose="020F0302020204030204" pitchFamily="34" charset="0"/>
              </a:rPr>
              <a:t>Collaborations and partnerships development </a:t>
            </a:r>
            <a:endParaRPr lang="en-GB" dirty="0">
              <a:ea typeface="Yu Mincho" panose="02020400000000000000" pitchFamily="18" charset="-128"/>
            </a:endParaRP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FA2A1-CFB9-4537-A1C2-14AE54E78BA4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3FDEF-72C0-42E0-8BF3-4093D35ED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855" y="2514600"/>
            <a:ext cx="6035468" cy="33212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7C0D5E-E47B-4657-8693-821E5053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13347537" cy="361200"/>
          </a:xfrm>
        </p:spPr>
        <p:txBody>
          <a:bodyPr/>
          <a:lstStyle/>
          <a:p>
            <a:pPr fontAlgn="base"/>
            <a:r>
              <a:rPr lang="en-GB" sz="3600" dirty="0"/>
              <a:t>FLW Reduction in Europe and Central Asia: </a:t>
            </a:r>
            <a:br>
              <a:rPr lang="en-GB" sz="3600" dirty="0"/>
            </a:br>
            <a:r>
              <a:rPr lang="en-GB" sz="3200" dirty="0"/>
              <a:t>Programme overview and approach to implementation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3710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7C0D5E-E47B-4657-8693-821E5053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13347537" cy="361200"/>
          </a:xfrm>
        </p:spPr>
        <p:txBody>
          <a:bodyPr/>
          <a:lstStyle/>
          <a:p>
            <a:r>
              <a:rPr lang="en-GB" sz="3600" dirty="0">
                <a:solidFill>
                  <a:srgbClr val="5791C8"/>
                </a:solidFill>
              </a:rPr>
              <a:t>Main causes of FLW in the region and priorities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FA2A1-CFB9-4537-A1C2-14AE54E78BA4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5644" y="2133600"/>
            <a:ext cx="6096000" cy="416011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b="1" dirty="0"/>
              <a:t>Causes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Lack of accurate data on FLW – quantitative, qualitative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Unfavourable investment climate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Trade and taxation policies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Lack of awareness of the complexity of FLW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Value chain coordination and supply logistics 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Confusion about food safety and quality standards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Fragmentation of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agri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-food production: slow pace of consolidation into commercial farms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Consumer preferences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2978" y="2209800"/>
            <a:ext cx="6400800" cy="3785651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b="1" dirty="0"/>
              <a:t>Priorities </a:t>
            </a:r>
            <a:r>
              <a:rPr lang="mr-IN" b="1" dirty="0"/>
              <a:t>–</a:t>
            </a:r>
            <a:r>
              <a:rPr lang="en-US" b="1" dirty="0"/>
              <a:t> Elements of a FLW Strategy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Facilitate an enabling policy and regulatory environment 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Support research and knowledge dissemination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Improve the performance of value chains 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Raise awareness and communication 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Develop partnerships 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Promote and enhance food recovery and redistribution systems</a:t>
            </a:r>
          </a:p>
          <a:p>
            <a:pPr marL="324900" indent="-342900" defTabSz="914400">
              <a:lnSpc>
                <a:spcPct val="80000"/>
              </a:lnSpc>
              <a:spcBef>
                <a:spcPts val="1000"/>
              </a:spcBef>
              <a:buClr>
                <a:srgbClr val="5792C9"/>
              </a:buClr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Divert FLW to an economically productive non-food use </a:t>
            </a:r>
          </a:p>
        </p:txBody>
      </p:sp>
    </p:spTree>
    <p:extLst>
      <p:ext uri="{BB962C8B-B14F-4D97-AF65-F5344CB8AC3E}">
        <p14:creationId xmlns:p14="http://schemas.microsoft.com/office/powerpoint/2010/main" val="354823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29FDE-C770-477C-BA08-740C0D58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44" y="1295400"/>
            <a:ext cx="12204522" cy="360040"/>
          </a:xfrm>
        </p:spPr>
        <p:txBody>
          <a:bodyPr/>
          <a:lstStyle/>
          <a:p>
            <a:r>
              <a:rPr lang="en-US" sz="3600" dirty="0"/>
              <a:t>Food Loss and Waste Management Hierarchy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E56A5-EDAF-4FBB-80EB-8F4FA5C796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133600"/>
            <a:ext cx="7113121" cy="40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968FF3-FE70-43C8-83A6-929E2A04CA01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3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E39803-578F-47B4-A623-96D67E254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2156" y="1942572"/>
            <a:ext cx="12192001" cy="491542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The State of Food and Agriculture (SOFA) 2019 Moving forward on food loss and waste reduction; </a:t>
            </a:r>
            <a:r>
              <a:rPr lang="en-US" sz="1400" dirty="0">
                <a:solidFill>
                  <a:srgbClr val="000000"/>
                </a:solidFill>
                <a:latin typeface="+mn-lt"/>
                <a:hlinkClick r:id="rId3"/>
              </a:rPr>
              <a:t>http://www.fao.org/publications/sofa/2019/en/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/>
              <a:t>Voluntary Code of Conduct for Food Loss and Waste Reduction, Conference, FAO; </a:t>
            </a:r>
            <a:r>
              <a:rPr lang="en-US" sz="1400" dirty="0">
                <a:hlinkClick r:id="rId4"/>
              </a:rPr>
              <a:t>http://www.fao.org/3/nf393en/nf393en.pdf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2018: Overviews of food systems and agro-industry, value chains, and food loss and waste in the countries of Eastern Europe and Central Asia; </a:t>
            </a:r>
            <a:r>
              <a:rPr lang="en-US" sz="1400" dirty="0">
                <a:solidFill>
                  <a:srgbClr val="000000"/>
                </a:solidFill>
                <a:latin typeface="+mn-lt"/>
                <a:hlinkClick r:id="rId5"/>
              </a:rPr>
              <a:t>http://www.fao.org/3/i9788en/I9788EN.pdf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Food recovery and redistribution  a practical guide for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favourable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policies and legal frameworks  in Europe and Central Asia; </a:t>
            </a:r>
            <a:r>
              <a:rPr lang="en-US" sz="1400" dirty="0">
                <a:solidFill>
                  <a:srgbClr val="000000"/>
                </a:solidFill>
                <a:latin typeface="+mn-lt"/>
                <a:hlinkClick r:id="rId6"/>
              </a:rPr>
              <a:t>http://www.fao.org/uploads/media/Food_recovery_and_redistribution_guide.pdf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140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E-learning Course on the SDG Sub-indicator 12.3.1.a – Food Loss Index​</a:t>
            </a:r>
            <a:endParaRPr lang="en-GB" sz="1400" dirty="0">
              <a:latin typeface="Arial" panose="020B0604020202020204" pitchFamily="34" charset="0"/>
            </a:endParaRPr>
          </a:p>
          <a:p>
            <a:pPr marL="0" indent="0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strike="noStrike" kern="1200" dirty="0">
                <a:solidFill>
                  <a:srgbClr val="5791C8"/>
                </a:solidFill>
                <a:effectLst/>
                <a:latin typeface="Calibri" panose="020F0502020204030204" pitchFamily="34" charset="0"/>
                <a:hlinkClick r:id="rId7"/>
              </a:rPr>
              <a:t>https://elearning.fao.org/course/view.php?id=605</a:t>
            </a:r>
            <a:r>
              <a:rPr lang="en-US" sz="140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1400" u="none" strike="noStrike" dirty="0">
              <a:effectLst/>
              <a:latin typeface="Arial" panose="020B0604020202020204" pitchFamily="34" charset="0"/>
            </a:endParaRPr>
          </a:p>
          <a:p>
            <a:pPr marL="0" indent="0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40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 eaLnBrk="1" fontAlgn="base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E-Learning Course on the Case Study Methodology​</a:t>
            </a:r>
            <a:endParaRPr lang="en-GB" sz="1400" u="none" strike="noStrike" dirty="0">
              <a:effectLst/>
              <a:latin typeface="Arial" panose="020B0604020202020204" pitchFamily="34" charset="0"/>
            </a:endParaRPr>
          </a:p>
          <a:p>
            <a:pPr marL="0" indent="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strike="noStrike" kern="1200" dirty="0">
                <a:solidFill>
                  <a:srgbClr val="5791C8"/>
                </a:solidFill>
                <a:effectLst/>
                <a:latin typeface="Calibri" panose="020F0502020204030204" pitchFamily="34" charset="0"/>
                <a:hlinkClick r:id="rId8"/>
              </a:rPr>
              <a:t>http://www.fao.org/elearning/#/elc/en/course/FLA</a:t>
            </a:r>
            <a:r>
              <a:rPr lang="en-US" sz="160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Save Food </a:t>
            </a:r>
            <a:r>
              <a:rPr lang="mr-IN" sz="1400" dirty="0">
                <a:solidFill>
                  <a:srgbClr val="000000"/>
                </a:solidFill>
                <a:latin typeface="+mn-lt"/>
              </a:rPr>
              <a:t>–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Global Initiative on Food Loss and Waste Reduction; </a:t>
            </a:r>
            <a:r>
              <a:rPr lang="en-US" sz="1400" dirty="0">
                <a:solidFill>
                  <a:srgbClr val="000000"/>
                </a:solidFill>
                <a:latin typeface="+mn-lt"/>
                <a:hlinkClick r:id="rId9"/>
              </a:rPr>
              <a:t>http://www.fao.org/save-food/en/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600" b="1" i="1" dirty="0">
              <a:solidFill>
                <a:srgbClr val="000000"/>
              </a:solidFill>
            </a:endParaRPr>
          </a:p>
        </p:txBody>
      </p:sp>
      <p:pic>
        <p:nvPicPr>
          <p:cNvPr id="6" name="Immagine 13">
            <a:extLst>
              <a:ext uri="{FF2B5EF4-FFF2-40B4-BE49-F238E27FC236}">
                <a16:creationId xmlns:a16="http://schemas.microsoft.com/office/drawing/2014/main" id="{54284093-156C-4649-A24B-43DAD27289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8874" r="13438" b="17763"/>
          <a:stretch>
            <a:fillRect/>
          </a:stretch>
        </p:blipFill>
        <p:spPr bwMode="auto">
          <a:xfrm>
            <a:off x="6023844" y="1709541"/>
            <a:ext cx="559987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5">
            <a:extLst>
              <a:ext uri="{FF2B5EF4-FFF2-40B4-BE49-F238E27FC236}">
                <a16:creationId xmlns:a16="http://schemas.microsoft.com/office/drawing/2014/main" id="{FEEC6668-D126-4EF2-A3CF-5BBB5C761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55" y="5059385"/>
            <a:ext cx="85836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500" dirty="0">
                <a:hlinkClick r:id="rId11"/>
              </a:rPr>
              <a:t>http://www.fao.org/3/CA1475EN/ca1475en.pdf</a:t>
            </a:r>
            <a:r>
              <a:rPr lang="it-IT" altLang="en-US" sz="15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68FF3-FE70-43C8-83A6-929E2A04CA01}"/>
              </a:ext>
            </a:extLst>
          </p:cNvPr>
          <p:cNvSpPr txBox="1"/>
          <p:nvPr/>
        </p:nvSpPr>
        <p:spPr>
          <a:xfrm>
            <a:off x="4038600" y="1524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5105400" cy="60016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3600" b="1" dirty="0">
                <a:solidFill>
                  <a:srgbClr val="5792C9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2335917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Option 1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308DFCB8-2451-A94A-8BBF-8412BEB9CA4F}"/>
    </a:ext>
  </a:extLst>
</a:theme>
</file>

<file path=ppt/theme/theme2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COVER - Option 3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322B553D-2AE6-8C40-ACFC-7BBAD59DE398}"/>
    </a:ext>
  </a:extLst>
</a:theme>
</file>

<file path=ppt/theme/theme4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5.xml><?xml version="1.0" encoding="utf-8"?>
<a:theme xmlns:a="http://schemas.openxmlformats.org/drawingml/2006/main" name="Internal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6.xml><?xml version="1.0" encoding="utf-8"?>
<a:theme xmlns:a="http://schemas.openxmlformats.org/drawingml/2006/main" name="Final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B9400151-6EB3-A44A-BBCE-DB93FDFB67C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b9c205-ff93-4b66-a73e-1385ea8adb4a">FAO42-1499232794-14</_dlc_DocId>
    <_dlc_DocIdUrl xmlns="a3b9c205-ff93-4b66-a73e-1385ea8adb4a">
      <Url>https://workspace.fao.org/so/so1/_layouts/15/DocIdRedir.aspx?ID=FAO42-1499232794-14</Url>
      <Description>FAO42-1499232794-14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DC8CD110D04ABC7511BE938A72AA" ma:contentTypeVersion="0" ma:contentTypeDescription="Create a new document." ma:contentTypeScope="" ma:versionID="e50e8d7655074db856c56969a59add03">
  <xsd:schema xmlns:xsd="http://www.w3.org/2001/XMLSchema" xmlns:xs="http://www.w3.org/2001/XMLSchema" xmlns:p="http://schemas.microsoft.com/office/2006/metadata/properties" xmlns:ns2="a3b9c205-ff93-4b66-a73e-1385ea8adb4a" targetNamespace="http://schemas.microsoft.com/office/2006/metadata/properties" ma:root="true" ma:fieldsID="9c741031a58b53a13146b7fc8cce4652" ns2:_="">
    <xsd:import namespace="a3b9c205-ff93-4b66-a73e-1385ea8adb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c205-ff93-4b66-a73e-1385ea8adb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23DA9-710D-4C08-8632-E1243AEA8C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3b9c205-ff93-4b66-a73e-1385ea8adb4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06D7DBF-6A2A-4301-9E2D-71C73E514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9c205-ff93-4b66-a73e-1385ea8ad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2818</TotalTime>
  <Words>636</Words>
  <Application>Microsoft Office PowerPoint</Application>
  <PresentationFormat>Grand écran</PresentationFormat>
  <Paragraphs>65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25" baseType="lpstr">
      <vt:lpstr>.AppleSystemUIFont</vt:lpstr>
      <vt:lpstr>Abadi</vt:lpstr>
      <vt:lpstr>Arial</vt:lpstr>
      <vt:lpstr>Berlin Sans FB</vt:lpstr>
      <vt:lpstr>Calibri</vt:lpstr>
      <vt:lpstr>Calibri Light</vt:lpstr>
      <vt:lpstr>Comic Sans MS</vt:lpstr>
      <vt:lpstr>Georgia</vt:lpstr>
      <vt:lpstr>Wingdings</vt:lpstr>
      <vt:lpstr>COVER - Option 1</vt:lpstr>
      <vt:lpstr>COVER - Option 2</vt:lpstr>
      <vt:lpstr>COVER - Option 3</vt:lpstr>
      <vt:lpstr>Main screen</vt:lpstr>
      <vt:lpstr>Internal screen</vt:lpstr>
      <vt:lpstr>Final screen</vt:lpstr>
      <vt:lpstr>Overview of the FLW situation and approach to FLW reduction in the region   Key elements of a successful FLW strategy </vt:lpstr>
      <vt:lpstr>We are losing</vt:lpstr>
      <vt:lpstr>What is Food Loss and Food Waste?</vt:lpstr>
      <vt:lpstr>Global Food Loss and Waste</vt:lpstr>
      <vt:lpstr>Solutions to Food Loss and Waste </vt:lpstr>
      <vt:lpstr>FLW Reduction in Europe and Central Asia:  Programme overview and approach to implementation</vt:lpstr>
      <vt:lpstr>Main causes of FLW in the region and priorities</vt:lpstr>
      <vt:lpstr>Food Loss and Waste Management Hierarchy</vt:lpstr>
      <vt:lpstr>Présentation PowerPoint</vt:lpstr>
      <vt:lpstr>THANK YOU  FOR YOUR ATTENTION!   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Rashid Mammadov</dc:creator>
  <cp:keywords>FAO</cp:keywords>
  <dc:description/>
  <cp:lastModifiedBy>TEBBAKH Sonia</cp:lastModifiedBy>
  <cp:revision>130</cp:revision>
  <cp:lastPrinted>2018-12-10T09:55:32Z</cp:lastPrinted>
  <dcterms:created xsi:type="dcterms:W3CDTF">2019-07-18T08:44:31Z</dcterms:created>
  <dcterms:modified xsi:type="dcterms:W3CDTF">2021-11-25T08:35:32Z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0x01010079CBDC8CD110D04ABC7511BE938A72AA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