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83" r:id="rId2"/>
    <p:sldId id="274" r:id="rId3"/>
    <p:sldId id="384" r:id="rId4"/>
    <p:sldId id="389" r:id="rId5"/>
    <p:sldId id="390" r:id="rId6"/>
    <p:sldId id="392" r:id="rId7"/>
  </p:sldIdLst>
  <p:sldSz cx="9144000" cy="6858000" type="screen4x3"/>
  <p:notesSz cx="9874250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CC66"/>
    <a:srgbClr val="FF3300"/>
    <a:srgbClr val="FF9933"/>
    <a:srgbClr val="CC6600"/>
    <a:srgbClr val="FF6600"/>
    <a:srgbClr val="9D9259"/>
    <a:srgbClr val="FFC197"/>
    <a:srgbClr val="CC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4173" autoAdjust="0"/>
  </p:normalViewPr>
  <p:slideViewPr>
    <p:cSldViewPr>
      <p:cViewPr varScale="1">
        <p:scale>
          <a:sx n="114" d="100"/>
          <a:sy n="114" d="100"/>
        </p:scale>
        <p:origin x="152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99318370755741"/>
          <c:y val="1.0046800687296097E-2"/>
          <c:w val="0.59635375762846277"/>
          <c:h val="0.88002340034364801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B351-4926-A4C7-3339BA2257C2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351-4926-A4C7-3339BA2257C2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B351-4926-A4C7-3339BA2257C2}"/>
              </c:ext>
            </c:extLst>
          </c:dPt>
          <c:dPt>
            <c:idx val="4"/>
            <c:bubble3D val="0"/>
            <c:spPr>
              <a:solidFill>
                <a:srgbClr val="F96F07"/>
              </a:solidFill>
            </c:spPr>
            <c:extLst>
              <c:ext xmlns:c16="http://schemas.microsoft.com/office/drawing/2014/chart" uri="{C3380CC4-5D6E-409C-BE32-E72D297353CC}">
                <c16:uniqueId val="{00000007-B351-4926-A4C7-3339BA2257C2}"/>
              </c:ext>
            </c:extLst>
          </c:dPt>
          <c:dPt>
            <c:idx val="5"/>
            <c:bubble3D val="0"/>
            <c:spPr>
              <a:solidFill>
                <a:srgbClr val="1FDCE1"/>
              </a:solidFill>
            </c:spPr>
            <c:extLst>
              <c:ext xmlns:c16="http://schemas.microsoft.com/office/drawing/2014/chart" uri="{C3380CC4-5D6E-409C-BE32-E72D297353CC}">
                <c16:uniqueId val="{00000009-B351-4926-A4C7-3339BA2257C2}"/>
              </c:ext>
            </c:extLst>
          </c:dPt>
          <c:dPt>
            <c:idx val="6"/>
            <c:bubble3D val="0"/>
            <c:spPr>
              <a:solidFill>
                <a:srgbClr val="A47D00"/>
              </a:solidFill>
            </c:spPr>
            <c:extLst>
              <c:ext xmlns:c16="http://schemas.microsoft.com/office/drawing/2014/chart" uri="{C3380CC4-5D6E-409C-BE32-E72D297353CC}">
                <c16:uniqueId val="{0000000B-B351-4926-A4C7-3339BA2257C2}"/>
              </c:ext>
            </c:extLst>
          </c:dPt>
          <c:dPt>
            <c:idx val="7"/>
            <c:bubble3D val="0"/>
            <c:spPr>
              <a:solidFill>
                <a:srgbClr val="F6A8DA"/>
              </a:solidFill>
            </c:spPr>
            <c:extLst>
              <c:ext xmlns:c16="http://schemas.microsoft.com/office/drawing/2014/chart" uri="{C3380CC4-5D6E-409C-BE32-E72D297353CC}">
                <c16:uniqueId val="{0000000D-B351-4926-A4C7-3339BA2257C2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F-B351-4926-A4C7-3339BA2257C2}"/>
              </c:ext>
            </c:extLst>
          </c:dPt>
          <c:dLbls>
            <c:dLbl>
              <c:idx val="6"/>
              <c:layout>
                <c:manualLayout>
                  <c:x val="4.0093066766527859E-2"/>
                  <c:y val="5.8153769844409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351-4926-A4C7-3339BA2257C2}"/>
                </c:ext>
              </c:extLst>
            </c:dLbl>
            <c:dLbl>
              <c:idx val="8"/>
              <c:layout>
                <c:manualLayout>
                  <c:x val="3.7155833259905988E-3"/>
                  <c:y val="5.7135839073985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351-4926-A4C7-3339BA2257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Feuil1!$A$2:$A$10</c:f>
              <c:strCache>
                <c:ptCount val="9"/>
                <c:pt idx="0">
                  <c:v>Pommes de terre frites</c:v>
                </c:pt>
                <c:pt idx="1">
                  <c:v>Pommes de terre chips</c:v>
                </c:pt>
                <c:pt idx="2">
                  <c:v>Plants</c:v>
                </c:pt>
                <c:pt idx="3">
                  <c:v>Légumes verts</c:v>
                </c:pt>
                <c:pt idx="4">
                  <c:v>Jeunes carottes</c:v>
                </c:pt>
                <c:pt idx="5">
                  <c:v>Grosses carottes</c:v>
                </c:pt>
                <c:pt idx="6">
                  <c:v>Salsifis</c:v>
                </c:pt>
                <c:pt idx="7">
                  <c:v>Oignons</c:v>
                </c:pt>
                <c:pt idx="8">
                  <c:v>Carottes rondelles</c:v>
                </c:pt>
              </c:strCache>
            </c:strRef>
          </c:cat>
          <c:val>
            <c:numRef>
              <c:f>Feuil1!$B$2:$B$10</c:f>
              <c:numCache>
                <c:formatCode>#,##0</c:formatCode>
                <c:ptCount val="9"/>
                <c:pt idx="0">
                  <c:v>1537</c:v>
                </c:pt>
                <c:pt idx="1">
                  <c:v>2290</c:v>
                </c:pt>
                <c:pt idx="2">
                  <c:v>232</c:v>
                </c:pt>
                <c:pt idx="3">
                  <c:v>1998</c:v>
                </c:pt>
                <c:pt idx="4">
                  <c:v>675</c:v>
                </c:pt>
                <c:pt idx="5">
                  <c:v>147</c:v>
                </c:pt>
                <c:pt idx="6">
                  <c:v>119</c:v>
                </c:pt>
                <c:pt idx="7">
                  <c:v>197</c:v>
                </c:pt>
                <c:pt idx="8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351-4926-A4C7-3339BA225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176186362434817E-2"/>
          <c:y val="3.4871298109935729E-2"/>
          <c:w val="0.59635375762846277"/>
          <c:h val="0.88002340034364801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4E99-4F7E-A038-470A296ADA0D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E99-4F7E-A038-470A296ADA0D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4E99-4F7E-A038-470A296ADA0D}"/>
              </c:ext>
            </c:extLst>
          </c:dPt>
          <c:dPt>
            <c:idx val="4"/>
            <c:bubble3D val="0"/>
            <c:spPr>
              <a:solidFill>
                <a:srgbClr val="F96F07"/>
              </a:solidFill>
            </c:spPr>
            <c:extLst>
              <c:ext xmlns:c16="http://schemas.microsoft.com/office/drawing/2014/chart" uri="{C3380CC4-5D6E-409C-BE32-E72D297353CC}">
                <c16:uniqueId val="{00000007-4E99-4F7E-A038-470A296ADA0D}"/>
              </c:ext>
            </c:extLst>
          </c:dPt>
          <c:dPt>
            <c:idx val="5"/>
            <c:bubble3D val="0"/>
            <c:spPr>
              <a:solidFill>
                <a:srgbClr val="1FDCE1"/>
              </a:solidFill>
            </c:spPr>
            <c:extLst>
              <c:ext xmlns:c16="http://schemas.microsoft.com/office/drawing/2014/chart" uri="{C3380CC4-5D6E-409C-BE32-E72D297353CC}">
                <c16:uniqueId val="{00000009-4E99-4F7E-A038-470A296ADA0D}"/>
              </c:ext>
            </c:extLst>
          </c:dPt>
          <c:dPt>
            <c:idx val="6"/>
            <c:bubble3D val="0"/>
            <c:spPr>
              <a:solidFill>
                <a:srgbClr val="A47D00"/>
              </a:solidFill>
            </c:spPr>
            <c:extLst>
              <c:ext xmlns:c16="http://schemas.microsoft.com/office/drawing/2014/chart" uri="{C3380CC4-5D6E-409C-BE32-E72D297353CC}">
                <c16:uniqueId val="{0000000B-4E99-4F7E-A038-470A296ADA0D}"/>
              </c:ext>
            </c:extLst>
          </c:dPt>
          <c:dPt>
            <c:idx val="7"/>
            <c:bubble3D val="0"/>
            <c:spPr>
              <a:solidFill>
                <a:srgbClr val="F6A8DA"/>
              </a:solidFill>
            </c:spPr>
            <c:extLst>
              <c:ext xmlns:c16="http://schemas.microsoft.com/office/drawing/2014/chart" uri="{C3380CC4-5D6E-409C-BE32-E72D297353CC}">
                <c16:uniqueId val="{0000000D-4E99-4F7E-A038-470A296ADA0D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F-4E99-4F7E-A038-470A296ADA0D}"/>
              </c:ext>
            </c:extLst>
          </c:dPt>
          <c:dLbls>
            <c:dLbl>
              <c:idx val="0"/>
              <c:layout>
                <c:manualLayout>
                  <c:x val="-2.9570229744587766E-2"/>
                  <c:y val="-6.56344831514361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E99-4F7E-A038-470A296ADA0D}"/>
                </c:ext>
              </c:extLst>
            </c:dLbl>
            <c:dLbl>
              <c:idx val="1"/>
              <c:layout>
                <c:manualLayout>
                  <c:x val="-0.15428889127261722"/>
                  <c:y val="-0.197528012378924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99-4F7E-A038-470A296ADA0D}"/>
                </c:ext>
              </c:extLst>
            </c:dLbl>
            <c:dLbl>
              <c:idx val="2"/>
              <c:layout>
                <c:manualLayout>
                  <c:x val="8.923816893908346E-3"/>
                  <c:y val="-4.84247882260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99-4F7E-A038-470A296ADA0D}"/>
                </c:ext>
              </c:extLst>
            </c:dLbl>
            <c:dLbl>
              <c:idx val="3"/>
              <c:layout>
                <c:manualLayout>
                  <c:x val="2.6616044081248544E-3"/>
                  <c:y val="-5.7154245152418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99-4F7E-A038-470A296ADA0D}"/>
                </c:ext>
              </c:extLst>
            </c:dLbl>
            <c:dLbl>
              <c:idx val="4"/>
              <c:layout>
                <c:manualLayout>
                  <c:x val="3.0685886434074376E-2"/>
                  <c:y val="-2.3362173716303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99-4F7E-A038-470A296ADA0D}"/>
                </c:ext>
              </c:extLst>
            </c:dLbl>
            <c:dLbl>
              <c:idx val="5"/>
              <c:layout>
                <c:manualLayout>
                  <c:x val="-5.897014604130741E-3"/>
                  <c:y val="-2.4470448593174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99-4F7E-A038-470A296ADA0D}"/>
                </c:ext>
              </c:extLst>
            </c:dLbl>
            <c:dLbl>
              <c:idx val="6"/>
              <c:layout>
                <c:manualLayout>
                  <c:x val="1.0318044564158779E-2"/>
                  <c:y val="-8.545658569309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99-4F7E-A038-470A296ADA0D}"/>
                </c:ext>
              </c:extLst>
            </c:dLbl>
            <c:dLbl>
              <c:idx val="7"/>
              <c:layout>
                <c:manualLayout>
                  <c:x val="3.4631568714587266E-2"/>
                  <c:y val="-2.78324067071492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E99-4F7E-A038-470A296ADA0D}"/>
                </c:ext>
              </c:extLst>
            </c:dLbl>
            <c:dLbl>
              <c:idx val="8"/>
              <c:layout>
                <c:manualLayout>
                  <c:x val="4.1526597408283447E-2"/>
                  <c:y val="-6.1998690080159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E99-4F7E-A038-470A296ADA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6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Feuil1!$A$2:$A$10</c:f>
              <c:strCache>
                <c:ptCount val="9"/>
                <c:pt idx="0">
                  <c:v>Pommes de terre frites</c:v>
                </c:pt>
                <c:pt idx="1">
                  <c:v>Pommes de terre chips</c:v>
                </c:pt>
                <c:pt idx="2">
                  <c:v>Plants</c:v>
                </c:pt>
                <c:pt idx="3">
                  <c:v>Légumes verts</c:v>
                </c:pt>
                <c:pt idx="4">
                  <c:v>Jeunes carottes</c:v>
                </c:pt>
                <c:pt idx="5">
                  <c:v>Grosses carottes</c:v>
                </c:pt>
                <c:pt idx="6">
                  <c:v>Salsifis</c:v>
                </c:pt>
                <c:pt idx="7">
                  <c:v>Oignons</c:v>
                </c:pt>
                <c:pt idx="8">
                  <c:v>Carottes rondelles</c:v>
                </c:pt>
              </c:strCache>
            </c:strRef>
          </c:cat>
          <c:val>
            <c:numRef>
              <c:f>Feuil1!$B$2:$B$10</c:f>
              <c:numCache>
                <c:formatCode>#,##0</c:formatCode>
                <c:ptCount val="9"/>
                <c:pt idx="0">
                  <c:v>53112</c:v>
                </c:pt>
                <c:pt idx="1">
                  <c:v>101062</c:v>
                </c:pt>
                <c:pt idx="2">
                  <c:v>6600</c:v>
                </c:pt>
                <c:pt idx="3">
                  <c:v>12071</c:v>
                </c:pt>
                <c:pt idx="4">
                  <c:v>21476</c:v>
                </c:pt>
                <c:pt idx="5">
                  <c:v>8940</c:v>
                </c:pt>
                <c:pt idx="6">
                  <c:v>3223</c:v>
                </c:pt>
                <c:pt idx="7">
                  <c:v>6505</c:v>
                </c:pt>
                <c:pt idx="8">
                  <c:v>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E99-4F7E-A038-470A296ADA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0.34607</cdr:x>
      <cdr:y>0.8378</cdr:y>
    </cdr:from>
    <cdr:to>
      <cdr:x>0.54558</cdr:x>
      <cdr:y>0.89918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890664" y="4236222"/>
          <a:ext cx="1666528" cy="3103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fr-FR" sz="1800" b="1" dirty="0">
              <a:solidFill>
                <a:srgbClr val="0070C0"/>
              </a:solidFill>
            </a:rPr>
            <a:t>TOTAL: 7 220 ha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0.28023</cdr:x>
      <cdr:y>0.81594</cdr:y>
    </cdr:from>
    <cdr:to>
      <cdr:x>0.36656</cdr:x>
      <cdr:y>0.88715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340768" y="4125669"/>
          <a:ext cx="721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2000" b="1" dirty="0">
              <a:solidFill>
                <a:srgbClr val="0000FF"/>
              </a:solidFill>
            </a:rPr>
            <a:t>=&gt; TOTAL 213 900 t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593125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FCEBB-75B4-47E4-806A-DFED6C5BA03C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593125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DA9E5-7914-4D37-B5D8-A9AEE8307C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932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93125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C46EC-90E1-4B6B-82E2-0431E11BF4FF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408363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87425" y="3271382"/>
            <a:ext cx="789940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2788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93125" y="6456613"/>
            <a:ext cx="42788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F1AFA-4EB5-4058-8946-66E54527EE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987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Chère Adhérente, Cher Adhérent, Mesdames, Messieurs les représentants de l’Etat, Mesdames Messieurs,</a:t>
            </a:r>
          </a:p>
          <a:p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Conseil d’Administration est très heureux de vous recevoir cet après-midi à Chauny pour l’Assemblée Générale Ordinaire annuelle de notre Coopérative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Expandis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 ceux qui avaient l’habitude de nos AG précédentes, nous avons légèrement remanié le déroulement pour nous conformer à la loi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Egalim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surtout les ordonnances sur la coopération qui en ont découlé. </a:t>
            </a:r>
          </a:p>
          <a:p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Ces ordonnances visant à renforcer la transparence au sein de nos organisations, ce dont on se réjoui, imposent aussi un formalisme pesant pour notre petite structure.</a:t>
            </a:r>
          </a:p>
          <a:p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 nos associés coopérateurs, vous avez ainsi pu voir avec votre convocation une proposition de la répartition du résultat et l’avis de nos commissaires aux comptes sur nos états financiers.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3828E-927B-4A46-857A-98C9723FD4D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447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8592-8412-43F8-9757-56668FC6C6CD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484C8-E1C6-4F6C-BA85-472312DD6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089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8592-8412-43F8-9757-56668FC6C6CD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484C8-E1C6-4F6C-BA85-472312DD6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44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8592-8412-43F8-9757-56668FC6C6CD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484C8-E1C6-4F6C-BA85-472312DD6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53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8592-8412-43F8-9757-56668FC6C6CD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484C8-E1C6-4F6C-BA85-472312DD6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94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8592-8412-43F8-9757-56668FC6C6CD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484C8-E1C6-4F6C-BA85-472312DD6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25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8592-8412-43F8-9757-56668FC6C6CD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484C8-E1C6-4F6C-BA85-472312DD6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99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8592-8412-43F8-9757-56668FC6C6CD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484C8-E1C6-4F6C-BA85-472312DD6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857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8592-8412-43F8-9757-56668FC6C6CD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484C8-E1C6-4F6C-BA85-472312DD6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59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28/11/209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François BOBIN fbobin@expandis.net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484C8-E1C6-4F6C-BA85-472312DD6B2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271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8592-8412-43F8-9757-56668FC6C6CD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484C8-E1C6-4F6C-BA85-472312DD6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55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8592-8412-43F8-9757-56668FC6C6CD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484C8-E1C6-4F6C-BA85-472312DD6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70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78592-8412-43F8-9757-56668FC6C6CD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François BOBIN – fbobin@expandis.net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484C8-E1C6-4F6C-BA85-472312DD6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96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chart" Target="../charts/chart2.xml"/><Relationship Id="rId4" Type="http://schemas.openxmlformats.org/officeDocument/2006/relationships/image" Target="../media/image7.jpe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20681" y="-62075"/>
            <a:ext cx="9244708" cy="6920074"/>
            <a:chOff x="20681" y="-62075"/>
            <a:chExt cx="9244708" cy="69200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237" t="49849" r="30785" b="49705"/>
            <a:stretch/>
          </p:blipFill>
          <p:spPr>
            <a:xfrm flipV="1">
              <a:off x="20682" y="1000125"/>
              <a:ext cx="9244707" cy="42862"/>
            </a:xfrm>
            <a:prstGeom prst="rect">
              <a:avLst/>
            </a:prstGeom>
          </p:spPr>
        </p:pic>
        <p:pic>
          <p:nvPicPr>
            <p:cNvPr id="4" name="Picture 2"/>
            <p:cNvPicPr>
              <a:picLocks noChangeAspect="1"/>
            </p:cNvPicPr>
            <p:nvPr/>
          </p:nvPicPr>
          <p:blipFill rotWithShape="1">
            <a:blip r:embed="rId2"/>
            <a:srcRect l="1237" t="49849" r="30785" b="49705"/>
            <a:stretch/>
          </p:blipFill>
          <p:spPr>
            <a:xfrm rot="5400000" flipV="1">
              <a:off x="-2144474" y="3375497"/>
              <a:ext cx="6920074" cy="44930"/>
            </a:xfrm>
            <a:prstGeom prst="rect">
              <a:avLst/>
            </a:prstGeom>
          </p:spPr>
        </p:pic>
        <p:pic>
          <p:nvPicPr>
            <p:cNvPr id="5" name="Picture 3"/>
            <p:cNvPicPr>
              <a:picLocks noChangeAspect="1"/>
            </p:cNvPicPr>
            <p:nvPr/>
          </p:nvPicPr>
          <p:blipFill rotWithShape="1">
            <a:blip r:embed="rId3"/>
            <a:srcRect l="17773" r="16962"/>
            <a:stretch/>
          </p:blipFill>
          <p:spPr>
            <a:xfrm>
              <a:off x="1357312" y="30857"/>
              <a:ext cx="928688" cy="948048"/>
            </a:xfrm>
            <a:prstGeom prst="rect">
              <a:avLst/>
            </a:prstGeom>
          </p:spPr>
        </p:pic>
        <p:pic>
          <p:nvPicPr>
            <p:cNvPr id="6" name="Picture 4"/>
            <p:cNvPicPr>
              <a:picLocks noChangeAspect="1"/>
            </p:cNvPicPr>
            <p:nvPr/>
          </p:nvPicPr>
          <p:blipFill rotWithShape="1">
            <a:blip r:embed="rId4"/>
            <a:srcRect l="16426" t="5154" r="5750" b="5154"/>
            <a:stretch/>
          </p:blipFill>
          <p:spPr>
            <a:xfrm>
              <a:off x="26630" y="1071563"/>
              <a:ext cx="1237468" cy="1000125"/>
            </a:xfrm>
            <a:prstGeom prst="rect">
              <a:avLst/>
            </a:prstGeom>
          </p:spPr>
        </p:pic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0681" y="62072"/>
              <a:ext cx="1265194" cy="85284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rcRect l="16300" r="16300"/>
            <a:stretch>
              <a:fillRect/>
            </a:stretch>
          </p:blipFill>
          <p:spPr>
            <a:xfrm>
              <a:off x="2327066" y="30857"/>
              <a:ext cx="959059" cy="948048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0" y="2113054"/>
              <a:ext cx="1237468" cy="958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CCFE449A-1D4C-4595-8C97-34BF53E6097F}"/>
              </a:ext>
            </a:extLst>
          </p:cNvPr>
          <p:cNvSpPr txBox="1"/>
          <p:nvPr/>
        </p:nvSpPr>
        <p:spPr>
          <a:xfrm>
            <a:off x="1781583" y="1225689"/>
            <a:ext cx="6882397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Union de coopératives agricoles basée à Marchais (02) sur des sols</a:t>
            </a:r>
          </a:p>
          <a:p>
            <a:r>
              <a:rPr lang="fr-FR" dirty="0"/>
              <a:t>Sableux à faible réserve hydrique.</a:t>
            </a:r>
          </a:p>
          <a:p>
            <a:endParaRPr lang="fr-FR" dirty="0"/>
          </a:p>
          <a:p>
            <a:pPr algn="just"/>
            <a:r>
              <a:rPr lang="fr-FR" b="1" u="sng" dirty="0"/>
              <a:t>Notre métier : </a:t>
            </a:r>
            <a:r>
              <a:rPr lang="fr-FR" b="1" dirty="0"/>
              <a:t>approvisionner</a:t>
            </a:r>
            <a:r>
              <a:rPr lang="fr-FR" dirty="0"/>
              <a:t> en légumes et en pommes de terre </a:t>
            </a:r>
            <a:r>
              <a:rPr lang="fr-FR" b="1" dirty="0"/>
              <a:t>sous </a:t>
            </a:r>
          </a:p>
          <a:p>
            <a:pPr algn="just"/>
            <a:r>
              <a:rPr lang="fr-FR" b="1" dirty="0"/>
              <a:t>contrats </a:t>
            </a:r>
            <a:r>
              <a:rPr lang="fr-FR" dirty="0"/>
              <a:t>les I.A.A françaises et européennes en obtenant la meilleure  </a:t>
            </a:r>
          </a:p>
          <a:p>
            <a:pPr algn="just"/>
            <a:r>
              <a:rPr lang="fr-FR" dirty="0"/>
              <a:t>valorisation pour nos producteurs</a:t>
            </a:r>
          </a:p>
          <a:p>
            <a:endParaRPr lang="fr-FR" dirty="0"/>
          </a:p>
          <a:p>
            <a:r>
              <a:rPr lang="fr-FR" b="1" dirty="0"/>
              <a:t>Apporter les services aux clients </a:t>
            </a:r>
            <a:r>
              <a:rPr lang="fr-FR" dirty="0"/>
              <a:t>selon leurs besoins et que les</a:t>
            </a:r>
          </a:p>
          <a:p>
            <a:r>
              <a:rPr lang="fr-FR" dirty="0"/>
              <a:t>producteurs ne peuvent pas apporter seuls: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Logistique.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Lavage, calibrage.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Conseils agronomiques.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Laboratoire de contrôle.</a:t>
            </a:r>
          </a:p>
          <a:p>
            <a:endParaRPr lang="fr-FR" dirty="0"/>
          </a:p>
          <a:p>
            <a:r>
              <a:rPr lang="fr-FR" dirty="0"/>
              <a:t>Les </a:t>
            </a:r>
            <a:r>
              <a:rPr lang="fr-FR" b="1" dirty="0"/>
              <a:t>volumes et la qualité</a:t>
            </a:r>
            <a:r>
              <a:rPr lang="fr-FR" dirty="0"/>
              <a:t> des productions </a:t>
            </a:r>
            <a:r>
              <a:rPr lang="fr-FR" b="1" dirty="0"/>
              <a:t>garantis</a:t>
            </a:r>
            <a:r>
              <a:rPr lang="fr-FR" dirty="0"/>
              <a:t> à nos clients </a:t>
            </a:r>
            <a:r>
              <a:rPr lang="fr-FR" b="1" dirty="0"/>
              <a:t>grâce à</a:t>
            </a:r>
          </a:p>
          <a:p>
            <a:r>
              <a:rPr lang="fr-FR" b="1" dirty="0"/>
              <a:t>L’irrigation </a:t>
            </a:r>
            <a:r>
              <a:rPr lang="fr-FR" dirty="0"/>
              <a:t>(90% des surfaces irriguées).</a:t>
            </a:r>
          </a:p>
          <a:p>
            <a:endParaRPr lang="fr-FR" dirty="0"/>
          </a:p>
          <a:p>
            <a:r>
              <a:rPr lang="fr-FR" b="1" dirty="0"/>
              <a:t>Le chiffre d’affaires des producteurs est garanti par des contrats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3115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20681" y="-62075"/>
            <a:ext cx="9244708" cy="6920074"/>
            <a:chOff x="20681" y="-62075"/>
            <a:chExt cx="9244708" cy="69200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237" t="49849" r="30785" b="49705"/>
            <a:stretch/>
          </p:blipFill>
          <p:spPr>
            <a:xfrm flipV="1">
              <a:off x="20682" y="1000125"/>
              <a:ext cx="9244707" cy="42862"/>
            </a:xfrm>
            <a:prstGeom prst="rect">
              <a:avLst/>
            </a:prstGeom>
          </p:spPr>
        </p:pic>
        <p:pic>
          <p:nvPicPr>
            <p:cNvPr id="4" name="Picture 2"/>
            <p:cNvPicPr>
              <a:picLocks noChangeAspect="1"/>
            </p:cNvPicPr>
            <p:nvPr/>
          </p:nvPicPr>
          <p:blipFill rotWithShape="1">
            <a:blip r:embed="rId2"/>
            <a:srcRect l="1237" t="49849" r="30785" b="49705"/>
            <a:stretch/>
          </p:blipFill>
          <p:spPr>
            <a:xfrm rot="5400000" flipV="1">
              <a:off x="-2144474" y="3375497"/>
              <a:ext cx="6920074" cy="44930"/>
            </a:xfrm>
            <a:prstGeom prst="rect">
              <a:avLst/>
            </a:prstGeom>
          </p:spPr>
        </p:pic>
        <p:pic>
          <p:nvPicPr>
            <p:cNvPr id="5" name="Picture 3"/>
            <p:cNvPicPr>
              <a:picLocks noChangeAspect="1"/>
            </p:cNvPicPr>
            <p:nvPr/>
          </p:nvPicPr>
          <p:blipFill rotWithShape="1">
            <a:blip r:embed="rId3"/>
            <a:srcRect l="17773" r="16962"/>
            <a:stretch/>
          </p:blipFill>
          <p:spPr>
            <a:xfrm>
              <a:off x="1357312" y="30857"/>
              <a:ext cx="928688" cy="948048"/>
            </a:xfrm>
            <a:prstGeom prst="rect">
              <a:avLst/>
            </a:prstGeom>
          </p:spPr>
        </p:pic>
        <p:pic>
          <p:nvPicPr>
            <p:cNvPr id="6" name="Picture 4"/>
            <p:cNvPicPr>
              <a:picLocks noChangeAspect="1"/>
            </p:cNvPicPr>
            <p:nvPr/>
          </p:nvPicPr>
          <p:blipFill rotWithShape="1">
            <a:blip r:embed="rId4"/>
            <a:srcRect l="16426" t="5154" r="5750" b="5154"/>
            <a:stretch/>
          </p:blipFill>
          <p:spPr>
            <a:xfrm>
              <a:off x="26630" y="1071563"/>
              <a:ext cx="1237468" cy="1000125"/>
            </a:xfrm>
            <a:prstGeom prst="rect">
              <a:avLst/>
            </a:prstGeom>
          </p:spPr>
        </p:pic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0681" y="62072"/>
              <a:ext cx="1265194" cy="85284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rcRect l="16300" r="16300"/>
            <a:stretch>
              <a:fillRect/>
            </a:stretch>
          </p:blipFill>
          <p:spPr>
            <a:xfrm>
              <a:off x="2327066" y="30857"/>
              <a:ext cx="959059" cy="948048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0" y="2113054"/>
              <a:ext cx="1237468" cy="958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5FD37656-8186-4454-A509-F4BF8DF80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8677104"/>
              </p:ext>
            </p:extLst>
          </p:nvPr>
        </p:nvGraphicFramePr>
        <p:xfrm>
          <a:off x="1907704" y="2319734"/>
          <a:ext cx="7056784" cy="4437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468BCCF6-D1A1-4605-B6CC-7FFEBA81D2F2}"/>
              </a:ext>
            </a:extLst>
          </p:cNvPr>
          <p:cNvSpPr txBox="1"/>
          <p:nvPr/>
        </p:nvSpPr>
        <p:spPr>
          <a:xfrm>
            <a:off x="2930809" y="1208688"/>
            <a:ext cx="453650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fr-FR" b="1" dirty="0"/>
              <a:t>300 producteurs, 47 M€, 25 collaborateurs </a:t>
            </a:r>
          </a:p>
        </p:txBody>
      </p:sp>
    </p:spTree>
    <p:extLst>
      <p:ext uri="{BB962C8B-B14F-4D97-AF65-F5344CB8AC3E}">
        <p14:creationId xmlns:p14="http://schemas.microsoft.com/office/powerpoint/2010/main" val="834565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20681" y="-62075"/>
            <a:ext cx="10623507" cy="6920074"/>
            <a:chOff x="20681" y="-62075"/>
            <a:chExt cx="10623507" cy="69200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/>
            <a:srcRect l="1237" t="49849" r="30785" b="49705"/>
            <a:stretch/>
          </p:blipFill>
          <p:spPr>
            <a:xfrm flipV="1">
              <a:off x="20682" y="1000125"/>
              <a:ext cx="9244707" cy="42862"/>
            </a:xfrm>
            <a:prstGeom prst="rect">
              <a:avLst/>
            </a:prstGeom>
          </p:spPr>
        </p:pic>
        <p:pic>
          <p:nvPicPr>
            <p:cNvPr id="4" name="Picture 2"/>
            <p:cNvPicPr>
              <a:picLocks noChangeAspect="1"/>
            </p:cNvPicPr>
            <p:nvPr/>
          </p:nvPicPr>
          <p:blipFill rotWithShape="1">
            <a:blip r:embed="rId3" cstate="print"/>
            <a:srcRect l="1237" t="49849" r="30785" b="49705"/>
            <a:stretch/>
          </p:blipFill>
          <p:spPr>
            <a:xfrm rot="5400000" flipV="1">
              <a:off x="-2144474" y="3375497"/>
              <a:ext cx="6920074" cy="44930"/>
            </a:xfrm>
            <a:prstGeom prst="rect">
              <a:avLst/>
            </a:prstGeom>
          </p:spPr>
        </p:pic>
        <p:pic>
          <p:nvPicPr>
            <p:cNvPr id="5" name="Picture 3"/>
            <p:cNvPicPr>
              <a:picLocks noChangeAspect="1"/>
            </p:cNvPicPr>
            <p:nvPr/>
          </p:nvPicPr>
          <p:blipFill rotWithShape="1">
            <a:blip r:embed="rId4" cstate="print"/>
            <a:srcRect l="17773" r="16962"/>
            <a:stretch/>
          </p:blipFill>
          <p:spPr>
            <a:xfrm>
              <a:off x="1357312" y="30857"/>
              <a:ext cx="928688" cy="948048"/>
            </a:xfrm>
            <a:prstGeom prst="rect">
              <a:avLst/>
            </a:prstGeom>
          </p:spPr>
        </p:pic>
        <p:pic>
          <p:nvPicPr>
            <p:cNvPr id="6" name="Picture 4"/>
            <p:cNvPicPr>
              <a:picLocks noChangeAspect="1"/>
            </p:cNvPicPr>
            <p:nvPr/>
          </p:nvPicPr>
          <p:blipFill rotWithShape="1">
            <a:blip r:embed="rId5" cstate="print"/>
            <a:srcRect l="16426" t="5154" r="5750" b="5154"/>
            <a:stretch/>
          </p:blipFill>
          <p:spPr>
            <a:xfrm>
              <a:off x="26630" y="1071563"/>
              <a:ext cx="1237468" cy="1000125"/>
            </a:xfrm>
            <a:prstGeom prst="rect">
              <a:avLst/>
            </a:prstGeom>
          </p:spPr>
        </p:pic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20681" y="62072"/>
              <a:ext cx="1265194" cy="852848"/>
            </a:xfrm>
            <a:prstGeom prst="rect">
              <a:avLst/>
            </a:prstGeom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063" y="137323"/>
              <a:ext cx="4429125" cy="8628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/>
            <a:srcRect l="16300" r="16300"/>
            <a:stretch>
              <a:fillRect/>
            </a:stretch>
          </p:blipFill>
          <p:spPr>
            <a:xfrm>
              <a:off x="2327066" y="30857"/>
              <a:ext cx="959059" cy="948048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0" y="2113054"/>
              <a:ext cx="1237468" cy="958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04EF3FB4-4D8E-4559-A086-34E21DDCD1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7430354"/>
              </p:ext>
            </p:extLst>
          </p:nvPr>
        </p:nvGraphicFramePr>
        <p:xfrm>
          <a:off x="2024642" y="1801664"/>
          <a:ext cx="6788011" cy="4781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163503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20681" y="-62075"/>
            <a:ext cx="9244708" cy="6920074"/>
            <a:chOff x="20681" y="-62075"/>
            <a:chExt cx="9244708" cy="69200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237" t="49849" r="30785" b="49705"/>
            <a:stretch/>
          </p:blipFill>
          <p:spPr>
            <a:xfrm flipV="1">
              <a:off x="20682" y="1000125"/>
              <a:ext cx="9244707" cy="42862"/>
            </a:xfrm>
            <a:prstGeom prst="rect">
              <a:avLst/>
            </a:prstGeom>
          </p:spPr>
        </p:pic>
        <p:pic>
          <p:nvPicPr>
            <p:cNvPr id="4" name="Picture 2"/>
            <p:cNvPicPr>
              <a:picLocks noChangeAspect="1"/>
            </p:cNvPicPr>
            <p:nvPr/>
          </p:nvPicPr>
          <p:blipFill rotWithShape="1">
            <a:blip r:embed="rId2"/>
            <a:srcRect l="1237" t="49849" r="30785" b="49705"/>
            <a:stretch/>
          </p:blipFill>
          <p:spPr>
            <a:xfrm rot="5400000" flipV="1">
              <a:off x="-2144474" y="3375497"/>
              <a:ext cx="6920074" cy="44930"/>
            </a:xfrm>
            <a:prstGeom prst="rect">
              <a:avLst/>
            </a:prstGeom>
          </p:spPr>
        </p:pic>
        <p:pic>
          <p:nvPicPr>
            <p:cNvPr id="5" name="Picture 3"/>
            <p:cNvPicPr>
              <a:picLocks noChangeAspect="1"/>
            </p:cNvPicPr>
            <p:nvPr/>
          </p:nvPicPr>
          <p:blipFill rotWithShape="1">
            <a:blip r:embed="rId3"/>
            <a:srcRect l="17773" r="16962"/>
            <a:stretch/>
          </p:blipFill>
          <p:spPr>
            <a:xfrm>
              <a:off x="1357312" y="30857"/>
              <a:ext cx="928688" cy="948048"/>
            </a:xfrm>
            <a:prstGeom prst="rect">
              <a:avLst/>
            </a:prstGeom>
          </p:spPr>
        </p:pic>
        <p:pic>
          <p:nvPicPr>
            <p:cNvPr id="6" name="Picture 4"/>
            <p:cNvPicPr>
              <a:picLocks noChangeAspect="1"/>
            </p:cNvPicPr>
            <p:nvPr/>
          </p:nvPicPr>
          <p:blipFill rotWithShape="1">
            <a:blip r:embed="rId4"/>
            <a:srcRect l="16426" t="5154" r="5750" b="5154"/>
            <a:stretch/>
          </p:blipFill>
          <p:spPr>
            <a:xfrm>
              <a:off x="26630" y="1071563"/>
              <a:ext cx="1237468" cy="1000125"/>
            </a:xfrm>
            <a:prstGeom prst="rect">
              <a:avLst/>
            </a:prstGeom>
          </p:spPr>
        </p:pic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0681" y="62072"/>
              <a:ext cx="1265194" cy="85284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rcRect l="16300" r="16300"/>
            <a:stretch>
              <a:fillRect/>
            </a:stretch>
          </p:blipFill>
          <p:spPr>
            <a:xfrm>
              <a:off x="2327066" y="30857"/>
              <a:ext cx="959059" cy="948048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0" y="2113054"/>
              <a:ext cx="1237468" cy="958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CCFE449A-1D4C-4595-8C97-34BF53E6097F}"/>
              </a:ext>
            </a:extLst>
          </p:cNvPr>
          <p:cNvSpPr txBox="1"/>
          <p:nvPr/>
        </p:nvSpPr>
        <p:spPr>
          <a:xfrm>
            <a:off x="1500378" y="1196752"/>
            <a:ext cx="776501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La réussite de l’agriculture, et des producteurs d’Expandis </a:t>
            </a:r>
          </a:p>
          <a:p>
            <a:endParaRPr lang="fr-FR" dirty="0"/>
          </a:p>
          <a:p>
            <a:r>
              <a:rPr lang="fr-FR" dirty="0"/>
              <a:t>Produire des légumes et des pommes de terre en quantité suffisante  et </a:t>
            </a:r>
          </a:p>
          <a:p>
            <a:r>
              <a:rPr lang="fr-FR" dirty="0"/>
              <a:t>d’excellente qualité à un coût réduit pour le consommateur.</a:t>
            </a:r>
          </a:p>
          <a:p>
            <a:endParaRPr lang="fr-FR" dirty="0"/>
          </a:p>
          <a:p>
            <a:r>
              <a:rPr lang="fr-FR" dirty="0"/>
              <a:t>Grâce à nos moyens de production maîtrisés  (irrigation, usage des fertilisants</a:t>
            </a:r>
          </a:p>
          <a:p>
            <a:r>
              <a:rPr lang="fr-FR" dirty="0"/>
              <a:t> et des produits phytopharmaceutiques) et le professionnalisme des agriculteurs.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DD39BE8-52E1-45EE-AD00-2A64F559175F}"/>
              </a:ext>
            </a:extLst>
          </p:cNvPr>
          <p:cNvSpPr txBox="1"/>
          <p:nvPr/>
        </p:nvSpPr>
        <p:spPr>
          <a:xfrm>
            <a:off x="1500378" y="3397961"/>
            <a:ext cx="74641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Mais les temps changent </a:t>
            </a:r>
          </a:p>
          <a:p>
            <a:endParaRPr lang="fr-FR" dirty="0"/>
          </a:p>
          <a:p>
            <a:r>
              <a:rPr lang="fr-FR" dirty="0"/>
              <a:t>Réchauffement climatique, pression sociétale pour réduire l’usage des </a:t>
            </a:r>
          </a:p>
          <a:p>
            <a:r>
              <a:rPr lang="fr-FR" dirty="0"/>
              <a:t>intrants, suppressions de matières actives importantes.</a:t>
            </a:r>
          </a:p>
          <a:p>
            <a:r>
              <a:rPr lang="fr-FR" dirty="0"/>
              <a:t>Demande de produits AB, sans résidus.</a:t>
            </a:r>
          </a:p>
          <a:p>
            <a:r>
              <a:rPr lang="fr-FR" dirty="0"/>
              <a:t>Arrêtés préfectoraux limitant l’usage des irrigations, municipaux fixant</a:t>
            </a:r>
          </a:p>
          <a:p>
            <a:r>
              <a:rPr lang="fr-FR" dirty="0"/>
              <a:t>des ZNT de 150 m des habitations.</a:t>
            </a:r>
          </a:p>
          <a:p>
            <a:r>
              <a:rPr lang="fr-FR" dirty="0"/>
              <a:t>Bien être animal.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4597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20681" y="-62075"/>
            <a:ext cx="9244708" cy="6920074"/>
            <a:chOff x="20681" y="-62075"/>
            <a:chExt cx="9244708" cy="69200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237" t="49849" r="30785" b="49705"/>
            <a:stretch/>
          </p:blipFill>
          <p:spPr>
            <a:xfrm flipV="1">
              <a:off x="20682" y="1000125"/>
              <a:ext cx="9244707" cy="42862"/>
            </a:xfrm>
            <a:prstGeom prst="rect">
              <a:avLst/>
            </a:prstGeom>
          </p:spPr>
        </p:pic>
        <p:pic>
          <p:nvPicPr>
            <p:cNvPr id="4" name="Picture 2"/>
            <p:cNvPicPr>
              <a:picLocks noChangeAspect="1"/>
            </p:cNvPicPr>
            <p:nvPr/>
          </p:nvPicPr>
          <p:blipFill rotWithShape="1">
            <a:blip r:embed="rId2"/>
            <a:srcRect l="1237" t="49849" r="30785" b="49705"/>
            <a:stretch/>
          </p:blipFill>
          <p:spPr>
            <a:xfrm rot="5400000" flipV="1">
              <a:off x="-2144474" y="3375497"/>
              <a:ext cx="6920074" cy="44930"/>
            </a:xfrm>
            <a:prstGeom prst="rect">
              <a:avLst/>
            </a:prstGeom>
          </p:spPr>
        </p:pic>
        <p:pic>
          <p:nvPicPr>
            <p:cNvPr id="5" name="Picture 3"/>
            <p:cNvPicPr>
              <a:picLocks noChangeAspect="1"/>
            </p:cNvPicPr>
            <p:nvPr/>
          </p:nvPicPr>
          <p:blipFill rotWithShape="1">
            <a:blip r:embed="rId3"/>
            <a:srcRect l="17773" r="16962"/>
            <a:stretch/>
          </p:blipFill>
          <p:spPr>
            <a:xfrm>
              <a:off x="1357312" y="30857"/>
              <a:ext cx="928688" cy="948048"/>
            </a:xfrm>
            <a:prstGeom prst="rect">
              <a:avLst/>
            </a:prstGeom>
          </p:spPr>
        </p:pic>
        <p:pic>
          <p:nvPicPr>
            <p:cNvPr id="6" name="Picture 4"/>
            <p:cNvPicPr>
              <a:picLocks noChangeAspect="1"/>
            </p:cNvPicPr>
            <p:nvPr/>
          </p:nvPicPr>
          <p:blipFill rotWithShape="1">
            <a:blip r:embed="rId4"/>
            <a:srcRect l="16426" t="5154" r="5750" b="5154"/>
            <a:stretch/>
          </p:blipFill>
          <p:spPr>
            <a:xfrm>
              <a:off x="26630" y="1071563"/>
              <a:ext cx="1237468" cy="1000125"/>
            </a:xfrm>
            <a:prstGeom prst="rect">
              <a:avLst/>
            </a:prstGeom>
          </p:spPr>
        </p:pic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0681" y="62072"/>
              <a:ext cx="1265194" cy="85284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rcRect l="16300" r="16300"/>
            <a:stretch>
              <a:fillRect/>
            </a:stretch>
          </p:blipFill>
          <p:spPr>
            <a:xfrm>
              <a:off x="2327066" y="30857"/>
              <a:ext cx="959059" cy="948048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0" y="2113054"/>
              <a:ext cx="1237468" cy="958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CCFE449A-1D4C-4595-8C97-34BF53E6097F}"/>
              </a:ext>
            </a:extLst>
          </p:cNvPr>
          <p:cNvSpPr txBox="1"/>
          <p:nvPr/>
        </p:nvSpPr>
        <p:spPr>
          <a:xfrm>
            <a:off x="1781583" y="1225689"/>
            <a:ext cx="740965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Les enjeux de l’agriculture </a:t>
            </a:r>
          </a:p>
          <a:p>
            <a:endParaRPr lang="fr-FR" dirty="0"/>
          </a:p>
          <a:p>
            <a:r>
              <a:rPr lang="fr-FR" dirty="0"/>
              <a:t>Répondre aux attentes sociétales en adaptant nos pratiques 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Réduction des intrants et modification des techniques culturales.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Meilleure efficacité de l’eau travaillée déjà travaillé dans les projets</a:t>
            </a:r>
          </a:p>
          <a:p>
            <a:r>
              <a:rPr lang="fr-FR" dirty="0"/>
              <a:t>      </a:t>
            </a:r>
            <a:r>
              <a:rPr lang="fr-FR" dirty="0" err="1"/>
              <a:t>Qualtec</a:t>
            </a:r>
            <a:r>
              <a:rPr lang="fr-FR" dirty="0"/>
              <a:t> et </a:t>
            </a:r>
            <a:r>
              <a:rPr lang="fr-FR" dirty="0" err="1"/>
              <a:t>Eauption</a:t>
            </a:r>
            <a:r>
              <a:rPr lang="fr-FR" dirty="0"/>
              <a:t> + ( systèmes d’irrigation et OAD).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Mise à jour par les irrigants de l’Aisne d’un modèle prédictif de l’évolution </a:t>
            </a:r>
          </a:p>
          <a:p>
            <a:r>
              <a:rPr lang="fr-FR" dirty="0"/>
              <a:t>      de la ressource en eau.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Création variétale mais interdiction des OGM.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algn="just"/>
            <a:r>
              <a:rPr lang="fr-FR" dirty="0"/>
              <a:t>Attention, toutes les évolutions doivent rester rentables et les </a:t>
            </a:r>
          </a:p>
          <a:p>
            <a:pPr algn="just"/>
            <a:r>
              <a:rPr lang="fr-FR" dirty="0"/>
              <a:t>professionnels considèrent que la réglementation va plus vite que les </a:t>
            </a:r>
          </a:p>
          <a:p>
            <a:pPr algn="just"/>
            <a:r>
              <a:rPr lang="fr-FR" dirty="0"/>
              <a:t>méthodes alternatives, et que la productivité et la qualité des produits vont</a:t>
            </a:r>
          </a:p>
          <a:p>
            <a:pPr algn="just"/>
            <a:r>
              <a:rPr lang="fr-FR" dirty="0"/>
              <a:t>se détériorer.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3506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20681" y="-62075"/>
            <a:ext cx="9244708" cy="6920074"/>
            <a:chOff x="20681" y="-62075"/>
            <a:chExt cx="9244708" cy="69200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237" t="49849" r="30785" b="49705"/>
            <a:stretch/>
          </p:blipFill>
          <p:spPr>
            <a:xfrm flipV="1">
              <a:off x="20682" y="1000125"/>
              <a:ext cx="9244707" cy="42862"/>
            </a:xfrm>
            <a:prstGeom prst="rect">
              <a:avLst/>
            </a:prstGeom>
          </p:spPr>
        </p:pic>
        <p:pic>
          <p:nvPicPr>
            <p:cNvPr id="4" name="Picture 2"/>
            <p:cNvPicPr>
              <a:picLocks noChangeAspect="1"/>
            </p:cNvPicPr>
            <p:nvPr/>
          </p:nvPicPr>
          <p:blipFill rotWithShape="1">
            <a:blip r:embed="rId2"/>
            <a:srcRect l="1237" t="49849" r="30785" b="49705"/>
            <a:stretch/>
          </p:blipFill>
          <p:spPr>
            <a:xfrm rot="5400000" flipV="1">
              <a:off x="-2144474" y="3375497"/>
              <a:ext cx="6920074" cy="44930"/>
            </a:xfrm>
            <a:prstGeom prst="rect">
              <a:avLst/>
            </a:prstGeom>
          </p:spPr>
        </p:pic>
        <p:pic>
          <p:nvPicPr>
            <p:cNvPr id="5" name="Picture 3"/>
            <p:cNvPicPr>
              <a:picLocks noChangeAspect="1"/>
            </p:cNvPicPr>
            <p:nvPr/>
          </p:nvPicPr>
          <p:blipFill rotWithShape="1">
            <a:blip r:embed="rId3"/>
            <a:srcRect l="17773" r="16962"/>
            <a:stretch/>
          </p:blipFill>
          <p:spPr>
            <a:xfrm>
              <a:off x="1357312" y="30857"/>
              <a:ext cx="928688" cy="948048"/>
            </a:xfrm>
            <a:prstGeom prst="rect">
              <a:avLst/>
            </a:prstGeom>
          </p:spPr>
        </p:pic>
        <p:pic>
          <p:nvPicPr>
            <p:cNvPr id="6" name="Picture 4"/>
            <p:cNvPicPr>
              <a:picLocks noChangeAspect="1"/>
            </p:cNvPicPr>
            <p:nvPr/>
          </p:nvPicPr>
          <p:blipFill rotWithShape="1">
            <a:blip r:embed="rId4"/>
            <a:srcRect l="16426" t="5154" r="5750" b="5154"/>
            <a:stretch/>
          </p:blipFill>
          <p:spPr>
            <a:xfrm>
              <a:off x="26630" y="1071563"/>
              <a:ext cx="1237468" cy="1000125"/>
            </a:xfrm>
            <a:prstGeom prst="rect">
              <a:avLst/>
            </a:prstGeom>
          </p:spPr>
        </p:pic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0681" y="62072"/>
              <a:ext cx="1265194" cy="85284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rcRect l="16300" r="16300"/>
            <a:stretch>
              <a:fillRect/>
            </a:stretch>
          </p:blipFill>
          <p:spPr>
            <a:xfrm>
              <a:off x="2327066" y="30857"/>
              <a:ext cx="959059" cy="948048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0" y="2113054"/>
              <a:ext cx="1237468" cy="958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1162233-FB7E-4EC1-9D7A-6CBBC4C45C53}"/>
              </a:ext>
            </a:extLst>
          </p:cNvPr>
          <p:cNvSpPr/>
          <p:nvPr/>
        </p:nvSpPr>
        <p:spPr>
          <a:xfrm>
            <a:off x="1979712" y="1484784"/>
            <a:ext cx="60757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/>
              <a:t>Tous ce qui est naturel, bio n’est pas nécessairement bon pour l’humanité.</a:t>
            </a:r>
          </a:p>
          <a:p>
            <a:endParaRPr lang="fr-FR" i="1" dirty="0"/>
          </a:p>
          <a:p>
            <a:r>
              <a:rPr lang="fr-FR" i="1" dirty="0"/>
              <a:t>the </a:t>
            </a:r>
            <a:r>
              <a:rPr lang="fr-FR" i="1" dirty="0" err="1"/>
              <a:t>Blight</a:t>
            </a:r>
            <a:r>
              <a:rPr lang="fr-FR" dirty="0"/>
              <a:t>, </a:t>
            </a:r>
            <a:r>
              <a:rPr lang="fr-FR" i="1" dirty="0"/>
              <a:t>The Irish Potato Famine</a:t>
            </a:r>
            <a:r>
              <a:rPr lang="fr-FR" dirty="0"/>
              <a:t> ou </a:t>
            </a:r>
            <a:r>
              <a:rPr lang="fr-FR" i="1" dirty="0"/>
              <a:t>The Great Famine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D44D61-ADB7-42C2-BF76-C8E79C048E36}"/>
              </a:ext>
            </a:extLst>
          </p:cNvPr>
          <p:cNvSpPr/>
          <p:nvPr/>
        </p:nvSpPr>
        <p:spPr>
          <a:xfrm>
            <a:off x="1979711" y="3045362"/>
            <a:ext cx="60757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/>
              <a:t>La fonction première et primaire de l’agriculture est de nourrir la population, réussite incontestée d’après guerre</a:t>
            </a:r>
          </a:p>
          <a:p>
            <a:endParaRPr lang="fr-FR" i="1" dirty="0"/>
          </a:p>
          <a:p>
            <a:r>
              <a:rPr lang="fr-FR" i="1" dirty="0"/>
              <a:t>Ne gâchons pas notre capital que beaucoup nous envie dans une grande partie du monde.</a:t>
            </a:r>
          </a:p>
        </p:txBody>
      </p:sp>
    </p:spTree>
    <p:extLst>
      <p:ext uri="{BB962C8B-B14F-4D97-AF65-F5344CB8AC3E}">
        <p14:creationId xmlns:p14="http://schemas.microsoft.com/office/powerpoint/2010/main" val="39507760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4711</TotalTime>
  <Words>537</Words>
  <Application>Microsoft Office PowerPoint</Application>
  <PresentationFormat>Affichage à l'écran (4:3)</PresentationFormat>
  <Paragraphs>63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hertz</dc:creator>
  <cp:lastModifiedBy>francois bobin</cp:lastModifiedBy>
  <cp:revision>150</cp:revision>
  <cp:lastPrinted>2019-11-25T13:00:21Z</cp:lastPrinted>
  <dcterms:created xsi:type="dcterms:W3CDTF">2019-11-14T10:34:42Z</dcterms:created>
  <dcterms:modified xsi:type="dcterms:W3CDTF">2019-11-28T09:11:25Z</dcterms:modified>
</cp:coreProperties>
</file>