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Lst>
  <p:notesMasterIdLst>
    <p:notesMasterId r:id="rId23"/>
  </p:notesMasterIdLst>
  <p:handoutMasterIdLst>
    <p:handoutMasterId r:id="rId24"/>
  </p:handoutMasterIdLst>
  <p:sldIdLst>
    <p:sldId id="274" r:id="rId6"/>
    <p:sldId id="347" r:id="rId7"/>
    <p:sldId id="325" r:id="rId8"/>
    <p:sldId id="278" r:id="rId9"/>
    <p:sldId id="407" r:id="rId10"/>
    <p:sldId id="406" r:id="rId11"/>
    <p:sldId id="350" r:id="rId12"/>
    <p:sldId id="351" r:id="rId13"/>
    <p:sldId id="418" r:id="rId14"/>
    <p:sldId id="377" r:id="rId15"/>
    <p:sldId id="258" r:id="rId16"/>
    <p:sldId id="442" r:id="rId17"/>
    <p:sldId id="431" r:id="rId18"/>
    <p:sldId id="341" r:id="rId19"/>
    <p:sldId id="335" r:id="rId20"/>
    <p:sldId id="380" r:id="rId21"/>
    <p:sldId id="378" r:id="rId22"/>
  </p:sldIdLst>
  <p:sldSz cx="9144000" cy="6858000" type="screen4x3"/>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guide id="3" orient="horz" pos="3131" userDrawn="1">
          <p15:clr>
            <a:srgbClr val="A4A3A4"/>
          </p15:clr>
        </p15:guide>
        <p15:guide id="4"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othée BRIAUMONT - SOLAAL" initials="DB-S" lastIdx="2" clrIdx="0">
    <p:extLst>
      <p:ext uri="{19B8F6BF-5375-455C-9EA6-DF929625EA0E}">
        <p15:presenceInfo xmlns:p15="http://schemas.microsoft.com/office/powerpoint/2012/main" userId="S::d.briaumont@solaal.org::fd57a2e6-1258-4bd6-8746-019bf44557a1" providerId="AD"/>
      </p:ext>
    </p:extLst>
  </p:cmAuthor>
  <p:cmAuthor id="2" name="DOROTHEE BRIAUMONT" initials="DB" lastIdx="2" clrIdx="1">
    <p:extLst>
      <p:ext uri="{19B8F6BF-5375-455C-9EA6-DF929625EA0E}">
        <p15:presenceInfo xmlns:p15="http://schemas.microsoft.com/office/powerpoint/2012/main" userId="DOROTHEE BRIAUMO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500"/>
    <a:srgbClr val="D8D901"/>
    <a:srgbClr val="D95017"/>
    <a:srgbClr val="CADB2A"/>
    <a:srgbClr val="DFE97F"/>
    <a:srgbClr val="E9F0A6"/>
    <a:srgbClr val="AF1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E6C1FE-B1FF-47E9-B69E-EBD83B5ED4F3}" v="70" dt="2021-11-26T13:27:35.154"/>
    <p1510:client id="{79AB5110-ECB2-4F80-B857-51D4E0B266B2}" v="11" dt="2021-11-26T13:54:30.21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3127"/>
        <p:guide pos="2140"/>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RAMIREZ-SPANIER  - SOLAAL" userId="083c87f0-488f-411f-a3b3-76502f118870" providerId="ADAL" clId="{79AB5110-ECB2-4F80-B857-51D4E0B266B2}"/>
    <pc:docChg chg="custSel modSld">
      <pc:chgData name="Charlotte RAMIREZ-SPANIER  - SOLAAL" userId="083c87f0-488f-411f-a3b3-76502f118870" providerId="ADAL" clId="{79AB5110-ECB2-4F80-B857-51D4E0B266B2}" dt="2021-11-26T13:54:30.214" v="10" actId="14826"/>
      <pc:docMkLst>
        <pc:docMk/>
      </pc:docMkLst>
      <pc:sldChg chg="delSp modSp mod">
        <pc:chgData name="Charlotte RAMIREZ-SPANIER  - SOLAAL" userId="083c87f0-488f-411f-a3b3-76502f118870" providerId="ADAL" clId="{79AB5110-ECB2-4F80-B857-51D4E0B266B2}" dt="2021-11-26T13:54:30.214" v="10" actId="14826"/>
        <pc:sldMkLst>
          <pc:docMk/>
          <pc:sldMk cId="1392586598" sldId="278"/>
        </pc:sldMkLst>
        <pc:spChg chg="del mod">
          <ac:chgData name="Charlotte RAMIREZ-SPANIER  - SOLAAL" userId="083c87f0-488f-411f-a3b3-76502f118870" providerId="ADAL" clId="{79AB5110-ECB2-4F80-B857-51D4E0B266B2}" dt="2021-11-26T13:54:00.986" v="9" actId="478"/>
          <ac:spMkLst>
            <pc:docMk/>
            <pc:sldMk cId="1392586598" sldId="278"/>
            <ac:spMk id="2" creationId="{869A70BB-3567-40B7-AECA-EFFB5B4A895C}"/>
          </ac:spMkLst>
        </pc:spChg>
        <pc:picChg chg="mod">
          <ac:chgData name="Charlotte RAMIREZ-SPANIER  - SOLAAL" userId="083c87f0-488f-411f-a3b3-76502f118870" providerId="ADAL" clId="{79AB5110-ECB2-4F80-B857-51D4E0B266B2}" dt="2021-11-26T13:54:30.214" v="10" actId="14826"/>
          <ac:picMkLst>
            <pc:docMk/>
            <pc:sldMk cId="1392586598" sldId="278"/>
            <ac:picMk id="8" creationId="{39AF46E8-6D23-4103-AE3E-2914DE68821D}"/>
          </ac:picMkLst>
        </pc:picChg>
      </pc:sldChg>
    </pc:docChg>
  </pc:docChgLst>
  <pc:docChgLst>
    <pc:chgData name="Dorothée BRIAUMONT - SOLAAL" userId="fd57a2e6-1258-4bd6-8746-019bf44557a1" providerId="ADAL" clId="{4AE6C1FE-B1FF-47E9-B69E-EBD83B5ED4F3}"/>
    <pc:docChg chg="custSel delSld modSld sldOrd">
      <pc:chgData name="Dorothée BRIAUMONT - SOLAAL" userId="fd57a2e6-1258-4bd6-8746-019bf44557a1" providerId="ADAL" clId="{4AE6C1FE-B1FF-47E9-B69E-EBD83B5ED4F3}" dt="2021-11-26T13:27:35.154" v="127" actId="20577"/>
      <pc:docMkLst>
        <pc:docMk/>
      </pc:docMkLst>
      <pc:sldChg chg="ord">
        <pc:chgData name="Dorothée BRIAUMONT - SOLAAL" userId="fd57a2e6-1258-4bd6-8746-019bf44557a1" providerId="ADAL" clId="{4AE6C1FE-B1FF-47E9-B69E-EBD83B5ED4F3}" dt="2021-11-26T13:23:04.716" v="63"/>
        <pc:sldMkLst>
          <pc:docMk/>
          <pc:sldMk cId="198819477" sldId="258"/>
        </pc:sldMkLst>
      </pc:sldChg>
      <pc:sldChg chg="del modNotesTx">
        <pc:chgData name="Dorothée BRIAUMONT - SOLAAL" userId="fd57a2e6-1258-4bd6-8746-019bf44557a1" providerId="ADAL" clId="{4AE6C1FE-B1FF-47E9-B69E-EBD83B5ED4F3}" dt="2021-11-26T13:24:31.914" v="69" actId="47"/>
        <pc:sldMkLst>
          <pc:docMk/>
          <pc:sldMk cId="185750860" sldId="329"/>
        </pc:sldMkLst>
      </pc:sldChg>
      <pc:sldChg chg="modSp mod">
        <pc:chgData name="Dorothée BRIAUMONT - SOLAAL" userId="fd57a2e6-1258-4bd6-8746-019bf44557a1" providerId="ADAL" clId="{4AE6C1FE-B1FF-47E9-B69E-EBD83B5ED4F3}" dt="2021-11-26T13:27:35.154" v="127" actId="20577"/>
        <pc:sldMkLst>
          <pc:docMk/>
          <pc:sldMk cId="3109243722" sldId="335"/>
        </pc:sldMkLst>
        <pc:spChg chg="mod">
          <ac:chgData name="Dorothée BRIAUMONT - SOLAAL" userId="fd57a2e6-1258-4bd6-8746-019bf44557a1" providerId="ADAL" clId="{4AE6C1FE-B1FF-47E9-B69E-EBD83B5ED4F3}" dt="2021-11-26T13:27:35.154" v="127" actId="20577"/>
          <ac:spMkLst>
            <pc:docMk/>
            <pc:sldMk cId="3109243722" sldId="335"/>
            <ac:spMk id="2" creationId="{41ED8EF3-677B-4603-8076-7AC7D102855B}"/>
          </ac:spMkLst>
        </pc:spChg>
      </pc:sldChg>
      <pc:sldChg chg="del">
        <pc:chgData name="Dorothée BRIAUMONT - SOLAAL" userId="fd57a2e6-1258-4bd6-8746-019bf44557a1" providerId="ADAL" clId="{4AE6C1FE-B1FF-47E9-B69E-EBD83B5ED4F3}" dt="2021-11-26T13:24:36.950" v="70" actId="47"/>
        <pc:sldMkLst>
          <pc:docMk/>
          <pc:sldMk cId="2213216130" sldId="340"/>
        </pc:sldMkLst>
      </pc:sldChg>
      <pc:sldChg chg="modSp mod">
        <pc:chgData name="Dorothée BRIAUMONT - SOLAAL" userId="fd57a2e6-1258-4bd6-8746-019bf44557a1" providerId="ADAL" clId="{4AE6C1FE-B1FF-47E9-B69E-EBD83B5ED4F3}" dt="2021-11-26T13:27:26.798" v="126" actId="1076"/>
        <pc:sldMkLst>
          <pc:docMk/>
          <pc:sldMk cId="3890787562" sldId="341"/>
        </pc:sldMkLst>
        <pc:spChg chg="mod">
          <ac:chgData name="Dorothée BRIAUMONT - SOLAAL" userId="fd57a2e6-1258-4bd6-8746-019bf44557a1" providerId="ADAL" clId="{4AE6C1FE-B1FF-47E9-B69E-EBD83B5ED4F3}" dt="2021-11-26T13:27:26.798" v="126" actId="1076"/>
          <ac:spMkLst>
            <pc:docMk/>
            <pc:sldMk cId="3890787562" sldId="341"/>
            <ac:spMk id="8" creationId="{11A7FDA5-234D-4F87-A53B-249BBFBD7BC3}"/>
          </ac:spMkLst>
        </pc:spChg>
      </pc:sldChg>
      <pc:sldChg chg="del">
        <pc:chgData name="Dorothée BRIAUMONT - SOLAAL" userId="fd57a2e6-1258-4bd6-8746-019bf44557a1" providerId="ADAL" clId="{4AE6C1FE-B1FF-47E9-B69E-EBD83B5ED4F3}" dt="2021-11-26T13:25:11.370" v="74" actId="47"/>
        <pc:sldMkLst>
          <pc:docMk/>
          <pc:sldMk cId="3736658405" sldId="354"/>
        </pc:sldMkLst>
      </pc:sldChg>
      <pc:sldChg chg="modNotesTx">
        <pc:chgData name="Dorothée BRIAUMONT - SOLAAL" userId="fd57a2e6-1258-4bd6-8746-019bf44557a1" providerId="ADAL" clId="{4AE6C1FE-B1FF-47E9-B69E-EBD83B5ED4F3}" dt="2021-11-26T13:18:35.585" v="12" actId="20577"/>
        <pc:sldMkLst>
          <pc:docMk/>
          <pc:sldMk cId="152147198" sldId="377"/>
        </pc:sldMkLst>
      </pc:sldChg>
      <pc:sldChg chg="del">
        <pc:chgData name="Dorothée BRIAUMONT - SOLAAL" userId="fd57a2e6-1258-4bd6-8746-019bf44557a1" providerId="ADAL" clId="{4AE6C1FE-B1FF-47E9-B69E-EBD83B5ED4F3}" dt="2021-11-26T13:27:09.312" v="105" actId="47"/>
        <pc:sldMkLst>
          <pc:docMk/>
          <pc:sldMk cId="787562911" sldId="395"/>
        </pc:sldMkLst>
      </pc:sldChg>
      <pc:sldChg chg="del">
        <pc:chgData name="Dorothée BRIAUMONT - SOLAAL" userId="fd57a2e6-1258-4bd6-8746-019bf44557a1" providerId="ADAL" clId="{4AE6C1FE-B1FF-47E9-B69E-EBD83B5ED4F3}" dt="2021-11-26T13:24:58.880" v="72" actId="47"/>
        <pc:sldMkLst>
          <pc:docMk/>
          <pc:sldMk cId="3762400637" sldId="402"/>
        </pc:sldMkLst>
      </pc:sldChg>
      <pc:sldChg chg="del modNotesTx">
        <pc:chgData name="Dorothée BRIAUMONT - SOLAAL" userId="fd57a2e6-1258-4bd6-8746-019bf44557a1" providerId="ADAL" clId="{4AE6C1FE-B1FF-47E9-B69E-EBD83B5ED4F3}" dt="2021-11-26T13:24:54.706" v="71" actId="47"/>
        <pc:sldMkLst>
          <pc:docMk/>
          <pc:sldMk cId="1826676082" sldId="404"/>
        </pc:sldMkLst>
      </pc:sldChg>
      <pc:sldChg chg="del">
        <pc:chgData name="Dorothée BRIAUMONT - SOLAAL" userId="fd57a2e6-1258-4bd6-8746-019bf44557a1" providerId="ADAL" clId="{4AE6C1FE-B1FF-47E9-B69E-EBD83B5ED4F3}" dt="2021-11-26T13:24:27.271" v="68" actId="47"/>
        <pc:sldMkLst>
          <pc:docMk/>
          <pc:sldMk cId="2507144313" sldId="408"/>
        </pc:sldMkLst>
      </pc:sldChg>
      <pc:sldChg chg="ord modNotesTx">
        <pc:chgData name="Dorothée BRIAUMONT - SOLAAL" userId="fd57a2e6-1258-4bd6-8746-019bf44557a1" providerId="ADAL" clId="{4AE6C1FE-B1FF-47E9-B69E-EBD83B5ED4F3}" dt="2021-11-26T13:23:20.061" v="67"/>
        <pc:sldMkLst>
          <pc:docMk/>
          <pc:sldMk cId="3914068638" sldId="431"/>
        </pc:sldMkLst>
      </pc:sldChg>
      <pc:sldChg chg="modNotesTx">
        <pc:chgData name="Dorothée BRIAUMONT - SOLAAL" userId="fd57a2e6-1258-4bd6-8746-019bf44557a1" providerId="ADAL" clId="{4AE6C1FE-B1FF-47E9-B69E-EBD83B5ED4F3}" dt="2021-11-26T13:19:35.890" v="48" actId="20577"/>
        <pc:sldMkLst>
          <pc:docMk/>
          <pc:sldMk cId="4207391234" sldId="442"/>
        </pc:sldMkLst>
      </pc:sldChg>
      <pc:sldChg chg="del">
        <pc:chgData name="Dorothée BRIAUMONT - SOLAAL" userId="fd57a2e6-1258-4bd6-8746-019bf44557a1" providerId="ADAL" clId="{4AE6C1FE-B1FF-47E9-B69E-EBD83B5ED4F3}" dt="2021-11-26T13:25:02.190" v="73" actId="47"/>
        <pc:sldMkLst>
          <pc:docMk/>
          <pc:sldMk cId="77950838" sldId="44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54737-C718-4E77-8513-04490A315F0D}" type="doc">
      <dgm:prSet loTypeId="urn:microsoft.com/office/officeart/2005/8/layout/radial6" loCatId="cycle" qsTypeId="urn:microsoft.com/office/officeart/2005/8/quickstyle/simple4" qsCatId="simple" csTypeId="urn:microsoft.com/office/officeart/2005/8/colors/accent3_1" csCatId="accent3" phldr="1"/>
      <dgm:spPr/>
      <dgm:t>
        <a:bodyPr/>
        <a:lstStyle/>
        <a:p>
          <a:endParaRPr lang="fr-FR"/>
        </a:p>
      </dgm:t>
    </dgm:pt>
    <dgm:pt modelId="{9791D7B1-5E5D-438A-9038-15132575957F}">
      <dgm:prSet phldrT="[Texte]"/>
      <dgm:spPr>
        <a:solidFill>
          <a:schemeClr val="bg1"/>
        </a:solidFill>
        <a:ln w="44450">
          <a:solidFill>
            <a:srgbClr val="CBD500"/>
          </a:solidFill>
        </a:ln>
        <a:effectLst/>
      </dgm:spPr>
      <dgm:t>
        <a:bodyPr/>
        <a:lstStyle/>
        <a:p>
          <a:r>
            <a:rPr lang="fr-FR"/>
            <a:t>Invendus agricoles</a:t>
          </a:r>
        </a:p>
      </dgm:t>
    </dgm:pt>
    <dgm:pt modelId="{269DC228-C74E-42FD-8798-45B3E4B0C4CB}" type="parTrans" cxnId="{60FF3040-630E-4AF2-BF73-81725EFFC9FB}">
      <dgm:prSet/>
      <dgm:spPr/>
      <dgm:t>
        <a:bodyPr/>
        <a:lstStyle/>
        <a:p>
          <a:endParaRPr lang="fr-FR"/>
        </a:p>
      </dgm:t>
    </dgm:pt>
    <dgm:pt modelId="{DC5B9A95-7A36-41D2-87C3-7EE4DB1EE904}" type="sibTrans" cxnId="{60FF3040-630E-4AF2-BF73-81725EFFC9FB}">
      <dgm:prSet/>
      <dgm:spPr/>
      <dgm:t>
        <a:bodyPr/>
        <a:lstStyle/>
        <a:p>
          <a:endParaRPr lang="fr-FR"/>
        </a:p>
      </dgm:t>
    </dgm:pt>
    <dgm:pt modelId="{D71E2A01-A9DD-4060-AF9E-B5AB3842221F}">
      <dgm:prSet phldrT="[Texte]" custT="1"/>
      <dgm:spPr>
        <a:solidFill>
          <a:schemeClr val="bg1"/>
        </a:solidFill>
        <a:ln w="44450">
          <a:solidFill>
            <a:srgbClr val="CBD500"/>
          </a:solidFill>
        </a:ln>
      </dgm:spPr>
      <dgm:t>
        <a:bodyPr/>
        <a:lstStyle/>
        <a:p>
          <a:endParaRPr lang="fr-FR" sz="1600"/>
        </a:p>
      </dgm:t>
    </dgm:pt>
    <dgm:pt modelId="{95C4E513-B003-4E75-BA1F-1DA829EAB6AB}" type="parTrans" cxnId="{7972A4AF-7EBD-42C9-8D68-85D176802142}">
      <dgm:prSet/>
      <dgm:spPr/>
      <dgm:t>
        <a:bodyPr/>
        <a:lstStyle/>
        <a:p>
          <a:endParaRPr lang="fr-FR"/>
        </a:p>
      </dgm:t>
    </dgm:pt>
    <dgm:pt modelId="{4A833C24-6ADB-49DB-BE39-082F68F7758E}" type="sibTrans" cxnId="{7972A4AF-7EBD-42C9-8D68-85D176802142}">
      <dgm:prSet/>
      <dgm:spPr>
        <a:solidFill>
          <a:srgbClr val="CBD500">
            <a:alpha val="50000"/>
          </a:srgbClr>
        </a:solidFill>
        <a:ln w="25400">
          <a:solidFill>
            <a:srgbClr val="CBD500"/>
          </a:solidFill>
        </a:ln>
      </dgm:spPr>
      <dgm:t>
        <a:bodyPr/>
        <a:lstStyle/>
        <a:p>
          <a:endParaRPr lang="fr-FR"/>
        </a:p>
      </dgm:t>
    </dgm:pt>
    <dgm:pt modelId="{DB5BD679-7B3B-4787-B4C6-00079B7D4E39}">
      <dgm:prSet phldrT="[Texte]" custT="1"/>
      <dgm:spPr/>
      <dgm:t>
        <a:bodyPr/>
        <a:lstStyle/>
        <a:p>
          <a:endParaRPr lang="fr-FR"/>
        </a:p>
      </dgm:t>
    </dgm:pt>
    <dgm:pt modelId="{C76C7A1A-F7EC-4BE3-8CCB-5B4DA65D1D2E}" type="parTrans" cxnId="{DBDED5D2-3B6E-4482-8AE9-D6DF05275D8D}">
      <dgm:prSet/>
      <dgm:spPr/>
      <dgm:t>
        <a:bodyPr/>
        <a:lstStyle/>
        <a:p>
          <a:endParaRPr lang="fr-FR"/>
        </a:p>
      </dgm:t>
    </dgm:pt>
    <dgm:pt modelId="{AB478C0D-FFC7-4309-976D-6850A68054FB}" type="sibTrans" cxnId="{DBDED5D2-3B6E-4482-8AE9-D6DF05275D8D}">
      <dgm:prSet/>
      <dgm:spPr/>
      <dgm:t>
        <a:bodyPr/>
        <a:lstStyle/>
        <a:p>
          <a:endParaRPr lang="fr-FR"/>
        </a:p>
      </dgm:t>
    </dgm:pt>
    <dgm:pt modelId="{D74A5FFF-F342-400E-8DB8-13DE71EACBFC}">
      <dgm:prSet phldrT="[Texte]" custT="1"/>
      <dgm:spPr>
        <a:solidFill>
          <a:schemeClr val="bg1"/>
        </a:solidFill>
        <a:ln w="41275" cmpd="sng">
          <a:solidFill>
            <a:srgbClr val="CBD500"/>
          </a:solidFill>
        </a:ln>
      </dgm:spPr>
      <dgm:t>
        <a:bodyPr/>
        <a:lstStyle/>
        <a:p>
          <a:endParaRPr lang="fr-FR" sz="1600"/>
        </a:p>
      </dgm:t>
    </dgm:pt>
    <dgm:pt modelId="{57A375FD-BC2F-46B1-9275-900D3ADFA19A}" type="parTrans" cxnId="{47D78389-8D4A-45BE-8058-590FF092532C}">
      <dgm:prSet/>
      <dgm:spPr/>
      <dgm:t>
        <a:bodyPr/>
        <a:lstStyle/>
        <a:p>
          <a:endParaRPr lang="fr-FR"/>
        </a:p>
      </dgm:t>
    </dgm:pt>
    <dgm:pt modelId="{098224F1-DFFF-40B0-822F-CDCF1CFC644C}" type="sibTrans" cxnId="{47D78389-8D4A-45BE-8058-590FF092532C}">
      <dgm:prSet/>
      <dgm:spPr>
        <a:solidFill>
          <a:srgbClr val="CBD500">
            <a:alpha val="50000"/>
          </a:srgbClr>
        </a:solidFill>
        <a:ln w="25400">
          <a:solidFill>
            <a:srgbClr val="CBD500"/>
          </a:solidFill>
          <a:prstDash val="solid"/>
        </a:ln>
      </dgm:spPr>
      <dgm:t>
        <a:bodyPr/>
        <a:lstStyle/>
        <a:p>
          <a:endParaRPr lang="fr-FR"/>
        </a:p>
      </dgm:t>
    </dgm:pt>
    <dgm:pt modelId="{655DDADE-C70A-4FF8-A649-04837ED256E0}">
      <dgm:prSet phldrT="[Texte]" custT="1"/>
      <dgm:spPr>
        <a:solidFill>
          <a:schemeClr val="bg1"/>
        </a:solidFill>
        <a:ln w="44450">
          <a:solidFill>
            <a:srgbClr val="CBD500"/>
          </a:solidFill>
        </a:ln>
      </dgm:spPr>
      <dgm:t>
        <a:bodyPr/>
        <a:lstStyle/>
        <a:p>
          <a:endParaRPr lang="fr-FR" sz="1600"/>
        </a:p>
      </dgm:t>
    </dgm:pt>
    <dgm:pt modelId="{C965D75C-180D-4DC8-AD67-1ECBD407EB24}" type="parTrans" cxnId="{FA7FC9E1-9A71-4BCF-9E52-BED152C5221F}">
      <dgm:prSet/>
      <dgm:spPr/>
      <dgm:t>
        <a:bodyPr/>
        <a:lstStyle/>
        <a:p>
          <a:endParaRPr lang="fr-FR"/>
        </a:p>
      </dgm:t>
    </dgm:pt>
    <dgm:pt modelId="{437C09F4-B77F-47D4-8831-085388C26306}" type="sibTrans" cxnId="{FA7FC9E1-9A71-4BCF-9E52-BED152C5221F}">
      <dgm:prSet/>
      <dgm:spPr>
        <a:solidFill>
          <a:srgbClr val="CBD500">
            <a:alpha val="50000"/>
          </a:srgbClr>
        </a:solidFill>
        <a:ln w="25400" cmpd="sng">
          <a:solidFill>
            <a:srgbClr val="CBD500"/>
          </a:solidFill>
          <a:prstDash val="solid"/>
        </a:ln>
      </dgm:spPr>
      <dgm:t>
        <a:bodyPr/>
        <a:lstStyle/>
        <a:p>
          <a:endParaRPr lang="fr-FR"/>
        </a:p>
      </dgm:t>
    </dgm:pt>
    <dgm:pt modelId="{5882219C-E70C-4B09-9072-C80C8C41FC23}" type="pres">
      <dgm:prSet presAssocID="{27854737-C718-4E77-8513-04490A315F0D}" presName="Name0" presStyleCnt="0">
        <dgm:presLayoutVars>
          <dgm:chMax val="1"/>
          <dgm:dir/>
          <dgm:animLvl val="ctr"/>
          <dgm:resizeHandles val="exact"/>
        </dgm:presLayoutVars>
      </dgm:prSet>
      <dgm:spPr/>
    </dgm:pt>
    <dgm:pt modelId="{F24E8B91-B606-4CDC-881D-1132302F1054}" type="pres">
      <dgm:prSet presAssocID="{9791D7B1-5E5D-438A-9038-15132575957F}" presName="centerShape" presStyleLbl="node0" presStyleIdx="0" presStyleCnt="1" custScaleX="85918" custScaleY="82180"/>
      <dgm:spPr/>
    </dgm:pt>
    <dgm:pt modelId="{2B1699EF-DAEF-4DEC-96A6-08C362DD80EE}" type="pres">
      <dgm:prSet presAssocID="{D74A5FFF-F342-400E-8DB8-13DE71EACBFC}" presName="node" presStyleLbl="node1" presStyleIdx="0" presStyleCnt="3">
        <dgm:presLayoutVars>
          <dgm:bulletEnabled val="1"/>
        </dgm:presLayoutVars>
      </dgm:prSet>
      <dgm:spPr/>
    </dgm:pt>
    <dgm:pt modelId="{7B6093FC-40A9-428E-9DBE-FD1650C1F9CF}" type="pres">
      <dgm:prSet presAssocID="{D74A5FFF-F342-400E-8DB8-13DE71EACBFC}" presName="dummy" presStyleCnt="0"/>
      <dgm:spPr/>
    </dgm:pt>
    <dgm:pt modelId="{AFB3B14A-9361-4AF7-BDB1-24D92943A917}" type="pres">
      <dgm:prSet presAssocID="{098224F1-DFFF-40B0-822F-CDCF1CFC644C}" presName="sibTrans" presStyleLbl="sibTrans2D1" presStyleIdx="0" presStyleCnt="3" custScaleX="99999"/>
      <dgm:spPr/>
    </dgm:pt>
    <dgm:pt modelId="{BC137575-B2E6-46B5-9AB3-D22846C540DA}" type="pres">
      <dgm:prSet presAssocID="{655DDADE-C70A-4FF8-A649-04837ED256E0}" presName="node" presStyleLbl="node1" presStyleIdx="1" presStyleCnt="3" custRadScaleRad="101619" custRadScaleInc="-30982">
        <dgm:presLayoutVars>
          <dgm:bulletEnabled val="1"/>
        </dgm:presLayoutVars>
      </dgm:prSet>
      <dgm:spPr/>
    </dgm:pt>
    <dgm:pt modelId="{F0870B8C-DBC4-4FD8-9593-7BCE947CC7C4}" type="pres">
      <dgm:prSet presAssocID="{655DDADE-C70A-4FF8-A649-04837ED256E0}" presName="dummy" presStyleCnt="0"/>
      <dgm:spPr/>
    </dgm:pt>
    <dgm:pt modelId="{5C2915A8-3EF9-4636-AC70-8860BD9A4ED2}" type="pres">
      <dgm:prSet presAssocID="{437C09F4-B77F-47D4-8831-085388C26306}" presName="sibTrans" presStyleLbl="sibTrans2D1" presStyleIdx="1" presStyleCnt="3"/>
      <dgm:spPr/>
    </dgm:pt>
    <dgm:pt modelId="{D9AB0D2F-B653-44A2-AE98-B35A37E3DCCD}" type="pres">
      <dgm:prSet presAssocID="{D71E2A01-A9DD-4060-AF9E-B5AB3842221F}" presName="node" presStyleLbl="node1" presStyleIdx="2" presStyleCnt="3" custRadScaleRad="97704" custRadScaleInc="15104">
        <dgm:presLayoutVars>
          <dgm:bulletEnabled val="1"/>
        </dgm:presLayoutVars>
      </dgm:prSet>
      <dgm:spPr/>
    </dgm:pt>
    <dgm:pt modelId="{C408F80E-0E2E-404D-8119-1F73F14888EE}" type="pres">
      <dgm:prSet presAssocID="{D71E2A01-A9DD-4060-AF9E-B5AB3842221F}" presName="dummy" presStyleCnt="0"/>
      <dgm:spPr/>
    </dgm:pt>
    <dgm:pt modelId="{3C3A21F5-5805-4981-B381-22F10A1E0F0D}" type="pres">
      <dgm:prSet presAssocID="{4A833C24-6ADB-49DB-BE39-082F68F7758E}" presName="sibTrans" presStyleLbl="sibTrans2D1" presStyleIdx="2" presStyleCnt="3"/>
      <dgm:spPr/>
    </dgm:pt>
  </dgm:ptLst>
  <dgm:cxnLst>
    <dgm:cxn modelId="{CB88DA12-223A-450B-B8A0-90E8F824930C}" type="presOf" srcId="{9791D7B1-5E5D-438A-9038-15132575957F}" destId="{F24E8B91-B606-4CDC-881D-1132302F1054}" srcOrd="0" destOrd="0" presId="urn:microsoft.com/office/officeart/2005/8/layout/radial6"/>
    <dgm:cxn modelId="{60FF3040-630E-4AF2-BF73-81725EFFC9FB}" srcId="{27854737-C718-4E77-8513-04490A315F0D}" destId="{9791D7B1-5E5D-438A-9038-15132575957F}" srcOrd="0" destOrd="0" parTransId="{269DC228-C74E-42FD-8798-45B3E4B0C4CB}" sibTransId="{DC5B9A95-7A36-41D2-87C3-7EE4DB1EE904}"/>
    <dgm:cxn modelId="{0380636E-A52D-40DB-9C11-E2F0A5598947}" type="presOf" srcId="{437C09F4-B77F-47D4-8831-085388C26306}" destId="{5C2915A8-3EF9-4636-AC70-8860BD9A4ED2}" srcOrd="0" destOrd="0" presId="urn:microsoft.com/office/officeart/2005/8/layout/radial6"/>
    <dgm:cxn modelId="{3E84CB77-8846-4854-97F5-30B1E94248D7}" type="presOf" srcId="{4A833C24-6ADB-49DB-BE39-082F68F7758E}" destId="{3C3A21F5-5805-4981-B381-22F10A1E0F0D}" srcOrd="0" destOrd="0" presId="urn:microsoft.com/office/officeart/2005/8/layout/radial6"/>
    <dgm:cxn modelId="{E4E9E080-3E7A-4721-B826-EAE6D5AE8579}" type="presOf" srcId="{D71E2A01-A9DD-4060-AF9E-B5AB3842221F}" destId="{D9AB0D2F-B653-44A2-AE98-B35A37E3DCCD}" srcOrd="0" destOrd="0" presId="urn:microsoft.com/office/officeart/2005/8/layout/radial6"/>
    <dgm:cxn modelId="{47D78389-8D4A-45BE-8058-590FF092532C}" srcId="{9791D7B1-5E5D-438A-9038-15132575957F}" destId="{D74A5FFF-F342-400E-8DB8-13DE71EACBFC}" srcOrd="0" destOrd="0" parTransId="{57A375FD-BC2F-46B1-9275-900D3ADFA19A}" sibTransId="{098224F1-DFFF-40B0-822F-CDCF1CFC644C}"/>
    <dgm:cxn modelId="{9914E589-1F4E-41EF-9A85-45D4392143D6}" type="presOf" srcId="{27854737-C718-4E77-8513-04490A315F0D}" destId="{5882219C-E70C-4B09-9072-C80C8C41FC23}" srcOrd="0" destOrd="0" presId="urn:microsoft.com/office/officeart/2005/8/layout/radial6"/>
    <dgm:cxn modelId="{F53751AC-01F1-46E4-A914-FBCF420A7453}" type="presOf" srcId="{098224F1-DFFF-40B0-822F-CDCF1CFC644C}" destId="{AFB3B14A-9361-4AF7-BDB1-24D92943A917}" srcOrd="0" destOrd="0" presId="urn:microsoft.com/office/officeart/2005/8/layout/radial6"/>
    <dgm:cxn modelId="{7972A4AF-7EBD-42C9-8D68-85D176802142}" srcId="{9791D7B1-5E5D-438A-9038-15132575957F}" destId="{D71E2A01-A9DD-4060-AF9E-B5AB3842221F}" srcOrd="2" destOrd="0" parTransId="{95C4E513-B003-4E75-BA1F-1DA829EAB6AB}" sibTransId="{4A833C24-6ADB-49DB-BE39-082F68F7758E}"/>
    <dgm:cxn modelId="{26DD2DB2-4073-40C1-AA21-C71E13F93365}" type="presOf" srcId="{D74A5FFF-F342-400E-8DB8-13DE71EACBFC}" destId="{2B1699EF-DAEF-4DEC-96A6-08C362DD80EE}" srcOrd="0" destOrd="0" presId="urn:microsoft.com/office/officeart/2005/8/layout/radial6"/>
    <dgm:cxn modelId="{DBDED5D2-3B6E-4482-8AE9-D6DF05275D8D}" srcId="{27854737-C718-4E77-8513-04490A315F0D}" destId="{DB5BD679-7B3B-4787-B4C6-00079B7D4E39}" srcOrd="1" destOrd="0" parTransId="{C76C7A1A-F7EC-4BE3-8CCB-5B4DA65D1D2E}" sibTransId="{AB478C0D-FFC7-4309-976D-6850A68054FB}"/>
    <dgm:cxn modelId="{FA7FC9E1-9A71-4BCF-9E52-BED152C5221F}" srcId="{9791D7B1-5E5D-438A-9038-15132575957F}" destId="{655DDADE-C70A-4FF8-A649-04837ED256E0}" srcOrd="1" destOrd="0" parTransId="{C965D75C-180D-4DC8-AD67-1ECBD407EB24}" sibTransId="{437C09F4-B77F-47D4-8831-085388C26306}"/>
    <dgm:cxn modelId="{79FD2FF5-5A0F-4F88-842D-C2E723A1111B}" type="presOf" srcId="{655DDADE-C70A-4FF8-A649-04837ED256E0}" destId="{BC137575-B2E6-46B5-9AB3-D22846C540DA}" srcOrd="0" destOrd="0" presId="urn:microsoft.com/office/officeart/2005/8/layout/radial6"/>
    <dgm:cxn modelId="{4C470368-BDD3-454F-9926-2387A839F621}" type="presParOf" srcId="{5882219C-E70C-4B09-9072-C80C8C41FC23}" destId="{F24E8B91-B606-4CDC-881D-1132302F1054}" srcOrd="0" destOrd="0" presId="urn:microsoft.com/office/officeart/2005/8/layout/radial6"/>
    <dgm:cxn modelId="{239CF79A-30BB-43A1-9F15-F2D3EDE0897F}" type="presParOf" srcId="{5882219C-E70C-4B09-9072-C80C8C41FC23}" destId="{2B1699EF-DAEF-4DEC-96A6-08C362DD80EE}" srcOrd="1" destOrd="0" presId="urn:microsoft.com/office/officeart/2005/8/layout/radial6"/>
    <dgm:cxn modelId="{FBB6D561-FF1C-4310-9A60-E0CE7A5AFCB7}" type="presParOf" srcId="{5882219C-E70C-4B09-9072-C80C8C41FC23}" destId="{7B6093FC-40A9-428E-9DBE-FD1650C1F9CF}" srcOrd="2" destOrd="0" presId="urn:microsoft.com/office/officeart/2005/8/layout/radial6"/>
    <dgm:cxn modelId="{FFB1139A-2E0D-46F7-B319-0518173673EC}" type="presParOf" srcId="{5882219C-E70C-4B09-9072-C80C8C41FC23}" destId="{AFB3B14A-9361-4AF7-BDB1-24D92943A917}" srcOrd="3" destOrd="0" presId="urn:microsoft.com/office/officeart/2005/8/layout/radial6"/>
    <dgm:cxn modelId="{1C925264-B572-4D83-B95B-BA9F8D839261}" type="presParOf" srcId="{5882219C-E70C-4B09-9072-C80C8C41FC23}" destId="{BC137575-B2E6-46B5-9AB3-D22846C540DA}" srcOrd="4" destOrd="0" presId="urn:microsoft.com/office/officeart/2005/8/layout/radial6"/>
    <dgm:cxn modelId="{A265F668-CDEB-4595-95ED-8F23236D33D4}" type="presParOf" srcId="{5882219C-E70C-4B09-9072-C80C8C41FC23}" destId="{F0870B8C-DBC4-4FD8-9593-7BCE947CC7C4}" srcOrd="5" destOrd="0" presId="urn:microsoft.com/office/officeart/2005/8/layout/radial6"/>
    <dgm:cxn modelId="{74FD5B9D-C522-4485-BCD7-15714AB86BA1}" type="presParOf" srcId="{5882219C-E70C-4B09-9072-C80C8C41FC23}" destId="{5C2915A8-3EF9-4636-AC70-8860BD9A4ED2}" srcOrd="6" destOrd="0" presId="urn:microsoft.com/office/officeart/2005/8/layout/radial6"/>
    <dgm:cxn modelId="{1BAB7A91-B98E-4326-A5BE-F58B039960A6}" type="presParOf" srcId="{5882219C-E70C-4B09-9072-C80C8C41FC23}" destId="{D9AB0D2F-B653-44A2-AE98-B35A37E3DCCD}" srcOrd="7" destOrd="0" presId="urn:microsoft.com/office/officeart/2005/8/layout/radial6"/>
    <dgm:cxn modelId="{34831193-4984-44A5-91D5-2C06F4A508B3}" type="presParOf" srcId="{5882219C-E70C-4B09-9072-C80C8C41FC23}" destId="{C408F80E-0E2E-404D-8119-1F73F14888EE}" srcOrd="8" destOrd="0" presId="urn:microsoft.com/office/officeart/2005/8/layout/radial6"/>
    <dgm:cxn modelId="{E522F145-BD3A-4F38-A8C3-E506E6C35833}" type="presParOf" srcId="{5882219C-E70C-4B09-9072-C80C8C41FC23}" destId="{3C3A21F5-5805-4981-B381-22F10A1E0F0D}" srcOrd="9"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A21F5-5805-4981-B381-22F10A1E0F0D}">
      <dsp:nvSpPr>
        <dsp:cNvPr id="0" name=""/>
        <dsp:cNvSpPr/>
      </dsp:nvSpPr>
      <dsp:spPr>
        <a:xfrm>
          <a:off x="1728738" y="611033"/>
          <a:ext cx="4082440" cy="4082440"/>
        </a:xfrm>
        <a:prstGeom prst="blockArc">
          <a:avLst>
            <a:gd name="adj1" fmla="val 9396327"/>
            <a:gd name="adj2" fmla="val 16114276"/>
            <a:gd name="adj3" fmla="val 4638"/>
          </a:avLst>
        </a:prstGeom>
        <a:solidFill>
          <a:srgbClr val="CBD500">
            <a:alpha val="50000"/>
          </a:srgbClr>
        </a:solidFill>
        <a:ln w="25400">
          <a:solidFill>
            <a:srgbClr val="CBD5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C2915A8-3EF9-4636-AC70-8860BD9A4ED2}">
      <dsp:nvSpPr>
        <dsp:cNvPr id="0" name=""/>
        <dsp:cNvSpPr/>
      </dsp:nvSpPr>
      <dsp:spPr>
        <a:xfrm>
          <a:off x="1719811" y="590711"/>
          <a:ext cx="4082440" cy="4082440"/>
        </a:xfrm>
        <a:prstGeom prst="blockArc">
          <a:avLst>
            <a:gd name="adj1" fmla="val 1112123"/>
            <a:gd name="adj2" fmla="val 9358057"/>
            <a:gd name="adj3" fmla="val 4638"/>
          </a:avLst>
        </a:prstGeom>
        <a:solidFill>
          <a:srgbClr val="CBD500">
            <a:alpha val="50000"/>
          </a:srgbClr>
        </a:solidFill>
        <a:ln w="25400" cmpd="sng">
          <a:solidFill>
            <a:srgbClr val="CBD500"/>
          </a:solidFill>
          <a:prstDash val="solid"/>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FB3B14A-9361-4AF7-BDB1-24D92943A917}">
      <dsp:nvSpPr>
        <dsp:cNvPr id="0" name=""/>
        <dsp:cNvSpPr/>
      </dsp:nvSpPr>
      <dsp:spPr>
        <a:xfrm>
          <a:off x="1713033" y="611364"/>
          <a:ext cx="4082399" cy="4082440"/>
        </a:xfrm>
        <a:prstGeom prst="blockArc">
          <a:avLst>
            <a:gd name="adj1" fmla="val 16141395"/>
            <a:gd name="adj2" fmla="val 1074635"/>
            <a:gd name="adj3" fmla="val 4638"/>
          </a:avLst>
        </a:prstGeom>
        <a:solidFill>
          <a:srgbClr val="CBD500">
            <a:alpha val="50000"/>
          </a:srgbClr>
        </a:solidFill>
        <a:ln w="25400">
          <a:solidFill>
            <a:srgbClr val="CBD500"/>
          </a:solidFill>
          <a:prstDash val="solid"/>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4E8B91-B606-4CDC-881D-1132302F1054}">
      <dsp:nvSpPr>
        <dsp:cNvPr id="0" name=""/>
        <dsp:cNvSpPr/>
      </dsp:nvSpPr>
      <dsp:spPr>
        <a:xfrm>
          <a:off x="2913350" y="1881085"/>
          <a:ext cx="1613786" cy="1543576"/>
        </a:xfrm>
        <a:prstGeom prst="ellipse">
          <a:avLst/>
        </a:prstGeom>
        <a:solidFill>
          <a:schemeClr val="bg1"/>
        </a:solidFill>
        <a:ln w="44450">
          <a:solidFill>
            <a:srgbClr val="CBD5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a:t>Invendus agricoles</a:t>
          </a:r>
        </a:p>
      </dsp:txBody>
      <dsp:txXfrm>
        <a:off x="3149683" y="2107136"/>
        <a:ext cx="1141120" cy="1091474"/>
      </dsp:txXfrm>
    </dsp:sp>
    <dsp:sp modelId="{2B1699EF-DAEF-4DEC-96A6-08C362DD80EE}">
      <dsp:nvSpPr>
        <dsp:cNvPr id="0" name=""/>
        <dsp:cNvSpPr/>
      </dsp:nvSpPr>
      <dsp:spPr>
        <a:xfrm>
          <a:off x="3062843" y="1586"/>
          <a:ext cx="1314801" cy="1314801"/>
        </a:xfrm>
        <a:prstGeom prst="ellipse">
          <a:avLst/>
        </a:prstGeom>
        <a:solidFill>
          <a:schemeClr val="bg1"/>
        </a:solidFill>
        <a:ln w="41275" cmpd="sng">
          <a:solidFill>
            <a:srgbClr val="CBD5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3255391" y="194134"/>
        <a:ext cx="929705" cy="929705"/>
      </dsp:txXfrm>
    </dsp:sp>
    <dsp:sp modelId="{BC137575-B2E6-46B5-9AB3-D22846C540DA}">
      <dsp:nvSpPr>
        <dsp:cNvPr id="0" name=""/>
        <dsp:cNvSpPr/>
      </dsp:nvSpPr>
      <dsp:spPr>
        <a:xfrm>
          <a:off x="4994091" y="2608368"/>
          <a:ext cx="1314801" cy="1314801"/>
        </a:xfrm>
        <a:prstGeom prst="ellipse">
          <a:avLst/>
        </a:prstGeom>
        <a:solidFill>
          <a:schemeClr val="bg1"/>
        </a:solidFill>
        <a:ln w="44450">
          <a:solidFill>
            <a:srgbClr val="CBD5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5186639" y="2800916"/>
        <a:ext cx="929705" cy="929705"/>
      </dsp:txXfrm>
    </dsp:sp>
    <dsp:sp modelId="{D9AB0D2F-B653-44A2-AE98-B35A37E3DCCD}">
      <dsp:nvSpPr>
        <dsp:cNvPr id="0" name=""/>
        <dsp:cNvSpPr/>
      </dsp:nvSpPr>
      <dsp:spPr>
        <a:xfrm>
          <a:off x="1282583" y="2786548"/>
          <a:ext cx="1314801" cy="1314801"/>
        </a:xfrm>
        <a:prstGeom prst="ellipse">
          <a:avLst/>
        </a:prstGeom>
        <a:solidFill>
          <a:schemeClr val="bg1"/>
        </a:solidFill>
        <a:ln w="44450">
          <a:solidFill>
            <a:srgbClr val="CBD5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1475131" y="2979096"/>
        <a:ext cx="929705" cy="92970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9099" cy="497206"/>
          </a:xfrm>
          <a:prstGeom prst="rect">
            <a:avLst/>
          </a:prstGeom>
        </p:spPr>
        <p:txBody>
          <a:bodyPr vert="horz" lIns="91568" tIns="45784" rIns="91568" bIns="45784" rtlCol="0"/>
          <a:lstStyle>
            <a:lvl1pPr algn="l">
              <a:defRPr sz="1200"/>
            </a:lvl1pPr>
          </a:lstStyle>
          <a:p>
            <a:endParaRPr lang="fr-FR"/>
          </a:p>
        </p:txBody>
      </p:sp>
      <p:sp>
        <p:nvSpPr>
          <p:cNvPr id="3" name="Espace réservé de la date 2"/>
          <p:cNvSpPr>
            <a:spLocks noGrp="1"/>
          </p:cNvSpPr>
          <p:nvPr>
            <p:ph type="dt" sz="quarter" idx="1"/>
          </p:nvPr>
        </p:nvSpPr>
        <p:spPr>
          <a:xfrm>
            <a:off x="3854941" y="0"/>
            <a:ext cx="2949099" cy="497206"/>
          </a:xfrm>
          <a:prstGeom prst="rect">
            <a:avLst/>
          </a:prstGeom>
        </p:spPr>
        <p:txBody>
          <a:bodyPr vert="horz" lIns="91568" tIns="45784" rIns="91568" bIns="45784" rtlCol="0"/>
          <a:lstStyle>
            <a:lvl1pPr algn="r">
              <a:defRPr sz="1200"/>
            </a:lvl1pPr>
          </a:lstStyle>
          <a:p>
            <a:fld id="{DC32A23D-ABA9-4546-A738-BD2D69DD47FA}" type="datetimeFigureOut">
              <a:rPr lang="fr-FR" smtClean="0"/>
              <a:pPr/>
              <a:t>26/11/2021</a:t>
            </a:fld>
            <a:endParaRPr lang="fr-FR"/>
          </a:p>
        </p:txBody>
      </p:sp>
      <p:sp>
        <p:nvSpPr>
          <p:cNvPr id="4" name="Espace réservé du pied de page 3"/>
          <p:cNvSpPr>
            <a:spLocks noGrp="1"/>
          </p:cNvSpPr>
          <p:nvPr>
            <p:ph type="ftr" sz="quarter" idx="2"/>
          </p:nvPr>
        </p:nvSpPr>
        <p:spPr>
          <a:xfrm>
            <a:off x="1" y="9445169"/>
            <a:ext cx="2949099" cy="497206"/>
          </a:xfrm>
          <a:prstGeom prst="rect">
            <a:avLst/>
          </a:prstGeom>
        </p:spPr>
        <p:txBody>
          <a:bodyPr vert="horz" lIns="91568" tIns="45784" rIns="91568" bIns="45784"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41" y="9445169"/>
            <a:ext cx="2949099" cy="497206"/>
          </a:xfrm>
          <a:prstGeom prst="rect">
            <a:avLst/>
          </a:prstGeom>
        </p:spPr>
        <p:txBody>
          <a:bodyPr vert="horz" lIns="91568" tIns="45784" rIns="91568" bIns="45784" rtlCol="0" anchor="b"/>
          <a:lstStyle>
            <a:lvl1pPr algn="r">
              <a:defRPr sz="1200"/>
            </a:lvl1pPr>
          </a:lstStyle>
          <a:p>
            <a:fld id="{258597A4-F0F5-4202-886C-80A14F3E7A02}" type="slidenum">
              <a:rPr lang="fr-FR" smtClean="0"/>
              <a:pPr/>
              <a:t>‹#›</a:t>
            </a:fld>
            <a:endParaRPr lang="fr-FR"/>
          </a:p>
        </p:txBody>
      </p:sp>
    </p:spTree>
    <p:extLst>
      <p:ext uri="{BB962C8B-B14F-4D97-AF65-F5344CB8AC3E}">
        <p14:creationId xmlns:p14="http://schemas.microsoft.com/office/powerpoint/2010/main" val="237030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9841" cy="497762"/>
          </a:xfrm>
          <a:prstGeom prst="rect">
            <a:avLst/>
          </a:prstGeom>
        </p:spPr>
        <p:txBody>
          <a:bodyPr vert="horz" lIns="91568" tIns="45784" rIns="91568" bIns="45784" rtlCol="0"/>
          <a:lstStyle>
            <a:lvl1pPr algn="l">
              <a:defRPr sz="1200"/>
            </a:lvl1pPr>
          </a:lstStyle>
          <a:p>
            <a:endParaRPr lang="fr-FR"/>
          </a:p>
        </p:txBody>
      </p:sp>
      <p:sp>
        <p:nvSpPr>
          <p:cNvPr id="3" name="Espace réservé de la date 2"/>
          <p:cNvSpPr>
            <a:spLocks noGrp="1"/>
          </p:cNvSpPr>
          <p:nvPr>
            <p:ph type="dt" idx="1"/>
          </p:nvPr>
        </p:nvSpPr>
        <p:spPr>
          <a:xfrm>
            <a:off x="3854184" y="0"/>
            <a:ext cx="2949841" cy="497762"/>
          </a:xfrm>
          <a:prstGeom prst="rect">
            <a:avLst/>
          </a:prstGeom>
        </p:spPr>
        <p:txBody>
          <a:bodyPr vert="horz" lIns="91568" tIns="45784" rIns="91568" bIns="45784" rtlCol="0"/>
          <a:lstStyle>
            <a:lvl1pPr algn="r">
              <a:defRPr sz="1200"/>
            </a:lvl1pPr>
          </a:lstStyle>
          <a:p>
            <a:fld id="{415C8C67-1E4F-44FE-90C6-A818D478963C}" type="datetimeFigureOut">
              <a:rPr lang="fr-FR" smtClean="0"/>
              <a:pPr/>
              <a:t>26/11/2021</a:t>
            </a:fld>
            <a:endParaRPr lang="fr-FR"/>
          </a:p>
        </p:txBody>
      </p:sp>
      <p:sp>
        <p:nvSpPr>
          <p:cNvPr id="4" name="Espace réservé de l'image des diapositives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568" tIns="45784" rIns="91568" bIns="45784" rtlCol="0" anchor="ctr"/>
          <a:lstStyle/>
          <a:p>
            <a:endParaRPr lang="fr-FR"/>
          </a:p>
        </p:txBody>
      </p:sp>
      <p:sp>
        <p:nvSpPr>
          <p:cNvPr id="5" name="Espace réservé des commentaires 4"/>
          <p:cNvSpPr>
            <a:spLocks noGrp="1"/>
          </p:cNvSpPr>
          <p:nvPr>
            <p:ph type="body" sz="quarter" idx="3"/>
          </p:nvPr>
        </p:nvSpPr>
        <p:spPr>
          <a:xfrm>
            <a:off x="680246" y="4723172"/>
            <a:ext cx="5445126" cy="4475083"/>
          </a:xfrm>
          <a:prstGeom prst="rect">
            <a:avLst/>
          </a:prstGeom>
        </p:spPr>
        <p:txBody>
          <a:bodyPr vert="horz" lIns="91568" tIns="45784" rIns="91568" bIns="4578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44753"/>
            <a:ext cx="2949841" cy="497761"/>
          </a:xfrm>
          <a:prstGeom prst="rect">
            <a:avLst/>
          </a:prstGeom>
        </p:spPr>
        <p:txBody>
          <a:bodyPr vert="horz" lIns="91568" tIns="45784" rIns="91568" bIns="4578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184" y="9444753"/>
            <a:ext cx="2949841" cy="497761"/>
          </a:xfrm>
          <a:prstGeom prst="rect">
            <a:avLst/>
          </a:prstGeom>
        </p:spPr>
        <p:txBody>
          <a:bodyPr vert="horz" lIns="91568" tIns="45784" rIns="91568" bIns="45784" rtlCol="0" anchor="b"/>
          <a:lstStyle>
            <a:lvl1pPr algn="r">
              <a:defRPr sz="1200"/>
            </a:lvl1pPr>
          </a:lstStyle>
          <a:p>
            <a:fld id="{2D396CF9-3ACE-4FC5-84E8-CE0315687465}" type="slidenum">
              <a:rPr lang="fr-FR" smtClean="0"/>
              <a:pPr/>
              <a:t>‹#›</a:t>
            </a:fld>
            <a:endParaRPr lang="fr-FR"/>
          </a:p>
        </p:txBody>
      </p:sp>
    </p:spTree>
    <p:extLst>
      <p:ext uri="{BB962C8B-B14F-4D97-AF65-F5344CB8AC3E}">
        <p14:creationId xmlns:p14="http://schemas.microsoft.com/office/powerpoint/2010/main" val="35360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see.fr/fr/statistiques/575904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D396CF9-3ACE-4FC5-84E8-CE0315687465}" type="slidenum">
              <a:rPr lang="fr-FR" smtClean="0"/>
              <a:pPr/>
              <a:t>1</a:t>
            </a:fld>
            <a:endParaRPr lang="fr-FR"/>
          </a:p>
        </p:txBody>
      </p:sp>
    </p:spTree>
    <p:extLst>
      <p:ext uri="{BB962C8B-B14F-4D97-AF65-F5344CB8AC3E}">
        <p14:creationId xmlns:p14="http://schemas.microsoft.com/office/powerpoint/2010/main" val="2215818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Un repas équivaut à 500 g</a:t>
            </a:r>
          </a:p>
        </p:txBody>
      </p:sp>
      <p:sp>
        <p:nvSpPr>
          <p:cNvPr id="4" name="Espace réservé du numéro de diapositive 3"/>
          <p:cNvSpPr>
            <a:spLocks noGrp="1"/>
          </p:cNvSpPr>
          <p:nvPr>
            <p:ph type="sldNum" sz="quarter" idx="5"/>
          </p:nvPr>
        </p:nvSpPr>
        <p:spPr/>
        <p:txBody>
          <a:bodyPr/>
          <a:lstStyle/>
          <a:p>
            <a:fld id="{2D396CF9-3ACE-4FC5-84E8-CE0315687465}" type="slidenum">
              <a:rPr lang="fr-FR" smtClean="0"/>
              <a:pPr/>
              <a:t>12</a:t>
            </a:fld>
            <a:endParaRPr lang="fr-FR"/>
          </a:p>
        </p:txBody>
      </p:sp>
    </p:spTree>
    <p:extLst>
      <p:ext uri="{BB962C8B-B14F-4D97-AF65-F5344CB8AC3E}">
        <p14:creationId xmlns:p14="http://schemas.microsoft.com/office/powerpoint/2010/main" val="2254786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D396CF9-3ACE-4FC5-84E8-CE0315687465}" type="slidenum">
              <a:rPr lang="fr-FR" smtClean="0"/>
              <a:pPr/>
              <a:t>13</a:t>
            </a:fld>
            <a:endParaRPr lang="fr-FR"/>
          </a:p>
        </p:txBody>
      </p:sp>
    </p:spTree>
    <p:extLst>
      <p:ext uri="{BB962C8B-B14F-4D97-AF65-F5344CB8AC3E}">
        <p14:creationId xmlns:p14="http://schemas.microsoft.com/office/powerpoint/2010/main" val="2877693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1" i="0">
                <a:solidFill>
                  <a:srgbClr val="2F2C2D"/>
                </a:solidFill>
                <a:effectLst/>
                <a:latin typeface="Roboto Condensed"/>
              </a:rPr>
              <a:t>Objectif</a:t>
            </a:r>
            <a:r>
              <a:rPr lang="fr-FR" b="0" i="0">
                <a:solidFill>
                  <a:srgbClr val="2F2C2D"/>
                </a:solidFill>
                <a:effectLst/>
                <a:latin typeface="Roboto Condensed"/>
              </a:rPr>
              <a:t> : mobiliser les acteurs du monde agricole, sur tout le territoire, autour d’une démarche de solidarité</a:t>
            </a:r>
            <a:br>
              <a:rPr lang="fr-FR" b="0" i="0">
                <a:solidFill>
                  <a:srgbClr val="2F2C2D"/>
                </a:solidFill>
                <a:effectLst/>
                <a:latin typeface="Roboto Condensed"/>
              </a:rPr>
            </a:br>
            <a:r>
              <a:rPr lang="fr-FR" b="1" i="0">
                <a:solidFill>
                  <a:srgbClr val="2F2C2D"/>
                </a:solidFill>
                <a:effectLst/>
                <a:latin typeface="Roboto Condensed"/>
              </a:rPr>
              <a:t>Cible</a:t>
            </a:r>
            <a:r>
              <a:rPr lang="fr-FR" b="0" i="0">
                <a:solidFill>
                  <a:srgbClr val="2F2C2D"/>
                </a:solidFill>
                <a:effectLst/>
                <a:latin typeface="Roboto Condensed"/>
              </a:rPr>
              <a:t> : les agriculteurs, les coopératives, les membres de SOLAAL, tout acteur de la filière agricole.</a:t>
            </a:r>
            <a:br>
              <a:rPr lang="fr-FR" b="0" i="0">
                <a:solidFill>
                  <a:srgbClr val="2F2C2D"/>
                </a:solidFill>
                <a:effectLst/>
                <a:latin typeface="Roboto Condensed"/>
              </a:rPr>
            </a:br>
            <a:r>
              <a:rPr lang="fr-FR" b="1" i="0">
                <a:solidFill>
                  <a:srgbClr val="2F2C2D"/>
                </a:solidFill>
                <a:effectLst/>
                <a:latin typeface="Roboto Condensed"/>
              </a:rPr>
              <a:t>Date</a:t>
            </a:r>
            <a:r>
              <a:rPr lang="fr-FR" b="0" i="0">
                <a:solidFill>
                  <a:srgbClr val="2F2C2D"/>
                </a:solidFill>
                <a:effectLst/>
                <a:latin typeface="Roboto Condensed"/>
              </a:rPr>
              <a:t> : tout le mois de septembre partout en France </a:t>
            </a:r>
          </a:p>
          <a:p>
            <a:pPr algn="l"/>
            <a:r>
              <a:rPr lang="fr-FR" b="0" i="0">
                <a:solidFill>
                  <a:srgbClr val="2F2C2D"/>
                </a:solidFill>
                <a:effectLst/>
                <a:latin typeface="Roboto Condensed"/>
              </a:rPr>
              <a:t>Sous le haut patronage du ministère de l’agriculture</a:t>
            </a:r>
          </a:p>
          <a:p>
            <a:pPr algn="l"/>
            <a:endParaRPr lang="fr-FR" b="0" i="0">
              <a:solidFill>
                <a:srgbClr val="2F2C2D"/>
              </a:solidFill>
              <a:effectLst/>
              <a:latin typeface="Roboto Condensed"/>
            </a:endParaRPr>
          </a:p>
          <a:p>
            <a:pPr algn="l"/>
            <a:r>
              <a:rPr lang="fr-FR" b="1" i="0">
                <a:solidFill>
                  <a:srgbClr val="231F20"/>
                </a:solidFill>
                <a:effectLst/>
                <a:latin typeface="Roboto Condensed"/>
              </a:rPr>
              <a:t>Pourquoi participer ?</a:t>
            </a:r>
          </a:p>
          <a:p>
            <a:pPr algn="l">
              <a:buFont typeface="Arial" panose="020B0604020202020204" pitchFamily="34" charset="0"/>
              <a:buChar char="•"/>
            </a:pPr>
            <a:r>
              <a:rPr lang="fr-FR" b="0" i="0">
                <a:solidFill>
                  <a:srgbClr val="2F2C2D"/>
                </a:solidFill>
                <a:effectLst/>
                <a:latin typeface="Roboto Condensed"/>
              </a:rPr>
              <a:t>Valoriser son activité</a:t>
            </a:r>
          </a:p>
          <a:p>
            <a:pPr algn="l">
              <a:buFont typeface="Arial" panose="020B0604020202020204" pitchFamily="34" charset="0"/>
              <a:buChar char="•"/>
            </a:pPr>
            <a:r>
              <a:rPr lang="fr-FR" b="0" i="0">
                <a:solidFill>
                  <a:srgbClr val="2F2C2D"/>
                </a:solidFill>
                <a:effectLst/>
                <a:latin typeface="Roboto Condensed"/>
              </a:rPr>
              <a:t>Faire connaître son métier, son exploitation</a:t>
            </a:r>
          </a:p>
          <a:p>
            <a:pPr algn="l">
              <a:buFont typeface="Arial" panose="020B0604020202020204" pitchFamily="34" charset="0"/>
              <a:buChar char="•"/>
            </a:pPr>
            <a:r>
              <a:rPr lang="fr-FR" b="0" i="0" err="1">
                <a:solidFill>
                  <a:srgbClr val="2F2C2D"/>
                </a:solidFill>
                <a:effectLst/>
                <a:latin typeface="Roboto Condensed"/>
              </a:rPr>
              <a:t>Etre</a:t>
            </a:r>
            <a:r>
              <a:rPr lang="fr-FR" b="0" i="0">
                <a:solidFill>
                  <a:srgbClr val="2F2C2D"/>
                </a:solidFill>
                <a:effectLst/>
                <a:latin typeface="Roboto Condensed"/>
              </a:rPr>
              <a:t> initiateur du projet dans sa région, avec une visibilité nationale</a:t>
            </a:r>
          </a:p>
          <a:p>
            <a:pPr algn="l">
              <a:buFont typeface="Arial" panose="020B0604020202020204" pitchFamily="34" charset="0"/>
              <a:buChar char="•"/>
            </a:pPr>
            <a:r>
              <a:rPr lang="fr-FR" b="0" i="0" err="1">
                <a:solidFill>
                  <a:srgbClr val="2F2C2D"/>
                </a:solidFill>
                <a:effectLst/>
                <a:latin typeface="Roboto Condensed"/>
              </a:rPr>
              <a:t>Etre</a:t>
            </a:r>
            <a:r>
              <a:rPr lang="fr-FR" b="0" i="0">
                <a:solidFill>
                  <a:srgbClr val="2F2C2D"/>
                </a:solidFill>
                <a:effectLst/>
                <a:latin typeface="Roboto Condensed"/>
              </a:rPr>
              <a:t> porteur de solidarité et de lutte contre le gaspillage</a:t>
            </a:r>
          </a:p>
          <a:p>
            <a:pPr algn="l">
              <a:buFont typeface="Arial" panose="020B0604020202020204" pitchFamily="34" charset="0"/>
              <a:buChar char="•"/>
            </a:pPr>
            <a:r>
              <a:rPr lang="fr-FR" b="0" i="0">
                <a:solidFill>
                  <a:srgbClr val="2F2C2D"/>
                </a:solidFill>
                <a:effectLst/>
                <a:latin typeface="Roboto Condensed"/>
              </a:rPr>
              <a:t>Développer un réseau local solidaire</a:t>
            </a:r>
          </a:p>
          <a:p>
            <a:pPr algn="l"/>
            <a:endParaRPr lang="fr-FR" b="0" i="0">
              <a:solidFill>
                <a:srgbClr val="2F2C2D"/>
              </a:solidFill>
              <a:effectLst/>
              <a:latin typeface="Roboto Condensed"/>
            </a:endParaRPr>
          </a:p>
          <a:p>
            <a:pPr algn="l"/>
            <a:endParaRPr lang="fr-FR" b="0" i="0">
              <a:solidFill>
                <a:srgbClr val="2F2C2D"/>
              </a:solidFill>
              <a:effectLst/>
              <a:latin typeface="Roboto Condensed"/>
            </a:endParaRPr>
          </a:p>
          <a:p>
            <a:pPr algn="l"/>
            <a:r>
              <a:rPr lang="fr-FR" b="1" i="0" cap="all">
                <a:solidFill>
                  <a:srgbClr val="2F2C2D"/>
                </a:solidFill>
                <a:effectLst/>
                <a:latin typeface="Oswald"/>
              </a:rPr>
              <a:t>EXEMPLES D’ACTIONS</a:t>
            </a:r>
          </a:p>
          <a:p>
            <a:pPr algn="l">
              <a:buFont typeface="Arial" panose="020B0604020202020204" pitchFamily="34" charset="0"/>
              <a:buChar char="•"/>
            </a:pPr>
            <a:r>
              <a:rPr lang="fr-FR" b="0" i="0">
                <a:solidFill>
                  <a:srgbClr val="2F2C2D"/>
                </a:solidFill>
                <a:effectLst/>
                <a:latin typeface="Roboto Condensed"/>
              </a:rPr>
              <a:t>Rassemblement physique et distribution de produits aux associations</a:t>
            </a:r>
          </a:p>
          <a:p>
            <a:pPr algn="l">
              <a:buFont typeface="Arial" panose="020B0604020202020204" pitchFamily="34" charset="0"/>
              <a:buChar char="•"/>
            </a:pPr>
            <a:r>
              <a:rPr lang="fr-FR" b="0" i="0">
                <a:solidFill>
                  <a:srgbClr val="2F2C2D"/>
                </a:solidFill>
                <a:effectLst/>
                <a:latin typeface="Roboto Condensed"/>
              </a:rPr>
              <a:t>Engagement des agriculteurs, des coopératives, à donner en fonction de la saisonnalité des produits</a:t>
            </a:r>
          </a:p>
          <a:p>
            <a:pPr algn="l">
              <a:buFont typeface="Arial" panose="020B0604020202020204" pitchFamily="34" charset="0"/>
              <a:buChar char="•"/>
            </a:pPr>
            <a:r>
              <a:rPr lang="fr-FR" b="0" i="0">
                <a:solidFill>
                  <a:srgbClr val="2F2C2D"/>
                </a:solidFill>
                <a:effectLst/>
                <a:latin typeface="Roboto Condensed"/>
              </a:rPr>
              <a:t>Rencontres avec les associations d’aide alimentaire (visites d’exploitations agricoles par les associations et/ou visites d’antennes des associations par des agriculteurs ; repas à la ferme pour les bénéficiaires)</a:t>
            </a:r>
          </a:p>
          <a:p>
            <a:pPr algn="l">
              <a:buFont typeface="Arial" panose="020B0604020202020204" pitchFamily="34" charset="0"/>
              <a:buChar char="•"/>
            </a:pPr>
            <a:r>
              <a:rPr lang="fr-FR" b="0" i="0">
                <a:solidFill>
                  <a:srgbClr val="2F2C2D"/>
                </a:solidFill>
                <a:effectLst/>
                <a:latin typeface="Roboto Condensed"/>
              </a:rPr>
              <a:t>Don à des associations des produits non consommés lors d’un salon, d’une foire</a:t>
            </a:r>
          </a:p>
          <a:p>
            <a:pPr algn="l">
              <a:buFont typeface="Arial" panose="020B0604020202020204" pitchFamily="34" charset="0"/>
              <a:buChar char="•"/>
            </a:pPr>
            <a:r>
              <a:rPr lang="fr-FR" b="0" i="0">
                <a:solidFill>
                  <a:srgbClr val="2F2C2D"/>
                </a:solidFill>
                <a:effectLst/>
                <a:latin typeface="Roboto Condensed"/>
              </a:rPr>
              <a:t>Ouverture d’un relais local de SOLAAL</a:t>
            </a:r>
          </a:p>
          <a:p>
            <a:pPr algn="l">
              <a:buFont typeface="Arial" panose="020B0604020202020204" pitchFamily="34" charset="0"/>
              <a:buChar char="•"/>
            </a:pPr>
            <a:r>
              <a:rPr lang="fr-FR" b="0" i="0">
                <a:solidFill>
                  <a:srgbClr val="2F2C2D"/>
                </a:solidFill>
                <a:effectLst/>
                <a:latin typeface="Roboto Condensed"/>
              </a:rPr>
              <a:t>Glanage encadré</a:t>
            </a:r>
          </a:p>
          <a:p>
            <a:pPr algn="l">
              <a:buFont typeface="Arial" panose="020B0604020202020204" pitchFamily="34" charset="0"/>
              <a:buChar char="•"/>
            </a:pPr>
            <a:r>
              <a:rPr lang="fr-FR" b="0" i="0">
                <a:solidFill>
                  <a:srgbClr val="2F2C2D"/>
                </a:solidFill>
                <a:effectLst/>
                <a:latin typeface="Roboto Condensed"/>
              </a:rPr>
              <a:t>Participation à la logistique du don</a:t>
            </a:r>
          </a:p>
          <a:p>
            <a:endParaRPr lang="fr-FR"/>
          </a:p>
        </p:txBody>
      </p:sp>
      <p:sp>
        <p:nvSpPr>
          <p:cNvPr id="4" name="Espace réservé du numéro de diapositive 3"/>
          <p:cNvSpPr>
            <a:spLocks noGrp="1"/>
          </p:cNvSpPr>
          <p:nvPr>
            <p:ph type="sldNum" sz="quarter" idx="10"/>
          </p:nvPr>
        </p:nvSpPr>
        <p:spPr/>
        <p:txBody>
          <a:bodyPr/>
          <a:lstStyle/>
          <a:p>
            <a:fld id="{2D396CF9-3ACE-4FC5-84E8-CE0315687465}" type="slidenum">
              <a:rPr lang="fr-FR" smtClean="0"/>
              <a:pPr/>
              <a:t>14</a:t>
            </a:fld>
            <a:endParaRPr lang="fr-FR"/>
          </a:p>
        </p:txBody>
      </p:sp>
    </p:spTree>
    <p:extLst>
      <p:ext uri="{BB962C8B-B14F-4D97-AF65-F5344CB8AC3E}">
        <p14:creationId xmlns:p14="http://schemas.microsoft.com/office/powerpoint/2010/main" val="20109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nSpc>
                <a:spcPct val="90000"/>
              </a:lnSpc>
              <a:buClr>
                <a:srgbClr val="CBD500"/>
              </a:buClr>
              <a:buFont typeface="Arial" pitchFamily="34" charset="0"/>
              <a:buChar char="•"/>
            </a:pPr>
            <a:r>
              <a:rPr lang="fr-FR" sz="2200"/>
              <a:t> Gestion des fruits et légumes invendus sur les marchés de gros (Tours, Caen)</a:t>
            </a:r>
          </a:p>
          <a:p>
            <a:pPr lvl="0">
              <a:lnSpc>
                <a:spcPct val="90000"/>
              </a:lnSpc>
              <a:buClr>
                <a:srgbClr val="CBD500"/>
              </a:buClr>
              <a:buFont typeface="Arial" pitchFamily="34" charset="0"/>
              <a:buChar char="•"/>
            </a:pPr>
            <a:endParaRPr lang="fr-FR" sz="2200"/>
          </a:p>
          <a:p>
            <a:pPr lvl="0" algn="just">
              <a:lnSpc>
                <a:spcPct val="90000"/>
              </a:lnSpc>
              <a:buClr>
                <a:srgbClr val="CBD500"/>
              </a:buClr>
              <a:buFont typeface="Arial" pitchFamily="34" charset="0"/>
              <a:buChar char="•"/>
            </a:pPr>
            <a:r>
              <a:rPr lang="fr-FR" sz="2200"/>
              <a:t> Glanage en champ encadré (convention mise à disposition) : </a:t>
            </a:r>
          </a:p>
          <a:p>
            <a:pPr lvl="0" algn="just">
              <a:lnSpc>
                <a:spcPct val="90000"/>
              </a:lnSpc>
              <a:buClr>
                <a:srgbClr val="CBD500"/>
              </a:buClr>
              <a:buFont typeface="Arial" pitchFamily="34" charset="0"/>
              <a:buNone/>
            </a:pPr>
            <a:r>
              <a:rPr lang="fr-FR" sz="2200"/>
              <a:t>Exemples de glanages : https://www.solaal.org/novembre-sous-le-signe-du-glanage-solidaire/</a:t>
            </a:r>
          </a:p>
          <a:p>
            <a:pPr lvl="0" algn="just">
              <a:lnSpc>
                <a:spcPct val="90000"/>
              </a:lnSpc>
              <a:buClr>
                <a:srgbClr val="CBD500"/>
              </a:buClr>
              <a:buFont typeface="Arial" pitchFamily="34" charset="0"/>
              <a:buNone/>
            </a:pPr>
            <a:r>
              <a:rPr lang="fr-FR" sz="2200"/>
              <a:t>Convention de glanage dans le guide du don agricole de A à Z ou transmise sur demande</a:t>
            </a:r>
          </a:p>
          <a:p>
            <a:pPr lvl="0" algn="just">
              <a:lnSpc>
                <a:spcPct val="90000"/>
              </a:lnSpc>
              <a:buClr>
                <a:srgbClr val="CBD500"/>
              </a:buClr>
              <a:buFont typeface="Arial" pitchFamily="34" charset="0"/>
              <a:buChar char="•"/>
            </a:pPr>
            <a:endParaRPr lang="fr-FR" sz="2200"/>
          </a:p>
          <a:p>
            <a:pPr lvl="0" algn="just">
              <a:lnSpc>
                <a:spcPct val="90000"/>
              </a:lnSpc>
              <a:buClr>
                <a:srgbClr val="CBD500"/>
              </a:buClr>
              <a:buFont typeface="Arial" pitchFamily="34" charset="0"/>
              <a:buChar char="•"/>
            </a:pPr>
            <a:r>
              <a:rPr lang="fr-FR" sz="2200"/>
              <a:t> Création de filières de dons (tri et reconditionnement de produits par un ESAT par exemple) : https://www.solaal.org/don-de-pommes-chaine-de-solidarite-lesat-de-vitre/</a:t>
            </a:r>
          </a:p>
          <a:p>
            <a:endParaRPr lang="fr-FR"/>
          </a:p>
        </p:txBody>
      </p:sp>
      <p:sp>
        <p:nvSpPr>
          <p:cNvPr id="4" name="Espace réservé du numéro de diapositive 3"/>
          <p:cNvSpPr>
            <a:spLocks noGrp="1"/>
          </p:cNvSpPr>
          <p:nvPr>
            <p:ph type="sldNum" sz="quarter" idx="10"/>
          </p:nvPr>
        </p:nvSpPr>
        <p:spPr/>
        <p:txBody>
          <a:bodyPr/>
          <a:lstStyle/>
          <a:p>
            <a:fld id="{2D396CF9-3ACE-4FC5-84E8-CE0315687465}" type="slidenum">
              <a:rPr lang="fr-FR" smtClean="0"/>
              <a:pPr/>
              <a:t>15</a:t>
            </a:fld>
            <a:endParaRPr lang="fr-FR"/>
          </a:p>
        </p:txBody>
      </p:sp>
    </p:spTree>
    <p:extLst>
      <p:ext uri="{BB962C8B-B14F-4D97-AF65-F5344CB8AC3E}">
        <p14:creationId xmlns:p14="http://schemas.microsoft.com/office/powerpoint/2010/main" val="3204697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D396CF9-3ACE-4FC5-84E8-CE0315687465}" type="slidenum">
              <a:rPr lang="fr-FR" smtClean="0"/>
              <a:pPr/>
              <a:t>16</a:t>
            </a:fld>
            <a:endParaRPr lang="fr-FR"/>
          </a:p>
        </p:txBody>
      </p:sp>
    </p:spTree>
    <p:extLst>
      <p:ext uri="{BB962C8B-B14F-4D97-AF65-F5344CB8AC3E}">
        <p14:creationId xmlns:p14="http://schemas.microsoft.com/office/powerpoint/2010/main" val="1135390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D396CF9-3ACE-4FC5-84E8-CE0315687465}" type="slidenum">
              <a:rPr lang="fr-FR" smtClean="0"/>
              <a:pPr/>
              <a:t>17</a:t>
            </a:fld>
            <a:endParaRPr lang="fr-FR"/>
          </a:p>
        </p:txBody>
      </p:sp>
    </p:spTree>
    <p:extLst>
      <p:ext uri="{BB962C8B-B14F-4D97-AF65-F5344CB8AC3E}">
        <p14:creationId xmlns:p14="http://schemas.microsoft.com/office/powerpoint/2010/main" val="35463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Clr>
                <a:srgbClr val="CBD500"/>
              </a:buClr>
              <a:buFont typeface="Wingdings" pitchFamily="2" charset="2"/>
              <a:buNone/>
            </a:pPr>
            <a:r>
              <a:rPr lang="fr-FR" sz="1600" b="1"/>
              <a:t>Les causes d’invendus : </a:t>
            </a:r>
          </a:p>
          <a:p>
            <a:pPr marL="514350" indent="-514350">
              <a:buClr>
                <a:srgbClr val="CBD500"/>
              </a:buClr>
              <a:buFont typeface="Wingdings" pitchFamily="2" charset="2"/>
              <a:buChar char="§"/>
            </a:pPr>
            <a:r>
              <a:rPr lang="fr-FR" sz="1600" b="1"/>
              <a:t>Météo : </a:t>
            </a:r>
            <a:r>
              <a:rPr lang="fr-FR" sz="1600" b="0"/>
              <a:t>trop chaud ou trop froid : la pluviométrie influence la pousse plus ou moins rapide des fruits et légumes</a:t>
            </a:r>
          </a:p>
          <a:p>
            <a:pPr marL="514350" indent="-514350">
              <a:buClr>
                <a:srgbClr val="CBD500"/>
              </a:buClr>
              <a:buFont typeface="Wingdings" pitchFamily="2" charset="2"/>
              <a:buChar char="§"/>
            </a:pPr>
            <a:r>
              <a:rPr lang="fr-FR" sz="1600" b="1"/>
              <a:t>Pratiques commerciales</a:t>
            </a:r>
            <a:r>
              <a:rPr lang="fr-FR" sz="1600"/>
              <a:t> : refus de palettes et hors calibre. Le producteur a peu ou pas de solution pour retrouver un contrat concernant ces produits</a:t>
            </a:r>
            <a:endParaRPr lang="fr-FR" sz="1600" b="0"/>
          </a:p>
          <a:p>
            <a:pPr marL="514350" indent="-514350">
              <a:buClr>
                <a:srgbClr val="CBD500"/>
              </a:buClr>
              <a:buFont typeface="Wingdings" pitchFamily="2" charset="2"/>
              <a:buChar char="§"/>
            </a:pPr>
            <a:r>
              <a:rPr lang="fr-FR" sz="1600" b="1"/>
              <a:t>Saturation du marché</a:t>
            </a:r>
            <a:endParaRPr lang="fr-FR" sz="1600"/>
          </a:p>
          <a:p>
            <a:pPr lvl="2" indent="-342900">
              <a:buClr>
                <a:srgbClr val="CBD500"/>
              </a:buClr>
              <a:buFont typeface="Arial" panose="020B0604020202020204" pitchFamily="34" charset="0"/>
              <a:buChar char="•"/>
            </a:pPr>
            <a:r>
              <a:rPr lang="fr-FR" sz="1600" b="0"/>
              <a:t>Importations : viennent en concurrence des productions françaises</a:t>
            </a:r>
          </a:p>
          <a:p>
            <a:pPr lvl="2" indent="-342900">
              <a:buClr>
                <a:srgbClr val="CBD500"/>
              </a:buClr>
              <a:buFont typeface="Arial" panose="020B0604020202020204" pitchFamily="34" charset="0"/>
              <a:buChar char="•"/>
            </a:pPr>
            <a:r>
              <a:rPr lang="fr-FR" sz="1600" b="0"/>
              <a:t>Comportement du consommateur : varie en fonction de la météo ou autres facteurs (jours fériés, vacances, etc.)</a:t>
            </a:r>
          </a:p>
          <a:p>
            <a:pPr lvl="2" indent="-342900">
              <a:buClr>
                <a:srgbClr val="CBD500"/>
              </a:buClr>
              <a:buFont typeface="Arial" panose="020B0604020202020204" pitchFamily="34" charset="0"/>
              <a:buChar char="•"/>
            </a:pPr>
            <a:r>
              <a:rPr lang="fr-FR" sz="1600" b="0"/>
              <a:t>Embargo politique : embargo russe par exemple</a:t>
            </a:r>
          </a:p>
          <a:p>
            <a:endParaRPr lang="fr-FR"/>
          </a:p>
        </p:txBody>
      </p:sp>
      <p:sp>
        <p:nvSpPr>
          <p:cNvPr id="4" name="Espace réservé du numéro de diapositive 3"/>
          <p:cNvSpPr>
            <a:spLocks noGrp="1"/>
          </p:cNvSpPr>
          <p:nvPr>
            <p:ph type="sldNum" sz="quarter" idx="10"/>
          </p:nvPr>
        </p:nvSpPr>
        <p:spPr/>
        <p:txBody>
          <a:bodyPr/>
          <a:lstStyle/>
          <a:p>
            <a:fld id="{2D396CF9-3ACE-4FC5-84E8-CE0315687465}" type="slidenum">
              <a:rPr lang="fr-FR" smtClean="0"/>
              <a:pPr/>
              <a:t>2</a:t>
            </a:fld>
            <a:endParaRPr lang="fr-FR"/>
          </a:p>
        </p:txBody>
      </p:sp>
    </p:spTree>
    <p:extLst>
      <p:ext uri="{BB962C8B-B14F-4D97-AF65-F5344CB8AC3E}">
        <p14:creationId xmlns:p14="http://schemas.microsoft.com/office/powerpoint/2010/main" val="4074098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a:p>
            <a:endParaRPr lang="fr-FR"/>
          </a:p>
          <a:p>
            <a:r>
              <a:rPr lang="fr-FR"/>
              <a:t>On ne parle pas de gaspillage alimentaire en agriculture. Ce terme a une connotation péjorative qui peut laisser penser que le producteur ne souhaite pas vendre la totalité de ses produits.</a:t>
            </a:r>
          </a:p>
          <a:p>
            <a:r>
              <a:rPr lang="fr-FR"/>
              <a:t>Les facteurs d’invendus, vus à la slide précédente, sont indépendants de la volonté du producteur.</a:t>
            </a:r>
          </a:p>
          <a:p>
            <a:r>
              <a:rPr lang="fr-FR"/>
              <a:t>Suite à la loi </a:t>
            </a:r>
            <a:r>
              <a:rPr lang="fr-FR" err="1"/>
              <a:t>Garot</a:t>
            </a:r>
            <a:r>
              <a:rPr lang="fr-FR"/>
              <a:t> de 2016, la hiérarchisation des invendus pousse le producteur à valoriser les produits vers le don lorsque cela est possible.</a:t>
            </a:r>
          </a:p>
          <a:p>
            <a:r>
              <a:rPr lang="fr-FR"/>
              <a:t>Il a néanmoins plusieurs possibilités : </a:t>
            </a:r>
          </a:p>
          <a:p>
            <a:pPr marL="228600" indent="-228600">
              <a:buAutoNum type="arabicPeriod"/>
            </a:pPr>
            <a:r>
              <a:rPr lang="fr-FR"/>
              <a:t>Le don aux personnes</a:t>
            </a:r>
          </a:p>
          <a:p>
            <a:pPr marL="228600" indent="-228600">
              <a:buAutoNum type="arabicPeriod"/>
            </a:pPr>
            <a:r>
              <a:rPr lang="fr-FR"/>
              <a:t>Le don à l’alimentation animale</a:t>
            </a:r>
          </a:p>
          <a:p>
            <a:pPr marL="228600" indent="-228600">
              <a:buAutoNum type="arabicPeriod"/>
            </a:pPr>
            <a:r>
              <a:rPr lang="fr-FR"/>
              <a:t>Le retournement en champ</a:t>
            </a:r>
          </a:p>
          <a:p>
            <a:pPr marL="228600" indent="-228600">
              <a:buAutoNum type="arabicPeriod"/>
            </a:pPr>
            <a:r>
              <a:rPr lang="fr-FR"/>
              <a:t>La méthanisation</a:t>
            </a:r>
          </a:p>
          <a:p>
            <a:endParaRPr lang="fr-FR"/>
          </a:p>
        </p:txBody>
      </p:sp>
      <p:sp>
        <p:nvSpPr>
          <p:cNvPr id="4" name="Espace réservé du numéro de diapositive 3"/>
          <p:cNvSpPr>
            <a:spLocks noGrp="1"/>
          </p:cNvSpPr>
          <p:nvPr>
            <p:ph type="sldNum" sz="quarter" idx="10"/>
          </p:nvPr>
        </p:nvSpPr>
        <p:spPr/>
        <p:txBody>
          <a:bodyPr/>
          <a:lstStyle/>
          <a:p>
            <a:fld id="{2D396CF9-3ACE-4FC5-84E8-CE0315687465}" type="slidenum">
              <a:rPr lang="fr-FR" smtClean="0"/>
              <a:pPr/>
              <a:t>3</a:t>
            </a:fld>
            <a:endParaRPr lang="fr-FR"/>
          </a:p>
        </p:txBody>
      </p:sp>
    </p:spTree>
    <p:extLst>
      <p:ext uri="{BB962C8B-B14F-4D97-AF65-F5344CB8AC3E}">
        <p14:creationId xmlns:p14="http://schemas.microsoft.com/office/powerpoint/2010/main" val="2961536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600" b="0" i="0" baseline="0">
              <a:solidFill>
                <a:srgbClr val="202124"/>
              </a:solidFill>
              <a:effectLst/>
              <a:latin typeface="arial" panose="020B0604020202020204" pitchFamily="34" charset="0"/>
            </a:endParaRPr>
          </a:p>
          <a:p>
            <a:pPr algn="l" fontAlgn="base"/>
            <a:r>
              <a:rPr lang="fr-FR" sz="2400" b="1" i="0">
                <a:effectLst/>
                <a:latin typeface="Open Sans" panose="020B0606030504020204" pitchFamily="34" charset="0"/>
              </a:rPr>
              <a:t>En 2019, 9,2 millions de personnes vivent sous le seuil de pauvreté monétaire</a:t>
            </a:r>
          </a:p>
          <a:p>
            <a:pPr algn="l" fontAlgn="base"/>
            <a:r>
              <a:rPr lang="fr-FR" sz="2400" b="0" i="0">
                <a:solidFill>
                  <a:srgbClr val="525457"/>
                </a:solidFill>
                <a:effectLst/>
                <a:latin typeface="inherit"/>
              </a:rPr>
              <a:t>En 2019, en France métropolitaine, 9,2 millions de personnes vivent sous le seuil de </a:t>
            </a:r>
            <a:r>
              <a:rPr lang="fr-FR" sz="2400" b="0" i="0" u="none" strike="noStrike">
                <a:solidFill>
                  <a:srgbClr val="525457"/>
                </a:solidFill>
                <a:effectLst/>
                <a:latin typeface="Open Sans" panose="020B0606030504020204" pitchFamily="34" charset="0"/>
                <a:hlinkClick r:id="rId3"/>
              </a:rPr>
              <a:t>pauvreté monétaire</a:t>
            </a:r>
            <a:r>
              <a:rPr lang="fr-FR" sz="2400" b="0" i="0">
                <a:solidFill>
                  <a:srgbClr val="525457"/>
                </a:solidFill>
                <a:effectLst/>
                <a:latin typeface="inherit"/>
              </a:rPr>
              <a:t>. Le</a:t>
            </a:r>
            <a:r>
              <a:rPr lang="fr-FR" sz="2400" b="0" i="0" u="none" strike="noStrike">
                <a:solidFill>
                  <a:srgbClr val="525457"/>
                </a:solidFill>
                <a:effectLst/>
                <a:latin typeface="Open Sans" panose="020B0606030504020204" pitchFamily="34" charset="0"/>
                <a:hlinkClick r:id="rId3"/>
              </a:rPr>
              <a:t> taux de pauvreté</a:t>
            </a:r>
            <a:r>
              <a:rPr lang="fr-FR" sz="2400" b="0" i="0">
                <a:solidFill>
                  <a:srgbClr val="525457"/>
                </a:solidFill>
                <a:effectLst/>
                <a:latin typeface="inherit"/>
              </a:rPr>
              <a:t> est ainsi de 14,6 %.</a:t>
            </a:r>
          </a:p>
          <a:p>
            <a:pPr algn="l" fontAlgn="base"/>
            <a:r>
              <a:rPr lang="fr-FR" sz="3600" b="0" i="0">
                <a:solidFill>
                  <a:srgbClr val="525457"/>
                </a:solidFill>
                <a:effectLst/>
                <a:latin typeface="Open Sans" panose="020B0606030504020204" pitchFamily="34" charset="0"/>
              </a:rPr>
              <a:t>Le seuil de pauvreté est fixé par convention à 60 % du niveau de vie médian de la population. Il correspond à un revenu disponible de 1 102 euros par mois pour une personne vivant seule et de 2 314 euros pour un couple avec deux enfants âgés de moins de 14 ans.</a:t>
            </a:r>
            <a:endParaRPr lang="fr-FR" sz="2400" b="0" i="0">
              <a:solidFill>
                <a:srgbClr val="525457"/>
              </a:solidFill>
              <a:effectLst/>
              <a:latin typeface="inherit"/>
            </a:endParaRPr>
          </a:p>
          <a:p>
            <a:endParaRPr lang="fr-FR" sz="1600" b="0" i="0" baseline="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i="0">
                <a:solidFill>
                  <a:srgbClr val="202124"/>
                </a:solidFill>
                <a:effectLst/>
                <a:latin typeface="arial" panose="020B0604020202020204" pitchFamily="34" charset="0"/>
              </a:rPr>
              <a:t>Pour recourir à l’aide alimentaire, il faut prendre rendez-vous avec une assistante sociale qui accompagne la personne dans la démarche. Certains n’y recourent pas par manque d’information ou par choix. </a:t>
            </a:r>
          </a:p>
          <a:p>
            <a:endParaRPr lang="fr-FR" sz="1600" b="0" i="0">
              <a:solidFill>
                <a:srgbClr val="202124"/>
              </a:solidFill>
              <a:effectLst/>
              <a:latin typeface="arial" panose="020B0604020202020204" pitchFamily="34" charset="0"/>
            </a:endParaRPr>
          </a:p>
          <a:p>
            <a:endParaRPr lang="fr-FR" sz="1600"/>
          </a:p>
        </p:txBody>
      </p:sp>
      <p:sp>
        <p:nvSpPr>
          <p:cNvPr id="4" name="Espace réservé du numéro de diapositive 3"/>
          <p:cNvSpPr>
            <a:spLocks noGrp="1"/>
          </p:cNvSpPr>
          <p:nvPr>
            <p:ph type="sldNum" sz="quarter" idx="10"/>
          </p:nvPr>
        </p:nvSpPr>
        <p:spPr/>
        <p:txBody>
          <a:bodyPr/>
          <a:lstStyle/>
          <a:p>
            <a:fld id="{2D396CF9-3ACE-4FC5-84E8-CE0315687465}" type="slidenum">
              <a:rPr lang="fr-FR" smtClean="0"/>
              <a:pPr/>
              <a:t>4</a:t>
            </a:fld>
            <a:endParaRPr lang="fr-FR"/>
          </a:p>
        </p:txBody>
      </p:sp>
    </p:spTree>
    <p:extLst>
      <p:ext uri="{BB962C8B-B14F-4D97-AF65-F5344CB8AC3E}">
        <p14:creationId xmlns:p14="http://schemas.microsoft.com/office/powerpoint/2010/main" val="2121711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D396CF9-3ACE-4FC5-84E8-CE0315687465}" type="slidenum">
              <a:rPr lang="fr-FR" smtClean="0"/>
              <a:pPr/>
              <a:t>7</a:t>
            </a:fld>
            <a:endParaRPr lang="fr-FR"/>
          </a:p>
        </p:txBody>
      </p:sp>
    </p:spTree>
    <p:extLst>
      <p:ext uri="{BB962C8B-B14F-4D97-AF65-F5344CB8AC3E}">
        <p14:creationId xmlns:p14="http://schemas.microsoft.com/office/powerpoint/2010/main" val="297798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p>
        </p:txBody>
      </p:sp>
      <p:sp>
        <p:nvSpPr>
          <p:cNvPr id="4" name="Espace réservé du numéro de diapositive 3"/>
          <p:cNvSpPr>
            <a:spLocks noGrp="1"/>
          </p:cNvSpPr>
          <p:nvPr>
            <p:ph type="sldNum" sz="quarter" idx="10"/>
          </p:nvPr>
        </p:nvSpPr>
        <p:spPr/>
        <p:txBody>
          <a:bodyPr/>
          <a:lstStyle/>
          <a:p>
            <a:fld id="{2D396CF9-3ACE-4FC5-84E8-CE0315687465}" type="slidenum">
              <a:rPr lang="fr-FR" smtClean="0"/>
              <a:pPr/>
              <a:t>8</a:t>
            </a:fld>
            <a:endParaRPr lang="fr-FR"/>
          </a:p>
        </p:txBody>
      </p:sp>
    </p:spTree>
    <p:extLst>
      <p:ext uri="{BB962C8B-B14F-4D97-AF65-F5344CB8AC3E}">
        <p14:creationId xmlns:p14="http://schemas.microsoft.com/office/powerpoint/2010/main" val="2204882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a:solidFill>
                  <a:srgbClr val="202124"/>
                </a:solidFill>
                <a:effectLst/>
                <a:latin typeface="arial" panose="020B0604020202020204" pitchFamily="34" charset="0"/>
              </a:rPr>
              <a:t>Les Objectifs de développement durable (</a:t>
            </a:r>
            <a:r>
              <a:rPr lang="fr-FR" b="1" i="0">
                <a:solidFill>
                  <a:srgbClr val="202124"/>
                </a:solidFill>
                <a:effectLst/>
                <a:latin typeface="arial" panose="020B0604020202020204" pitchFamily="34" charset="0"/>
              </a:rPr>
              <a:t>ODD</a:t>
            </a:r>
            <a:r>
              <a:rPr lang="fr-FR" b="0" i="0">
                <a:solidFill>
                  <a:srgbClr val="202124"/>
                </a:solidFill>
                <a:effectLst/>
                <a:latin typeface="arial" panose="020B0604020202020204" pitchFamily="34" charset="0"/>
              </a:rPr>
              <a:t>), également nommés Objectifs mondiaux, </a:t>
            </a:r>
            <a:r>
              <a:rPr lang="fr-FR" b="1" i="0">
                <a:solidFill>
                  <a:srgbClr val="202124"/>
                </a:solidFill>
                <a:effectLst/>
                <a:latin typeface="arial" panose="020B0604020202020204" pitchFamily="34" charset="0"/>
              </a:rPr>
              <a:t>sont</a:t>
            </a:r>
            <a:r>
              <a:rPr lang="fr-FR" b="0" i="0">
                <a:solidFill>
                  <a:srgbClr val="202124"/>
                </a:solidFill>
                <a:effectLst/>
                <a:latin typeface="arial" panose="020B0604020202020204" pitchFamily="34" charset="0"/>
              </a:rPr>
              <a:t> un appel mondial à agir pour éradiquer la pauvreté, protéger la Planète et faire en sorte que tous les êtres humains vivent dans la paix et la prospérité.</a:t>
            </a:r>
            <a:endParaRPr lang="fr-FR"/>
          </a:p>
          <a:p>
            <a:endParaRPr lang="fr-FR"/>
          </a:p>
          <a:p>
            <a:r>
              <a:rPr lang="fr-FR"/>
              <a:t>SOLAAL répond à 5 d’entre eux au niveau national et local.</a:t>
            </a:r>
          </a:p>
          <a:p>
            <a:r>
              <a:rPr lang="fr-FR"/>
              <a:t>Pour en savoir plus : https://www.un.org/sustainabledevelopment/fr/objectifs-de-developpement-durable/</a:t>
            </a:r>
          </a:p>
        </p:txBody>
      </p:sp>
      <p:sp>
        <p:nvSpPr>
          <p:cNvPr id="4" name="Espace réservé du numéro de diapositive 3"/>
          <p:cNvSpPr>
            <a:spLocks noGrp="1"/>
          </p:cNvSpPr>
          <p:nvPr>
            <p:ph type="sldNum" sz="quarter" idx="5"/>
          </p:nvPr>
        </p:nvSpPr>
        <p:spPr/>
        <p:txBody>
          <a:bodyPr/>
          <a:lstStyle/>
          <a:p>
            <a:fld id="{2D396CF9-3ACE-4FC5-84E8-CE0315687465}" type="slidenum">
              <a:rPr lang="fr-FR" smtClean="0"/>
              <a:pPr/>
              <a:t>9</a:t>
            </a:fld>
            <a:endParaRPr lang="fr-FR"/>
          </a:p>
        </p:txBody>
      </p:sp>
    </p:spTree>
    <p:extLst>
      <p:ext uri="{BB962C8B-B14F-4D97-AF65-F5344CB8AC3E}">
        <p14:creationId xmlns:p14="http://schemas.microsoft.com/office/powerpoint/2010/main" val="3620792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Angélique Delahaye, maraîchère, a succédé à Jean-Michel LEMETAYER et a eu plusieurs activités professionnelles antérieures comme député européen et maire de sa commune</a:t>
            </a:r>
          </a:p>
          <a:p>
            <a:endParaRPr lang="fr-FR"/>
          </a:p>
        </p:txBody>
      </p:sp>
      <p:sp>
        <p:nvSpPr>
          <p:cNvPr id="4" name="Espace réservé du numéro de diapositive 3"/>
          <p:cNvSpPr>
            <a:spLocks noGrp="1"/>
          </p:cNvSpPr>
          <p:nvPr>
            <p:ph type="sldNum" sz="quarter" idx="5"/>
          </p:nvPr>
        </p:nvSpPr>
        <p:spPr/>
        <p:txBody>
          <a:bodyPr/>
          <a:lstStyle/>
          <a:p>
            <a:fld id="{2D396CF9-3ACE-4FC5-84E8-CE0315687465}" type="slidenum">
              <a:rPr lang="fr-FR" smtClean="0"/>
              <a:pPr/>
              <a:t>10</a:t>
            </a:fld>
            <a:endParaRPr lang="fr-FR"/>
          </a:p>
        </p:txBody>
      </p:sp>
    </p:spTree>
    <p:extLst>
      <p:ext uri="{BB962C8B-B14F-4D97-AF65-F5344CB8AC3E}">
        <p14:creationId xmlns:p14="http://schemas.microsoft.com/office/powerpoint/2010/main" val="16001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t>ETAPE 1 :</a:t>
            </a:r>
          </a:p>
          <a:p>
            <a:r>
              <a:rPr lang="fr-FR" b="0"/>
              <a:t>Le donateur contacte SOLAAL soit par mail, soit par téléphone, soit directement sur l’application dons.solaal.org</a:t>
            </a:r>
          </a:p>
          <a:p>
            <a:r>
              <a:rPr lang="fr-FR" b="1"/>
              <a:t>ETAPE 2 :</a:t>
            </a:r>
          </a:p>
          <a:p>
            <a:r>
              <a:rPr lang="fr-FR" b="0"/>
              <a:t>SOLAAL caractérise l’offre en posant toutes les questions relative à la gestion des dons : pourquoi donner ? quel(s) type(s) de produits donnés ? Quelle quantité de produit (par produit donné) ? Quel est le conditionnement? Celui-ci doit il être rendu ? A-t-il la possibilité de livrer les produits ou l’association doit-elle se déplacer ? Etc.</a:t>
            </a:r>
          </a:p>
          <a:p>
            <a:r>
              <a:rPr lang="fr-FR" b="1"/>
              <a:t>ETAPE 3 :</a:t>
            </a:r>
          </a:p>
          <a:p>
            <a:r>
              <a:rPr lang="fr-FR" b="0"/>
              <a:t>SOLAAL propose le don aux associations nationales habilitées car les associations « nationales » sont contrôlées et il n’y a pas de risque que le donateur retrouve les produits sur des marchés parallèles. Ces associations ont également les capacités logistiques de récupérer les produits proposés. Par ailleurs, elles sont un nombre limité, ce qui permet de respecter un principe d’équité et de donner les produits à l’ensemble des associations qui transmettent leur demande, sauf avis contraire du donateur qui reste propriétaire des produits. Enfin, les associations « grossistes » de l’aide alimentaire (ex : banques alimentaires) redistribuent les produits aux associations locales, ce qui permet de les fournir indirectement</a:t>
            </a:r>
          </a:p>
          <a:p>
            <a:r>
              <a:rPr lang="fr-FR" b="0"/>
              <a:t>Les associations transmettent ensuite leur demande et SOLAAL les transmets dans un tableau récapitulatif au donateur.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a:t>ETAPE 4 : </a:t>
            </a:r>
            <a:br>
              <a:rPr lang="fr-FR" b="0"/>
            </a:br>
            <a:r>
              <a:rPr lang="fr-FR" b="0"/>
              <a:t>Après validation du donateur, SOLAAL transmet les coordonnées et l’adresse du donateur (jamais avant, pour éviter que les associations le sollicitent directement). Une prise de rendez-vous des associations avec le producteur est organisée. S’il y a des difficultés logistiques, SOLAAL peut organiser un mécénat logistique grâce au partenariat avec Carrefour Supply Chain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a:t>ETAPE 5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a:t>SOLAAL assure le service après don en s’assurant que les attestations de don (de produits et logistique) soient bien envoyées au donateur, et que les conditionnements soient bien rendus si le donateur en a fait la demande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a:p>
          <a:p>
            <a:endParaRPr lang="fr-FR"/>
          </a:p>
        </p:txBody>
      </p:sp>
      <p:sp>
        <p:nvSpPr>
          <p:cNvPr id="4" name="Espace réservé du numéro de diapositive 3"/>
          <p:cNvSpPr>
            <a:spLocks noGrp="1"/>
          </p:cNvSpPr>
          <p:nvPr>
            <p:ph type="sldNum" sz="quarter" idx="5"/>
          </p:nvPr>
        </p:nvSpPr>
        <p:spPr/>
        <p:txBody>
          <a:bodyPr/>
          <a:lstStyle/>
          <a:p>
            <a:fld id="{2D396CF9-3ACE-4FC5-84E8-CE0315687465}" type="slidenum">
              <a:rPr lang="fr-FR" smtClean="0"/>
              <a:pPr/>
              <a:t>11</a:t>
            </a:fld>
            <a:endParaRPr lang="fr-FR"/>
          </a:p>
        </p:txBody>
      </p:sp>
    </p:spTree>
    <p:extLst>
      <p:ext uri="{BB962C8B-B14F-4D97-AF65-F5344CB8AC3E}">
        <p14:creationId xmlns:p14="http://schemas.microsoft.com/office/powerpoint/2010/main" val="2899565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Image 6" descr="hom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0807"/>
            <a:ext cx="9144000" cy="4354583"/>
          </a:xfrm>
          <a:prstGeom prst="rect">
            <a:avLst/>
          </a:prstGeom>
        </p:spPr>
      </p:pic>
      <p:sp>
        <p:nvSpPr>
          <p:cNvPr id="2" name="Titre 1"/>
          <p:cNvSpPr>
            <a:spLocks noGrp="1"/>
          </p:cNvSpPr>
          <p:nvPr>
            <p:ph type="title"/>
          </p:nvPr>
        </p:nvSpPr>
        <p:spPr>
          <a:xfrm>
            <a:off x="3" y="404670"/>
            <a:ext cx="9143999" cy="457199"/>
          </a:xfrm>
        </p:spPr>
        <p:txBody>
          <a:bodyPr anchor="t">
            <a:noAutofit/>
          </a:bodyPr>
          <a:lstStyle>
            <a:lvl1pPr algn="ctr">
              <a:defRPr sz="3200" b="1" cap="all"/>
            </a:lvl1pPr>
          </a:lstStyle>
          <a:p>
            <a:r>
              <a:rPr lang="fr-FR"/>
              <a:t>Modifiez le style du titre</a:t>
            </a:r>
          </a:p>
        </p:txBody>
      </p:sp>
      <p:sp>
        <p:nvSpPr>
          <p:cNvPr id="3" name="Espace réservé du texte 2"/>
          <p:cNvSpPr>
            <a:spLocks noGrp="1"/>
          </p:cNvSpPr>
          <p:nvPr>
            <p:ph type="body" idx="1"/>
          </p:nvPr>
        </p:nvSpPr>
        <p:spPr>
          <a:xfrm>
            <a:off x="3" y="861864"/>
            <a:ext cx="9143999" cy="1524000"/>
          </a:xfrm>
        </p:spPr>
        <p:txBody>
          <a:bodyPr anchor="t">
            <a:normAutofit/>
          </a:bodyPr>
          <a:lstStyle>
            <a:lvl1pPr marL="0" indent="0" algn="ctr">
              <a:lnSpc>
                <a:spcPts val="2600"/>
              </a:lnSpc>
              <a:buNone/>
              <a:defRPr sz="3200">
                <a:solidFill>
                  <a:srgbClr val="CBD5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Tree>
    <p:extLst>
      <p:ext uri="{BB962C8B-B14F-4D97-AF65-F5344CB8AC3E}">
        <p14:creationId xmlns:p14="http://schemas.microsoft.com/office/powerpoint/2010/main" val="293506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7D98CE-05F0-4A4C-B6F8-252E3A2E6477}" type="datetime1">
              <a:rPr lang="fr-FR" smtClean="0">
                <a:solidFill>
                  <a:prstClr val="black">
                    <a:tint val="75000"/>
                  </a:prstClr>
                </a:solidFill>
              </a:rPr>
              <a:pPr/>
              <a:t>26/11/2021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A3B0E6B-9AEF-44FA-A6AE-81530998A3FC}"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24342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4"/>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44"/>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00A2476-56D1-445B-B6E4-326279277982}" type="datetime1">
              <a:rPr lang="fr-FR" smtClean="0">
                <a:solidFill>
                  <a:prstClr val="black">
                    <a:tint val="75000"/>
                  </a:prstClr>
                </a:solidFill>
              </a:rPr>
              <a:pPr/>
              <a:t>26/11/2021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A3B0E6B-9AEF-44FA-A6AE-81530998A3FC}"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71107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C4F4F085-0CB7-45F1-BEA8-4639F76429B2}" type="datetimeFigureOut">
              <a:rPr lang="fr-FR" smtClean="0"/>
              <a:t>26/11/2021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CE876E-A4BD-4918-B63A-04147575DA46}" type="slidenum">
              <a:rPr lang="fr-FR" smtClean="0"/>
              <a:t>‹#›</a:t>
            </a:fld>
            <a:endParaRPr lang="fr-FR"/>
          </a:p>
        </p:txBody>
      </p:sp>
    </p:spTree>
    <p:extLst>
      <p:ext uri="{BB962C8B-B14F-4D97-AF65-F5344CB8AC3E}">
        <p14:creationId xmlns:p14="http://schemas.microsoft.com/office/powerpoint/2010/main" val="3858734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4F4F085-0CB7-45F1-BEA8-4639F76429B2}" type="datetimeFigureOut">
              <a:rPr lang="fr-FR" smtClean="0"/>
              <a:t>26/11/2021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CE876E-A4BD-4918-B63A-04147575DA46}" type="slidenum">
              <a:rPr lang="fr-FR" smtClean="0"/>
              <a:t>‹#›</a:t>
            </a:fld>
            <a:endParaRPr lang="fr-FR"/>
          </a:p>
        </p:txBody>
      </p:sp>
    </p:spTree>
    <p:extLst>
      <p:ext uri="{BB962C8B-B14F-4D97-AF65-F5344CB8AC3E}">
        <p14:creationId xmlns:p14="http://schemas.microsoft.com/office/powerpoint/2010/main" val="631535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4F4F085-0CB7-45F1-BEA8-4639F76429B2}" type="datetimeFigureOut">
              <a:rPr lang="fr-FR" smtClean="0"/>
              <a:t>26/11/2021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CE876E-A4BD-4918-B63A-04147575DA46}" type="slidenum">
              <a:rPr lang="fr-FR" smtClean="0"/>
              <a:t>‹#›</a:t>
            </a:fld>
            <a:endParaRPr lang="fr-FR"/>
          </a:p>
        </p:txBody>
      </p:sp>
    </p:spTree>
    <p:extLst>
      <p:ext uri="{BB962C8B-B14F-4D97-AF65-F5344CB8AC3E}">
        <p14:creationId xmlns:p14="http://schemas.microsoft.com/office/powerpoint/2010/main" val="2245818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4F4F085-0CB7-45F1-BEA8-4639F76429B2}" type="datetimeFigureOut">
              <a:rPr lang="fr-FR" smtClean="0"/>
              <a:t>26/11/2021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CE876E-A4BD-4918-B63A-04147575DA46}" type="slidenum">
              <a:rPr lang="fr-FR" smtClean="0"/>
              <a:t>‹#›</a:t>
            </a:fld>
            <a:endParaRPr lang="fr-FR"/>
          </a:p>
        </p:txBody>
      </p:sp>
    </p:spTree>
    <p:extLst>
      <p:ext uri="{BB962C8B-B14F-4D97-AF65-F5344CB8AC3E}">
        <p14:creationId xmlns:p14="http://schemas.microsoft.com/office/powerpoint/2010/main" val="2386037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4F4F085-0CB7-45F1-BEA8-4639F76429B2}" type="datetimeFigureOut">
              <a:rPr lang="fr-FR" smtClean="0"/>
              <a:t>26/11/2021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DCE876E-A4BD-4918-B63A-04147575DA46}" type="slidenum">
              <a:rPr lang="fr-FR" smtClean="0"/>
              <a:t>‹#›</a:t>
            </a:fld>
            <a:endParaRPr lang="fr-FR"/>
          </a:p>
        </p:txBody>
      </p:sp>
    </p:spTree>
    <p:extLst>
      <p:ext uri="{BB962C8B-B14F-4D97-AF65-F5344CB8AC3E}">
        <p14:creationId xmlns:p14="http://schemas.microsoft.com/office/powerpoint/2010/main" val="1408608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4F4F085-0CB7-45F1-BEA8-4639F76429B2}" type="datetimeFigureOut">
              <a:rPr lang="fr-FR" smtClean="0"/>
              <a:t>26/11/2021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DCE876E-A4BD-4918-B63A-04147575DA46}" type="slidenum">
              <a:rPr lang="fr-FR" smtClean="0"/>
              <a:t>‹#›</a:t>
            </a:fld>
            <a:endParaRPr lang="fr-FR"/>
          </a:p>
        </p:txBody>
      </p:sp>
    </p:spTree>
    <p:extLst>
      <p:ext uri="{BB962C8B-B14F-4D97-AF65-F5344CB8AC3E}">
        <p14:creationId xmlns:p14="http://schemas.microsoft.com/office/powerpoint/2010/main" val="463512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4F4F085-0CB7-45F1-BEA8-4639F76429B2}" type="datetimeFigureOut">
              <a:rPr lang="fr-FR" smtClean="0"/>
              <a:t>26/11/2021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DCE876E-A4BD-4918-B63A-04147575DA46}" type="slidenum">
              <a:rPr lang="fr-FR" smtClean="0"/>
              <a:t>‹#›</a:t>
            </a:fld>
            <a:endParaRPr lang="fr-FR"/>
          </a:p>
        </p:txBody>
      </p:sp>
    </p:spTree>
    <p:extLst>
      <p:ext uri="{BB962C8B-B14F-4D97-AF65-F5344CB8AC3E}">
        <p14:creationId xmlns:p14="http://schemas.microsoft.com/office/powerpoint/2010/main" val="1897879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4F4F085-0CB7-45F1-BEA8-4639F76429B2}" type="datetimeFigureOut">
              <a:rPr lang="fr-FR" smtClean="0"/>
              <a:t>26/11/2021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CE876E-A4BD-4918-B63A-04147575DA46}" type="slidenum">
              <a:rPr lang="fr-FR" smtClean="0"/>
              <a:t>‹#›</a:t>
            </a:fld>
            <a:endParaRPr lang="fr-FR"/>
          </a:p>
        </p:txBody>
      </p:sp>
    </p:spTree>
    <p:extLst>
      <p:ext uri="{BB962C8B-B14F-4D97-AF65-F5344CB8AC3E}">
        <p14:creationId xmlns:p14="http://schemas.microsoft.com/office/powerpoint/2010/main" val="53808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descr="head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
            <a:ext cx="9144000" cy="1451527"/>
          </a:xfrm>
          <a:prstGeom prst="rect">
            <a:avLst/>
          </a:prstGeom>
        </p:spPr>
      </p:pic>
      <p:sp>
        <p:nvSpPr>
          <p:cNvPr id="2" name="Titre 1"/>
          <p:cNvSpPr>
            <a:spLocks noGrp="1"/>
          </p:cNvSpPr>
          <p:nvPr>
            <p:ph type="title"/>
          </p:nvPr>
        </p:nvSpPr>
        <p:spPr>
          <a:xfrm>
            <a:off x="457200" y="1447800"/>
            <a:ext cx="8229600" cy="685800"/>
          </a:xfrm>
        </p:spPr>
        <p:txBody>
          <a:bodyPr anchor="t">
            <a:normAutofit/>
          </a:bodyPr>
          <a:lstStyle>
            <a:lvl1pPr algn="l">
              <a:defRPr sz="3200" cap="all">
                <a:solidFill>
                  <a:srgbClr val="CBD500"/>
                </a:solidFill>
              </a:defRPr>
            </a:lvl1pPr>
          </a:lstStyle>
          <a:p>
            <a:r>
              <a:rPr lang="fr-FR"/>
              <a:t>Modifiez le style du titre</a:t>
            </a:r>
          </a:p>
        </p:txBody>
      </p:sp>
      <p:sp>
        <p:nvSpPr>
          <p:cNvPr id="4" name="Espace réservé de la date 3"/>
          <p:cNvSpPr>
            <a:spLocks noGrp="1"/>
          </p:cNvSpPr>
          <p:nvPr>
            <p:ph type="dt" sz="half" idx="10"/>
          </p:nvPr>
        </p:nvSpPr>
        <p:spPr>
          <a:xfrm>
            <a:off x="457200" y="6356356"/>
            <a:ext cx="3962400" cy="365125"/>
          </a:xfrm>
        </p:spPr>
        <p:txBody>
          <a:bodyPr/>
          <a:lstStyle/>
          <a:p>
            <a:r>
              <a:rPr lang="fr-FR">
                <a:solidFill>
                  <a:prstClr val="black">
                    <a:tint val="75000"/>
                  </a:prstClr>
                </a:solidFill>
              </a:rPr>
              <a:t>Titre de la présentation </a:t>
            </a:r>
            <a:fld id="{63209B28-7426-4E2D-8A85-2834A3FAA123}" type="datetime1">
              <a:rPr lang="fr-FR" smtClean="0">
                <a:solidFill>
                  <a:prstClr val="black">
                    <a:tint val="75000"/>
                  </a:prstClr>
                </a:solidFill>
              </a:rPr>
              <a:pPr/>
              <a:t>26/11/2021</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A3B0E6B-9AEF-44FA-A6AE-81530998A3FC}" type="slidenum">
              <a:rPr lang="fr-FR" smtClean="0">
                <a:solidFill>
                  <a:prstClr val="black">
                    <a:tint val="75000"/>
                  </a:prstClr>
                </a:solidFill>
              </a:rPr>
              <a:pPr/>
              <a:t>‹#›</a:t>
            </a:fld>
            <a:endParaRPr lang="fr-FR">
              <a:solidFill>
                <a:prstClr val="black">
                  <a:tint val="75000"/>
                </a:prstClr>
              </a:solidFill>
            </a:endParaRPr>
          </a:p>
        </p:txBody>
      </p:sp>
      <p:sp>
        <p:nvSpPr>
          <p:cNvPr id="8" name="Espace réservé du contenu 2"/>
          <p:cNvSpPr>
            <a:spLocks noGrp="1"/>
          </p:cNvSpPr>
          <p:nvPr>
            <p:ph sz="half" idx="1" hasCustomPrompt="1"/>
          </p:nvPr>
        </p:nvSpPr>
        <p:spPr>
          <a:xfrm>
            <a:off x="457200" y="2133606"/>
            <a:ext cx="8229600" cy="4190999"/>
          </a:xfrm>
        </p:spPr>
        <p:txBody>
          <a:bodyPr/>
          <a:lstStyle>
            <a:lvl1pPr>
              <a:buFontTx/>
              <a:buNone/>
              <a:defRPr sz="2800"/>
            </a:lvl1pPr>
            <a:lvl2pPr>
              <a:buClr>
                <a:srgbClr val="FF6600"/>
              </a:buClr>
              <a:buFont typeface="Arial"/>
              <a:buChar char="•"/>
              <a:defRPr sz="2400"/>
            </a:lvl2pPr>
            <a:lvl3pPr>
              <a:buClr>
                <a:srgbClr val="CBD500"/>
              </a:buCl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775509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4F4F085-0CB7-45F1-BEA8-4639F76429B2}" type="datetimeFigureOut">
              <a:rPr lang="fr-FR" smtClean="0"/>
              <a:t>26/11/2021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CE876E-A4BD-4918-B63A-04147575DA46}" type="slidenum">
              <a:rPr lang="fr-FR" smtClean="0"/>
              <a:t>‹#›</a:t>
            </a:fld>
            <a:endParaRPr lang="fr-FR"/>
          </a:p>
        </p:txBody>
      </p:sp>
    </p:spTree>
    <p:extLst>
      <p:ext uri="{BB962C8B-B14F-4D97-AF65-F5344CB8AC3E}">
        <p14:creationId xmlns:p14="http://schemas.microsoft.com/office/powerpoint/2010/main" val="691251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4F4F085-0CB7-45F1-BEA8-4639F76429B2}" type="datetimeFigureOut">
              <a:rPr lang="fr-FR" smtClean="0"/>
              <a:t>26/11/2021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CE876E-A4BD-4918-B63A-04147575DA46}" type="slidenum">
              <a:rPr lang="fr-FR" smtClean="0"/>
              <a:t>‹#›</a:t>
            </a:fld>
            <a:endParaRPr lang="fr-FR"/>
          </a:p>
        </p:txBody>
      </p:sp>
    </p:spTree>
    <p:extLst>
      <p:ext uri="{BB962C8B-B14F-4D97-AF65-F5344CB8AC3E}">
        <p14:creationId xmlns:p14="http://schemas.microsoft.com/office/powerpoint/2010/main" val="3626953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4F4F085-0CB7-45F1-BEA8-4639F76429B2}" type="datetimeFigureOut">
              <a:rPr lang="fr-FR" smtClean="0"/>
              <a:t>26/11/2021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CE876E-A4BD-4918-B63A-04147575DA46}" type="slidenum">
              <a:rPr lang="fr-FR" smtClean="0"/>
              <a:t>‹#›</a:t>
            </a:fld>
            <a:endParaRPr lang="fr-FR"/>
          </a:p>
        </p:txBody>
      </p:sp>
    </p:spTree>
    <p:extLst>
      <p:ext uri="{BB962C8B-B14F-4D97-AF65-F5344CB8AC3E}">
        <p14:creationId xmlns:p14="http://schemas.microsoft.com/office/powerpoint/2010/main" val="164320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7" name="Image 6" descr="head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
            <a:ext cx="9144000" cy="1451527"/>
          </a:xfrm>
          <a:prstGeom prst="rect">
            <a:avLst/>
          </a:prstGeom>
        </p:spPr>
      </p:pic>
      <p:sp>
        <p:nvSpPr>
          <p:cNvPr id="2" name="Titre 1"/>
          <p:cNvSpPr>
            <a:spLocks noGrp="1"/>
          </p:cNvSpPr>
          <p:nvPr>
            <p:ph type="title"/>
          </p:nvPr>
        </p:nvSpPr>
        <p:spPr>
          <a:xfrm>
            <a:off x="457200" y="1447800"/>
            <a:ext cx="8229600" cy="685800"/>
          </a:xfrm>
        </p:spPr>
        <p:txBody>
          <a:bodyPr anchor="t">
            <a:normAutofit/>
          </a:bodyPr>
          <a:lstStyle>
            <a:lvl1pPr algn="l">
              <a:defRPr sz="3200" cap="all">
                <a:solidFill>
                  <a:srgbClr val="CBD500"/>
                </a:solidFill>
              </a:defRPr>
            </a:lvl1pPr>
          </a:lstStyle>
          <a:p>
            <a:r>
              <a:rPr lang="fr-FR"/>
              <a:t>Modifiez le style du titre</a:t>
            </a:r>
          </a:p>
        </p:txBody>
      </p:sp>
      <p:sp>
        <p:nvSpPr>
          <p:cNvPr id="4" name="Espace réservé de la date 3"/>
          <p:cNvSpPr>
            <a:spLocks noGrp="1"/>
          </p:cNvSpPr>
          <p:nvPr>
            <p:ph type="dt" sz="half" idx="10"/>
          </p:nvPr>
        </p:nvSpPr>
        <p:spPr>
          <a:xfrm>
            <a:off x="457200" y="6356356"/>
            <a:ext cx="3962400" cy="365125"/>
          </a:xfrm>
        </p:spPr>
        <p:txBody>
          <a:bodyPr/>
          <a:lstStyle/>
          <a:p>
            <a:r>
              <a:rPr lang="fr-FR">
                <a:solidFill>
                  <a:prstClr val="black">
                    <a:tint val="75000"/>
                  </a:prstClr>
                </a:solidFill>
              </a:rPr>
              <a:t>Titre de la présentation </a:t>
            </a:r>
            <a:fld id="{63209B28-7426-4E2D-8A85-2834A3FAA123}" type="datetime1">
              <a:rPr lang="fr-FR" smtClean="0">
                <a:solidFill>
                  <a:prstClr val="black">
                    <a:tint val="75000"/>
                  </a:prstClr>
                </a:solidFill>
              </a:rPr>
              <a:pPr/>
              <a:t>26/11/2021</a:t>
            </a:fld>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A3B0E6B-9AEF-44FA-A6AE-81530998A3FC}" type="slidenum">
              <a:rPr lang="fr-FR" smtClean="0">
                <a:solidFill>
                  <a:prstClr val="black">
                    <a:tint val="75000"/>
                  </a:prstClr>
                </a:solidFill>
              </a:rPr>
              <a:pPr/>
              <a:t>‹#›</a:t>
            </a:fld>
            <a:endParaRPr lang="fr-FR">
              <a:solidFill>
                <a:prstClr val="black">
                  <a:tint val="75000"/>
                </a:prstClr>
              </a:solidFill>
            </a:endParaRPr>
          </a:p>
        </p:txBody>
      </p:sp>
      <p:sp>
        <p:nvSpPr>
          <p:cNvPr id="8" name="Espace réservé du contenu 2"/>
          <p:cNvSpPr>
            <a:spLocks noGrp="1"/>
          </p:cNvSpPr>
          <p:nvPr>
            <p:ph sz="half" idx="1" hasCustomPrompt="1"/>
          </p:nvPr>
        </p:nvSpPr>
        <p:spPr>
          <a:xfrm>
            <a:off x="457200" y="2133606"/>
            <a:ext cx="4953000" cy="4190999"/>
          </a:xfrm>
        </p:spPr>
        <p:txBody>
          <a:bodyPr/>
          <a:lstStyle>
            <a:lvl1pPr>
              <a:buFontTx/>
              <a:buNone/>
              <a:defRPr sz="2800"/>
            </a:lvl1pPr>
            <a:lvl2pPr>
              <a:buClr>
                <a:srgbClr val="FF6600"/>
              </a:buClr>
              <a:buFont typeface="Arial"/>
              <a:buChar char="•"/>
              <a:defRPr sz="2400"/>
            </a:lvl2pPr>
            <a:lvl3pPr>
              <a:buClr>
                <a:srgbClr val="CBD500"/>
              </a:buCl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p:txBody>
      </p:sp>
      <p:sp>
        <p:nvSpPr>
          <p:cNvPr id="9" name="Espace réservé du contenu 2"/>
          <p:cNvSpPr>
            <a:spLocks noGrp="1"/>
          </p:cNvSpPr>
          <p:nvPr>
            <p:ph sz="half" idx="13"/>
          </p:nvPr>
        </p:nvSpPr>
        <p:spPr>
          <a:xfrm>
            <a:off x="6553200" y="2286000"/>
            <a:ext cx="2133600" cy="3276600"/>
          </a:xfrm>
          <a:ln w="57150" cmpd="sng">
            <a:solidFill>
              <a:srgbClr val="CBD500"/>
            </a:solidFill>
          </a:ln>
        </p:spPr>
        <p:txBody>
          <a:bodyPr/>
          <a:lstStyle>
            <a:lvl1pPr>
              <a:buFontTx/>
              <a:buNone/>
              <a:defRPr sz="2800"/>
            </a:lvl1pPr>
            <a:lvl2pPr>
              <a:buClr>
                <a:srgbClr val="FF6600"/>
              </a:buClr>
              <a:buFont typeface="Arial"/>
              <a:buChar char="•"/>
              <a:defRPr sz="2400"/>
            </a:lvl2pPr>
            <a:lvl3pPr>
              <a:buClr>
                <a:srgbClr val="CBD500"/>
              </a:buClr>
              <a:defRPr sz="2000"/>
            </a:lvl3pPr>
            <a:lvl4pPr>
              <a:defRPr sz="1800"/>
            </a:lvl4pPr>
            <a:lvl5pPr>
              <a:defRPr sz="1800"/>
            </a:lvl5pPr>
            <a:lvl6pPr>
              <a:defRPr sz="1800"/>
            </a:lvl6pPr>
            <a:lvl7pPr>
              <a:defRPr sz="1800"/>
            </a:lvl7pPr>
            <a:lvl8pPr>
              <a:defRPr sz="1800"/>
            </a:lvl8pPr>
            <a:lvl9pPr>
              <a:defRPr sz="1800"/>
            </a:lvl9pPr>
          </a:lstStyle>
          <a:p>
            <a:pPr lvl="0"/>
            <a:endParaRPr lang="fr-FR"/>
          </a:p>
        </p:txBody>
      </p:sp>
    </p:spTree>
    <p:extLst>
      <p:ext uri="{BB962C8B-B14F-4D97-AF65-F5344CB8AC3E}">
        <p14:creationId xmlns:p14="http://schemas.microsoft.com/office/powerpoint/2010/main" val="177550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E83B017-3A2E-45A9-9589-13ABCF7E1831}" type="datetime1">
              <a:rPr lang="fr-FR" smtClean="0">
                <a:solidFill>
                  <a:prstClr val="black">
                    <a:tint val="75000"/>
                  </a:prstClr>
                </a:solidFill>
              </a:rPr>
              <a:pPr/>
              <a:t>26/11/2021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A3B0E6B-9AEF-44FA-A6AE-81530998A3FC}"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5382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092FA1F-C4D4-4450-B722-1717B2590FE7}" type="datetime1">
              <a:rPr lang="fr-FR" smtClean="0">
                <a:solidFill>
                  <a:prstClr val="black">
                    <a:tint val="75000"/>
                  </a:prstClr>
                </a:solidFill>
              </a:rPr>
              <a:pPr/>
              <a:t>26/11/2021</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FA3B0E6B-9AEF-44FA-A6AE-81530998A3FC}"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0755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D8CA338-1C5D-4965-93CF-7301F68B91F9}" type="datetime1">
              <a:rPr lang="fr-FR" smtClean="0">
                <a:solidFill>
                  <a:prstClr val="black">
                    <a:tint val="75000"/>
                  </a:prstClr>
                </a:solidFill>
              </a:rPr>
              <a:pPr/>
              <a:t>26/11/2021</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FA3B0E6B-9AEF-44FA-A6AE-81530998A3FC}"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5591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1A25909-C7E3-4C0F-986C-DFE347E0F80B}" type="datetime1">
              <a:rPr lang="fr-FR" smtClean="0">
                <a:solidFill>
                  <a:prstClr val="black">
                    <a:tint val="75000"/>
                  </a:prstClr>
                </a:solidFill>
              </a:rPr>
              <a:pPr/>
              <a:t>26/11/2021</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FA3B0E6B-9AEF-44FA-A6AE-81530998A3FC}"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34485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42B8FE3-DBC9-407E-B956-241D602D1B77}" type="datetime1">
              <a:rPr lang="fr-FR" smtClean="0">
                <a:solidFill>
                  <a:prstClr val="black">
                    <a:tint val="75000"/>
                  </a:prstClr>
                </a:solidFill>
              </a:rPr>
              <a:pPr/>
              <a:t>26/11/2021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A3B0E6B-9AEF-44FA-A6AE-81530998A3FC}"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8975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99453A8-9822-40E3-A28C-0EBFA145BA93}" type="datetime1">
              <a:rPr lang="fr-FR" smtClean="0">
                <a:solidFill>
                  <a:prstClr val="black">
                    <a:tint val="75000"/>
                  </a:prstClr>
                </a:solidFill>
              </a:rPr>
              <a:pPr/>
              <a:t>26/11/2021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A3B0E6B-9AEF-44FA-A6AE-81530998A3FC}"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07622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F0A02-F215-4643-973C-848059B992E1}" type="datetime1">
              <a:rPr lang="fr-FR" smtClean="0">
                <a:solidFill>
                  <a:prstClr val="black">
                    <a:tint val="75000"/>
                  </a:prstClr>
                </a:solidFill>
              </a:rPr>
              <a:pPr/>
              <a:t>26/11/2021</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B0E6B-9AEF-44FA-A6AE-81530998A3FC}"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66271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F4F085-0CB7-45F1-BEA8-4639F76429B2}" type="datetimeFigureOut">
              <a:rPr lang="fr-FR" smtClean="0"/>
              <a:t>26/11/2021</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CE876E-A4BD-4918-B63A-04147575DA46}" type="slidenum">
              <a:rPr lang="fr-FR" smtClean="0"/>
              <a:t>‹#›</a:t>
            </a:fld>
            <a:endParaRPr lang="fr-FR"/>
          </a:p>
        </p:txBody>
      </p:sp>
    </p:spTree>
    <p:extLst>
      <p:ext uri="{BB962C8B-B14F-4D97-AF65-F5344CB8AC3E}">
        <p14:creationId xmlns:p14="http://schemas.microsoft.com/office/powerpoint/2010/main" val="35943141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27585" y="1556795"/>
            <a:ext cx="6364287" cy="457199"/>
          </a:xfrm>
        </p:spPr>
        <p:txBody>
          <a:bodyPr/>
          <a:lstStyle/>
          <a:p>
            <a:pPr algn="ctr"/>
            <a:r>
              <a:rPr lang="fr-FR"/>
              <a:t>solaal</a:t>
            </a:r>
          </a:p>
        </p:txBody>
      </p:sp>
      <p:sp>
        <p:nvSpPr>
          <p:cNvPr id="8" name="Espace réservé du texte 7"/>
          <p:cNvSpPr>
            <a:spLocks noGrp="1"/>
          </p:cNvSpPr>
          <p:nvPr>
            <p:ph type="body" idx="1"/>
          </p:nvPr>
        </p:nvSpPr>
        <p:spPr>
          <a:xfrm>
            <a:off x="755576" y="1484784"/>
            <a:ext cx="6364287" cy="3049488"/>
          </a:xfrm>
        </p:spPr>
        <p:txBody>
          <a:bodyPr>
            <a:normAutofit fontScale="25000" lnSpcReduction="20000"/>
          </a:bodyPr>
          <a:lstStyle/>
          <a:p>
            <a:pPr algn="ctr"/>
            <a:endParaRPr lang="fr-FR" sz="11200" b="1">
              <a:solidFill>
                <a:schemeClr val="tx1"/>
              </a:solidFill>
            </a:endParaRPr>
          </a:p>
          <a:p>
            <a:pPr algn="ctr"/>
            <a:endParaRPr lang="fr-FR" sz="11200" b="1">
              <a:solidFill>
                <a:schemeClr val="tx1"/>
              </a:solidFill>
            </a:endParaRPr>
          </a:p>
          <a:p>
            <a:pPr algn="ctr"/>
            <a:r>
              <a:rPr lang="fr-FR" sz="11200" b="1">
                <a:solidFill>
                  <a:schemeClr val="tx1"/>
                </a:solidFill>
              </a:rPr>
              <a:t>SOL</a:t>
            </a:r>
            <a:r>
              <a:rPr lang="fr-FR" sz="11200" b="1"/>
              <a:t>idarité des producteurs </a:t>
            </a:r>
            <a:r>
              <a:rPr lang="fr-FR" sz="11200" b="1">
                <a:solidFill>
                  <a:schemeClr val="tx1"/>
                </a:solidFill>
              </a:rPr>
              <a:t>A</a:t>
            </a:r>
            <a:r>
              <a:rPr lang="fr-FR" sz="11200" b="1"/>
              <a:t>gricoles et des filières </a:t>
            </a:r>
            <a:r>
              <a:rPr lang="fr-FR" sz="11200" b="1">
                <a:solidFill>
                  <a:schemeClr val="tx1"/>
                </a:solidFill>
              </a:rPr>
              <a:t>AL</a:t>
            </a:r>
            <a:r>
              <a:rPr lang="fr-FR" sz="11200" b="1"/>
              <a:t>imentaires</a:t>
            </a:r>
            <a:endParaRPr lang="fr-FR" b="1"/>
          </a:p>
          <a:p>
            <a:pPr algn="ctr"/>
            <a:endParaRPr lang="fr-FR" sz="9600">
              <a:solidFill>
                <a:schemeClr val="tx1"/>
              </a:solidFill>
            </a:endParaRPr>
          </a:p>
          <a:p>
            <a:pPr algn="ctr"/>
            <a:r>
              <a:rPr lang="fr-FR" sz="9600">
                <a:solidFill>
                  <a:schemeClr val="tx1"/>
                </a:solidFill>
              </a:rPr>
              <a:t>Association reconnue d’intérêt général</a:t>
            </a:r>
          </a:p>
          <a:p>
            <a:pPr lvl="0"/>
            <a:endParaRPr lang="fr-FR"/>
          </a:p>
          <a:p>
            <a:endParaRPr lang="fr-FR"/>
          </a:p>
          <a:p>
            <a:r>
              <a:rPr lang="fr-FR"/>
              <a:t>créée le 28 mai 2013</a:t>
            </a:r>
          </a:p>
        </p:txBody>
      </p:sp>
      <p:sp>
        <p:nvSpPr>
          <p:cNvPr id="3" name="Espace réservé du numéro de diapositive 2"/>
          <p:cNvSpPr>
            <a:spLocks noGrp="1"/>
          </p:cNvSpPr>
          <p:nvPr>
            <p:ph type="sldNum" sz="quarter" idx="4294967295"/>
          </p:nvPr>
        </p:nvSpPr>
        <p:spPr>
          <a:xfrm>
            <a:off x="7010400" y="6356356"/>
            <a:ext cx="2133600" cy="365125"/>
          </a:xfrm>
        </p:spPr>
        <p:txBody>
          <a:bodyPr/>
          <a:lstStyle/>
          <a:p>
            <a:fld id="{FA3B0E6B-9AEF-44FA-A6AE-81530998A3FC}" type="slidenum">
              <a:rPr lang="fr-FR" smtClean="0">
                <a:solidFill>
                  <a:prstClr val="black">
                    <a:tint val="75000"/>
                  </a:prstClr>
                </a:solidFill>
              </a:rPr>
              <a:pPr/>
              <a:t>1</a:t>
            </a:fld>
            <a:endParaRPr lang="fr-FR">
              <a:solidFill>
                <a:prstClr val="black">
                  <a:tint val="75000"/>
                </a:prstClr>
              </a:solidFill>
            </a:endParaRPr>
          </a:p>
        </p:txBody>
      </p:sp>
      <p:sp>
        <p:nvSpPr>
          <p:cNvPr id="5" name="Espace réservé du contenu 20"/>
          <p:cNvSpPr txBox="1">
            <a:spLocks/>
          </p:cNvSpPr>
          <p:nvPr/>
        </p:nvSpPr>
        <p:spPr>
          <a:xfrm>
            <a:off x="251520" y="1916832"/>
            <a:ext cx="8640960" cy="4680520"/>
          </a:xfrm>
          <a:prstGeom prst="rect">
            <a:avLst/>
          </a:prstGeom>
        </p:spPr>
        <p:txBody>
          <a:bodyPr vert="horz" lIns="91440" tIns="45720" rIns="91440" bIns="45720" rtlCol="0" anchor="t">
            <a:normAutofit/>
          </a:bodyPr>
          <a:lstStyle>
            <a:lvl1pPr marL="0" indent="0" algn="ctr" defTabSz="914400" rtl="0" eaLnBrk="1" latinLnBrk="0" hangingPunct="1">
              <a:lnSpc>
                <a:spcPts val="2600"/>
              </a:lnSpc>
              <a:spcBef>
                <a:spcPct val="20000"/>
              </a:spcBef>
              <a:buFont typeface="Arial" pitchFamily="34" charset="0"/>
              <a:buNone/>
              <a:defRPr sz="3200" kern="1200">
                <a:solidFill>
                  <a:srgbClr val="CBD500"/>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nSpc>
                <a:spcPct val="120000"/>
              </a:lnSpc>
              <a:buClr>
                <a:srgbClr val="D10024"/>
              </a:buClr>
            </a:pPr>
            <a:endParaRPr lang="fr-FR" b="1">
              <a:solidFill>
                <a:srgbClr val="222222"/>
              </a:solidFill>
            </a:endParaRPr>
          </a:p>
          <a:p>
            <a:pPr>
              <a:lnSpc>
                <a:spcPct val="120000"/>
              </a:lnSpc>
              <a:buClr>
                <a:srgbClr val="D10024"/>
              </a:buClr>
            </a:pPr>
            <a:endParaRPr lang="fr-FR" b="1">
              <a:solidFill>
                <a:srgbClr val="222222"/>
              </a:solidFill>
            </a:endParaRPr>
          </a:p>
          <a:p>
            <a:pPr>
              <a:lnSpc>
                <a:spcPct val="120000"/>
              </a:lnSpc>
              <a:buClr>
                <a:srgbClr val="D10024"/>
              </a:buClr>
            </a:pPr>
            <a:endParaRPr lang="fr-FR" b="1">
              <a:solidFill>
                <a:srgbClr val="222222"/>
              </a:solidFill>
            </a:endParaRPr>
          </a:p>
          <a:p>
            <a:pPr>
              <a:lnSpc>
                <a:spcPct val="120000"/>
              </a:lnSpc>
              <a:buClr>
                <a:srgbClr val="D10024"/>
              </a:buClr>
            </a:pPr>
            <a:endParaRPr lang="fr-FR" b="1">
              <a:solidFill>
                <a:srgbClr val="222222"/>
              </a:solidFill>
            </a:endParaRPr>
          </a:p>
          <a:p>
            <a:pPr>
              <a:lnSpc>
                <a:spcPct val="120000"/>
              </a:lnSpc>
              <a:buClr>
                <a:srgbClr val="D10024"/>
              </a:buClr>
            </a:pPr>
            <a:endParaRPr lang="fr-FR" b="1">
              <a:solidFill>
                <a:srgbClr val="222222"/>
              </a:solidFill>
            </a:endParaRPr>
          </a:p>
          <a:p>
            <a:endParaRPr lang="fr-FR"/>
          </a:p>
        </p:txBody>
      </p:sp>
    </p:spTree>
    <p:extLst>
      <p:ext uri="{BB962C8B-B14F-4D97-AF65-F5344CB8AC3E}">
        <p14:creationId xmlns:p14="http://schemas.microsoft.com/office/powerpoint/2010/main" val="1548654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2094E-ECF6-4ED2-ADE0-1250383544D2}"/>
              </a:ext>
            </a:extLst>
          </p:cNvPr>
          <p:cNvSpPr>
            <a:spLocks noGrp="1"/>
          </p:cNvSpPr>
          <p:nvPr>
            <p:ph type="title"/>
          </p:nvPr>
        </p:nvSpPr>
        <p:spPr>
          <a:xfrm>
            <a:off x="0" y="5346190"/>
            <a:ext cx="9144000" cy="1357282"/>
          </a:xfrm>
        </p:spPr>
        <p:txBody>
          <a:bodyPr>
            <a:noAutofit/>
          </a:bodyPr>
          <a:lstStyle/>
          <a:p>
            <a:pPr algn="ctr"/>
            <a:r>
              <a:rPr lang="fr-FR">
                <a:solidFill>
                  <a:schemeClr val="tx1"/>
                </a:solidFill>
              </a:rPr>
              <a:t>Angélique Delahaye </a:t>
            </a:r>
            <a:br>
              <a:rPr lang="fr-FR">
                <a:solidFill>
                  <a:schemeClr val="tx1"/>
                </a:solidFill>
              </a:rPr>
            </a:br>
            <a:r>
              <a:rPr lang="fr-FR" sz="1800">
                <a:solidFill>
                  <a:schemeClr val="tx1"/>
                </a:solidFill>
              </a:rPr>
              <a:t>Maraîchère </a:t>
            </a:r>
            <a:br>
              <a:rPr lang="fr-FR" sz="1800">
                <a:solidFill>
                  <a:schemeClr val="tx1"/>
                </a:solidFill>
              </a:rPr>
            </a:br>
            <a:r>
              <a:rPr lang="fr-FR" sz="1800">
                <a:solidFill>
                  <a:schemeClr val="tx1"/>
                </a:solidFill>
              </a:rPr>
              <a:t>en Indre-et-Loire (37)</a:t>
            </a:r>
            <a:endParaRPr lang="fr-FR">
              <a:solidFill>
                <a:schemeClr val="tx1"/>
              </a:solidFill>
            </a:endParaRPr>
          </a:p>
        </p:txBody>
      </p:sp>
      <p:sp>
        <p:nvSpPr>
          <p:cNvPr id="3" name="Espace réservé du numéro de diapositive 2">
            <a:extLst>
              <a:ext uri="{FF2B5EF4-FFF2-40B4-BE49-F238E27FC236}">
                <a16:creationId xmlns:a16="http://schemas.microsoft.com/office/drawing/2014/main" id="{A878E76E-4663-4336-BD61-444FF11F9C25}"/>
              </a:ext>
            </a:extLst>
          </p:cNvPr>
          <p:cNvSpPr>
            <a:spLocks noGrp="1"/>
          </p:cNvSpPr>
          <p:nvPr>
            <p:ph type="sldNum" sz="quarter" idx="12"/>
          </p:nvPr>
        </p:nvSpPr>
        <p:spPr/>
        <p:txBody>
          <a:bodyPr/>
          <a:lstStyle/>
          <a:p>
            <a:fld id="{FA3B0E6B-9AEF-44FA-A6AE-81530998A3FC}" type="slidenum">
              <a:rPr lang="fr-FR" smtClean="0">
                <a:solidFill>
                  <a:prstClr val="black">
                    <a:tint val="75000"/>
                  </a:prstClr>
                </a:solidFill>
              </a:rPr>
              <a:pPr/>
              <a:t>10</a:t>
            </a:fld>
            <a:endParaRPr lang="fr-FR">
              <a:solidFill>
                <a:prstClr val="black">
                  <a:tint val="75000"/>
                </a:prstClr>
              </a:solidFill>
            </a:endParaRPr>
          </a:p>
        </p:txBody>
      </p:sp>
      <p:pic>
        <p:nvPicPr>
          <p:cNvPr id="6" name="Espace réservé du contenu 5">
            <a:extLst>
              <a:ext uri="{FF2B5EF4-FFF2-40B4-BE49-F238E27FC236}">
                <a16:creationId xmlns:a16="http://schemas.microsoft.com/office/drawing/2014/main" id="{CE98CDCA-2FB5-4C04-A1A8-52383EBFC65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314158" y="1430090"/>
            <a:ext cx="2497211" cy="3745817"/>
          </a:xfrm>
        </p:spPr>
      </p:pic>
      <p:sp>
        <p:nvSpPr>
          <p:cNvPr id="9" name="Titre 1">
            <a:extLst>
              <a:ext uri="{FF2B5EF4-FFF2-40B4-BE49-F238E27FC236}">
                <a16:creationId xmlns:a16="http://schemas.microsoft.com/office/drawing/2014/main" id="{2BB623DD-AF66-4181-A353-2F305C2F460D}"/>
              </a:ext>
            </a:extLst>
          </p:cNvPr>
          <p:cNvSpPr txBox="1">
            <a:spLocks/>
          </p:cNvSpPr>
          <p:nvPr/>
        </p:nvSpPr>
        <p:spPr>
          <a:xfrm>
            <a:off x="0" y="275783"/>
            <a:ext cx="9144000" cy="5832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3200" kern="1200" cap="all">
                <a:solidFill>
                  <a:srgbClr val="CBD500"/>
                </a:solidFill>
                <a:latin typeface="+mj-lt"/>
                <a:ea typeface="+mj-ea"/>
                <a:cs typeface="+mj-cs"/>
              </a:defRPr>
            </a:lvl1pPr>
          </a:lstStyle>
          <a:p>
            <a:pPr algn="ctr"/>
            <a:r>
              <a:rPr lang="fr-FR" b="1">
                <a:solidFill>
                  <a:schemeClr val="tx1"/>
                </a:solidFill>
                <a:latin typeface="Century Gothic" panose="020B0502020202020204" pitchFamily="34" charset="0"/>
              </a:rPr>
              <a:t>La présidente</a:t>
            </a:r>
            <a:endParaRPr lang="fr-FR" b="1">
              <a:latin typeface="Century Gothic" panose="020B0502020202020204" pitchFamily="34" charset="0"/>
            </a:endParaRPr>
          </a:p>
        </p:txBody>
      </p:sp>
    </p:spTree>
    <p:extLst>
      <p:ext uri="{BB962C8B-B14F-4D97-AF65-F5344CB8AC3E}">
        <p14:creationId xmlns:p14="http://schemas.microsoft.com/office/powerpoint/2010/main" val="152147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1" y="6429728"/>
            <a:ext cx="9144000" cy="140058"/>
          </a:xfrm>
          <a:prstGeom prst="rect">
            <a:avLst/>
          </a:prstGeom>
          <a:solidFill>
            <a:srgbClr val="D5E02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1" y="71559"/>
            <a:ext cx="9121417" cy="6367045"/>
          </a:xfrm>
          <a:prstGeom prst="rect">
            <a:avLst/>
          </a:prstGeom>
        </p:spPr>
      </p:pic>
    </p:spTree>
    <p:extLst>
      <p:ext uri="{BB962C8B-B14F-4D97-AF65-F5344CB8AC3E}">
        <p14:creationId xmlns:p14="http://schemas.microsoft.com/office/powerpoint/2010/main" val="19881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CE2755F7-55CD-4584-B369-8EAFC985501E}"/>
              </a:ext>
            </a:extLst>
          </p:cNvPr>
          <p:cNvGrpSpPr/>
          <p:nvPr/>
        </p:nvGrpSpPr>
        <p:grpSpPr>
          <a:xfrm>
            <a:off x="0" y="96881"/>
            <a:ext cx="9144000" cy="6386203"/>
            <a:chOff x="0" y="96881"/>
            <a:chExt cx="9144000" cy="6386203"/>
          </a:xfrm>
        </p:grpSpPr>
        <p:pic>
          <p:nvPicPr>
            <p:cNvPr id="4" name="Image 3">
              <a:extLst>
                <a:ext uri="{FF2B5EF4-FFF2-40B4-BE49-F238E27FC236}">
                  <a16:creationId xmlns:a16="http://schemas.microsoft.com/office/drawing/2014/main" id="{92106626-4548-4753-B8FC-295AAEFB9A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6881"/>
              <a:ext cx="9144000" cy="6386203"/>
            </a:xfrm>
            <a:prstGeom prst="rect">
              <a:avLst/>
            </a:prstGeom>
          </p:spPr>
        </p:pic>
        <p:sp>
          <p:nvSpPr>
            <p:cNvPr id="3" name="Rectangle 2">
              <a:extLst>
                <a:ext uri="{FF2B5EF4-FFF2-40B4-BE49-F238E27FC236}">
                  <a16:creationId xmlns:a16="http://schemas.microsoft.com/office/drawing/2014/main" id="{166FDFDA-06B9-4DDC-99EA-5973C26F8F76}"/>
                </a:ext>
              </a:extLst>
            </p:cNvPr>
            <p:cNvSpPr/>
            <p:nvPr/>
          </p:nvSpPr>
          <p:spPr>
            <a:xfrm>
              <a:off x="4019501" y="2866558"/>
              <a:ext cx="903111" cy="6005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b="1">
                  <a:solidFill>
                    <a:schemeClr val="tx1"/>
                  </a:solidFill>
                  <a:cs typeface="Arial" panose="020B0604020202020204" pitchFamily="34" charset="0"/>
                </a:rPr>
                <a:t>98</a:t>
              </a:r>
              <a:endParaRPr lang="fr-FR" sz="5400">
                <a:solidFill>
                  <a:schemeClr val="tx1"/>
                </a:solidFill>
              </a:endParaRPr>
            </a:p>
          </p:txBody>
        </p:sp>
        <p:sp>
          <p:nvSpPr>
            <p:cNvPr id="5" name="ZoneTexte 4">
              <a:extLst>
                <a:ext uri="{FF2B5EF4-FFF2-40B4-BE49-F238E27FC236}">
                  <a16:creationId xmlns:a16="http://schemas.microsoft.com/office/drawing/2014/main" id="{A73D1AA8-7F88-4D9D-A274-8B072CAE1CD9}"/>
                </a:ext>
              </a:extLst>
            </p:cNvPr>
            <p:cNvSpPr txBox="1"/>
            <p:nvPr/>
          </p:nvSpPr>
          <p:spPr>
            <a:xfrm>
              <a:off x="409920" y="1542538"/>
              <a:ext cx="4686196" cy="477054"/>
            </a:xfrm>
            <a:prstGeom prst="rect">
              <a:avLst/>
            </a:prstGeom>
            <a:noFill/>
          </p:spPr>
          <p:txBody>
            <a:bodyPr wrap="square" rtlCol="0">
              <a:spAutoFit/>
            </a:bodyPr>
            <a:lstStyle/>
            <a:p>
              <a:r>
                <a:rPr lang="fr-FR" sz="2500" b="1">
                  <a:highlight>
                    <a:srgbClr val="FFFF00"/>
                  </a:highlight>
                </a:rPr>
                <a:t>	</a:t>
              </a:r>
            </a:p>
          </p:txBody>
        </p:sp>
        <p:sp>
          <p:nvSpPr>
            <p:cNvPr id="6" name="Rectangle 5">
              <a:extLst>
                <a:ext uri="{FF2B5EF4-FFF2-40B4-BE49-F238E27FC236}">
                  <a16:creationId xmlns:a16="http://schemas.microsoft.com/office/drawing/2014/main" id="{989F8D3C-1BD8-48FB-A8EB-A975C504693A}"/>
                </a:ext>
              </a:extLst>
            </p:cNvPr>
            <p:cNvSpPr/>
            <p:nvPr/>
          </p:nvSpPr>
          <p:spPr>
            <a:xfrm>
              <a:off x="421952" y="3574101"/>
              <a:ext cx="829333" cy="204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tx1">
                      <a:lumMod val="85000"/>
                      <a:lumOff val="15000"/>
                    </a:schemeClr>
                  </a:solidFill>
                  <a:cs typeface="Arial" panose="020B0604020202020204" pitchFamily="34" charset="0"/>
                </a:rPr>
                <a:t>24 000</a:t>
              </a:r>
              <a:endParaRPr lang="fr-FR">
                <a:solidFill>
                  <a:schemeClr val="tx1">
                    <a:lumMod val="85000"/>
                    <a:lumOff val="15000"/>
                  </a:schemeClr>
                </a:solidFill>
              </a:endParaRPr>
            </a:p>
          </p:txBody>
        </p:sp>
        <p:sp>
          <p:nvSpPr>
            <p:cNvPr id="7" name="Rectangle 6">
              <a:extLst>
                <a:ext uri="{FF2B5EF4-FFF2-40B4-BE49-F238E27FC236}">
                  <a16:creationId xmlns:a16="http://schemas.microsoft.com/office/drawing/2014/main" id="{9B52BC2E-C17C-4EB9-B9A7-7A22C151456A}"/>
                </a:ext>
              </a:extLst>
            </p:cNvPr>
            <p:cNvSpPr/>
            <p:nvPr/>
          </p:nvSpPr>
          <p:spPr>
            <a:xfrm>
              <a:off x="1949117" y="1483609"/>
              <a:ext cx="842211" cy="575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0" b="1">
                  <a:solidFill>
                    <a:schemeClr val="tx1"/>
                  </a:solidFill>
                  <a:cs typeface="Arial" panose="020B0604020202020204" pitchFamily="34" charset="0"/>
                </a:rPr>
                <a:t>48</a:t>
              </a:r>
              <a:endParaRPr lang="fr-FR" sz="5000">
                <a:solidFill>
                  <a:schemeClr val="tx1"/>
                </a:solidFill>
              </a:endParaRPr>
            </a:p>
          </p:txBody>
        </p:sp>
        <p:sp>
          <p:nvSpPr>
            <p:cNvPr id="10" name="Rectangle 9">
              <a:extLst>
                <a:ext uri="{FF2B5EF4-FFF2-40B4-BE49-F238E27FC236}">
                  <a16:creationId xmlns:a16="http://schemas.microsoft.com/office/drawing/2014/main" id="{5D9006F6-6123-4A8D-A553-D2197F731325}"/>
                </a:ext>
              </a:extLst>
            </p:cNvPr>
            <p:cNvSpPr/>
            <p:nvPr/>
          </p:nvSpPr>
          <p:spPr>
            <a:xfrm>
              <a:off x="6112043" y="1194773"/>
              <a:ext cx="565483" cy="300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a:solidFill>
                    <a:schemeClr val="tx1"/>
                  </a:solidFill>
                  <a:cs typeface="Arial" panose="020B0604020202020204" pitchFamily="34" charset="0"/>
                </a:rPr>
                <a:t>10</a:t>
              </a:r>
              <a:endParaRPr lang="fr-FR" sz="2800">
                <a:solidFill>
                  <a:schemeClr val="tx1"/>
                </a:solidFill>
              </a:endParaRPr>
            </a:p>
          </p:txBody>
        </p:sp>
        <p:sp>
          <p:nvSpPr>
            <p:cNvPr id="2" name="Rectangle 1">
              <a:extLst>
                <a:ext uri="{FF2B5EF4-FFF2-40B4-BE49-F238E27FC236}">
                  <a16:creationId xmlns:a16="http://schemas.microsoft.com/office/drawing/2014/main" id="{32A4549B-16F8-489F-A32C-6BBCE153F9B3}"/>
                </a:ext>
              </a:extLst>
            </p:cNvPr>
            <p:cNvSpPr/>
            <p:nvPr/>
          </p:nvSpPr>
          <p:spPr>
            <a:xfrm>
              <a:off x="2351314" y="3742760"/>
              <a:ext cx="605643" cy="318601"/>
            </a:xfrm>
            <a:prstGeom prst="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500" b="1"/>
                <a:t>1263</a:t>
              </a:r>
            </a:p>
          </p:txBody>
        </p:sp>
      </p:grpSp>
    </p:spTree>
    <p:extLst>
      <p:ext uri="{BB962C8B-B14F-4D97-AF65-F5344CB8AC3E}">
        <p14:creationId xmlns:p14="http://schemas.microsoft.com/office/powerpoint/2010/main" val="4207391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A3E87-39BD-4D56-A95F-6C6975365B89}"/>
              </a:ext>
            </a:extLst>
          </p:cNvPr>
          <p:cNvSpPr>
            <a:spLocks noGrp="1"/>
          </p:cNvSpPr>
          <p:nvPr>
            <p:ph type="title"/>
          </p:nvPr>
        </p:nvSpPr>
        <p:spPr>
          <a:xfrm>
            <a:off x="0" y="285975"/>
            <a:ext cx="9144000" cy="685800"/>
          </a:xfrm>
        </p:spPr>
        <p:txBody>
          <a:bodyPr/>
          <a:lstStyle/>
          <a:p>
            <a:pPr algn="ctr"/>
            <a:r>
              <a:rPr lang="fr-FR" b="1" err="1">
                <a:solidFill>
                  <a:schemeClr val="tx1"/>
                </a:solidFill>
                <a:latin typeface="Century Gothic" panose="020B0502020202020204" pitchFamily="34" charset="0"/>
              </a:rPr>
              <a:t>solaal</a:t>
            </a:r>
            <a:r>
              <a:rPr lang="fr-FR" b="1">
                <a:solidFill>
                  <a:schemeClr val="tx1"/>
                </a:solidFill>
                <a:latin typeface="Century Gothic" panose="020B0502020202020204" pitchFamily="34" charset="0"/>
              </a:rPr>
              <a:t> en région</a:t>
            </a:r>
          </a:p>
        </p:txBody>
      </p:sp>
      <p:sp>
        <p:nvSpPr>
          <p:cNvPr id="3" name="Espace réservé du numéro de diapositive 2">
            <a:extLst>
              <a:ext uri="{FF2B5EF4-FFF2-40B4-BE49-F238E27FC236}">
                <a16:creationId xmlns:a16="http://schemas.microsoft.com/office/drawing/2014/main" id="{584A586A-C566-4D30-B9CE-4D50EC40646E}"/>
              </a:ext>
            </a:extLst>
          </p:cNvPr>
          <p:cNvSpPr>
            <a:spLocks noGrp="1"/>
          </p:cNvSpPr>
          <p:nvPr>
            <p:ph type="sldNum" sz="quarter" idx="12"/>
          </p:nvPr>
        </p:nvSpPr>
        <p:spPr/>
        <p:txBody>
          <a:bodyPr/>
          <a:lstStyle/>
          <a:p>
            <a:fld id="{FA3B0E6B-9AEF-44FA-A6AE-81530998A3FC}" type="slidenum">
              <a:rPr lang="fr-FR" smtClean="0">
                <a:solidFill>
                  <a:prstClr val="black">
                    <a:tint val="75000"/>
                  </a:prstClr>
                </a:solidFill>
              </a:rPr>
              <a:pPr/>
              <a:t>13</a:t>
            </a:fld>
            <a:endParaRPr lang="fr-FR">
              <a:solidFill>
                <a:prstClr val="black">
                  <a:tint val="75000"/>
                </a:prstClr>
              </a:solidFill>
            </a:endParaRPr>
          </a:p>
        </p:txBody>
      </p:sp>
      <p:sp>
        <p:nvSpPr>
          <p:cNvPr id="90" name="Rectangle 89">
            <a:extLst>
              <a:ext uri="{FF2B5EF4-FFF2-40B4-BE49-F238E27FC236}">
                <a16:creationId xmlns:a16="http://schemas.microsoft.com/office/drawing/2014/main" id="{451EA334-C345-46C6-81F7-6B4B2E11D0EB}"/>
              </a:ext>
            </a:extLst>
          </p:cNvPr>
          <p:cNvSpPr/>
          <p:nvPr/>
        </p:nvSpPr>
        <p:spPr>
          <a:xfrm>
            <a:off x="4572000" y="6102598"/>
            <a:ext cx="1414819" cy="434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B9B76E52-ADF1-4B80-ACB6-4DCDB32F5D40}"/>
              </a:ext>
            </a:extLst>
          </p:cNvPr>
          <p:cNvSpPr/>
          <p:nvPr/>
        </p:nvSpPr>
        <p:spPr>
          <a:xfrm>
            <a:off x="2520462" y="5664284"/>
            <a:ext cx="993636" cy="1046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A9782EAF-FDD2-468E-8969-10FD4AF9E6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3826" y="1354734"/>
            <a:ext cx="5256348" cy="5503266"/>
          </a:xfrm>
          <a:prstGeom prst="rect">
            <a:avLst/>
          </a:prstGeom>
        </p:spPr>
      </p:pic>
    </p:spTree>
    <p:extLst>
      <p:ext uri="{BB962C8B-B14F-4D97-AF65-F5344CB8AC3E}">
        <p14:creationId xmlns:p14="http://schemas.microsoft.com/office/powerpoint/2010/main" val="3914068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29B668B-CE21-473D-9E77-E8101E5117AF}"/>
              </a:ext>
            </a:extLst>
          </p:cNvPr>
          <p:cNvSpPr>
            <a:spLocks noGrp="1"/>
          </p:cNvSpPr>
          <p:nvPr>
            <p:ph type="sldNum" sz="quarter" idx="12"/>
          </p:nvPr>
        </p:nvSpPr>
        <p:spPr/>
        <p:txBody>
          <a:bodyPr/>
          <a:lstStyle/>
          <a:p>
            <a:fld id="{FA3B0E6B-9AEF-44FA-A6AE-81530998A3FC}" type="slidenum">
              <a:rPr lang="fr-FR" smtClean="0">
                <a:solidFill>
                  <a:prstClr val="black">
                    <a:tint val="75000"/>
                  </a:prstClr>
                </a:solidFill>
              </a:rPr>
              <a:pPr/>
              <a:t>14</a:t>
            </a:fld>
            <a:endParaRPr lang="fr-FR">
              <a:solidFill>
                <a:prstClr val="black">
                  <a:tint val="75000"/>
                </a:prstClr>
              </a:solidFill>
            </a:endParaRPr>
          </a:p>
        </p:txBody>
      </p:sp>
      <p:sp>
        <p:nvSpPr>
          <p:cNvPr id="8" name="Rectangle 7">
            <a:extLst>
              <a:ext uri="{FF2B5EF4-FFF2-40B4-BE49-F238E27FC236}">
                <a16:creationId xmlns:a16="http://schemas.microsoft.com/office/drawing/2014/main" id="{11A7FDA5-234D-4F87-A53B-249BBFBD7BC3}"/>
              </a:ext>
            </a:extLst>
          </p:cNvPr>
          <p:cNvSpPr/>
          <p:nvPr/>
        </p:nvSpPr>
        <p:spPr>
          <a:xfrm>
            <a:off x="0" y="378949"/>
            <a:ext cx="8094635" cy="461665"/>
          </a:xfrm>
          <a:prstGeom prst="rect">
            <a:avLst/>
          </a:prstGeom>
        </p:spPr>
        <p:txBody>
          <a:bodyPr wrap="square">
            <a:spAutoFit/>
          </a:bodyPr>
          <a:lstStyle/>
          <a:p>
            <a:pPr algn="ctr">
              <a:spcBef>
                <a:spcPct val="0"/>
              </a:spcBef>
            </a:pPr>
            <a:r>
              <a:rPr lang="fr-FR" sz="2400" b="1" cap="all">
                <a:latin typeface="Century Gothic" panose="020B0502020202020204" pitchFamily="34" charset="0"/>
                <a:ea typeface="+mj-ea"/>
                <a:cs typeface="+mj-cs"/>
              </a:rPr>
              <a:t>les Journées nationales du don agricole</a:t>
            </a:r>
          </a:p>
        </p:txBody>
      </p:sp>
      <p:pic>
        <p:nvPicPr>
          <p:cNvPr id="5" name="Image 4">
            <a:extLst>
              <a:ext uri="{FF2B5EF4-FFF2-40B4-BE49-F238E27FC236}">
                <a16:creationId xmlns:a16="http://schemas.microsoft.com/office/drawing/2014/main" id="{8C9FF5BA-2C3F-4FA6-BBDD-461E6DB2D9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239"/>
          <a:stretch/>
        </p:blipFill>
        <p:spPr>
          <a:xfrm>
            <a:off x="315310" y="1207263"/>
            <a:ext cx="8480199" cy="5645320"/>
          </a:xfrm>
          <a:prstGeom prst="rect">
            <a:avLst/>
          </a:prstGeom>
        </p:spPr>
      </p:pic>
    </p:spTree>
    <p:extLst>
      <p:ext uri="{BB962C8B-B14F-4D97-AF65-F5344CB8AC3E}">
        <p14:creationId xmlns:p14="http://schemas.microsoft.com/office/powerpoint/2010/main" val="3890787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D8EF3-677B-4603-8076-7AC7D102855B}"/>
              </a:ext>
            </a:extLst>
          </p:cNvPr>
          <p:cNvSpPr>
            <a:spLocks noGrp="1"/>
          </p:cNvSpPr>
          <p:nvPr>
            <p:ph type="title"/>
          </p:nvPr>
        </p:nvSpPr>
        <p:spPr>
          <a:xfrm>
            <a:off x="107504" y="150911"/>
            <a:ext cx="8229600" cy="1078751"/>
          </a:xfrm>
        </p:spPr>
        <p:txBody>
          <a:bodyPr>
            <a:normAutofit/>
          </a:bodyPr>
          <a:lstStyle/>
          <a:p>
            <a:pPr algn="ctr"/>
            <a:r>
              <a:rPr lang="fr-FR" b="1">
                <a:solidFill>
                  <a:schemeClr val="tx1"/>
                </a:solidFill>
                <a:latin typeface="Century Gothic" panose="020B0502020202020204" pitchFamily="34" charset="0"/>
              </a:rPr>
              <a:t>Des actions de proximité :</a:t>
            </a:r>
            <a:br>
              <a:rPr lang="fr-FR" b="1">
                <a:solidFill>
                  <a:schemeClr val="tx1"/>
                </a:solidFill>
                <a:latin typeface="Century Gothic" panose="020B0502020202020204" pitchFamily="34" charset="0"/>
                <a:ea typeface="+mj-lt"/>
                <a:cs typeface="+mj-lt"/>
              </a:rPr>
            </a:br>
            <a:r>
              <a:rPr lang="fr-FR" b="1">
                <a:solidFill>
                  <a:schemeClr val="tx1"/>
                </a:solidFill>
                <a:latin typeface="Century Gothic" panose="020B0502020202020204" pitchFamily="34" charset="0"/>
                <a:ea typeface="+mj-lt"/>
                <a:cs typeface="+mj-lt"/>
              </a:rPr>
              <a:t>GLANAGES SOLIDAIRES</a:t>
            </a:r>
            <a:endParaRPr lang="en-US" b="1">
              <a:latin typeface="Century Gothic" panose="020B0502020202020204" pitchFamily="34" charset="0"/>
            </a:endParaRPr>
          </a:p>
        </p:txBody>
      </p:sp>
      <p:sp>
        <p:nvSpPr>
          <p:cNvPr id="3" name="Espace réservé du numéro de diapositive 2">
            <a:extLst>
              <a:ext uri="{FF2B5EF4-FFF2-40B4-BE49-F238E27FC236}">
                <a16:creationId xmlns:a16="http://schemas.microsoft.com/office/drawing/2014/main" id="{000BC366-318C-4D1D-A834-D7D433B1FBA0}"/>
              </a:ext>
            </a:extLst>
          </p:cNvPr>
          <p:cNvSpPr>
            <a:spLocks noGrp="1"/>
          </p:cNvSpPr>
          <p:nvPr>
            <p:ph type="sldNum" sz="quarter" idx="12"/>
          </p:nvPr>
        </p:nvSpPr>
        <p:spPr/>
        <p:txBody>
          <a:bodyPr/>
          <a:lstStyle/>
          <a:p>
            <a:fld id="{FA3B0E6B-9AEF-44FA-A6AE-81530998A3FC}" type="slidenum">
              <a:rPr lang="fr-FR" smtClean="0">
                <a:solidFill>
                  <a:prstClr val="black">
                    <a:tint val="75000"/>
                  </a:prstClr>
                </a:solidFill>
              </a:rPr>
              <a:pPr/>
              <a:t>15</a:t>
            </a:fld>
            <a:endParaRPr lang="fr-FR">
              <a:solidFill>
                <a:prstClr val="black">
                  <a:tint val="75000"/>
                </a:prstClr>
              </a:solidFill>
            </a:endParaRPr>
          </a:p>
        </p:txBody>
      </p:sp>
      <p:pic>
        <p:nvPicPr>
          <p:cNvPr id="7" name="Image 6">
            <a:extLst>
              <a:ext uri="{FF2B5EF4-FFF2-40B4-BE49-F238E27FC236}">
                <a16:creationId xmlns:a16="http://schemas.microsoft.com/office/drawing/2014/main" id="{31C5D49C-EEFA-4010-9B37-5F3E548666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229663"/>
            <a:ext cx="9180512" cy="5645211"/>
          </a:xfrm>
          <a:prstGeom prst="rect">
            <a:avLst/>
          </a:prstGeom>
        </p:spPr>
      </p:pic>
    </p:spTree>
    <p:extLst>
      <p:ext uri="{BB962C8B-B14F-4D97-AF65-F5344CB8AC3E}">
        <p14:creationId xmlns:p14="http://schemas.microsoft.com/office/powerpoint/2010/main" val="310924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480A0CE-AF43-4CC5-873F-54AED6DCF2E3}"/>
              </a:ext>
            </a:extLst>
          </p:cNvPr>
          <p:cNvSpPr>
            <a:spLocks noGrp="1"/>
          </p:cNvSpPr>
          <p:nvPr>
            <p:ph type="sldNum" sz="quarter" idx="12"/>
          </p:nvPr>
        </p:nvSpPr>
        <p:spPr/>
        <p:txBody>
          <a:bodyPr/>
          <a:lstStyle/>
          <a:p>
            <a:fld id="{FA3B0E6B-9AEF-44FA-A6AE-81530998A3FC}" type="slidenum">
              <a:rPr lang="fr-FR" smtClean="0">
                <a:solidFill>
                  <a:prstClr val="black">
                    <a:tint val="75000"/>
                  </a:prstClr>
                </a:solidFill>
              </a:rPr>
              <a:pPr/>
              <a:t>16</a:t>
            </a:fld>
            <a:endParaRPr lang="fr-FR">
              <a:solidFill>
                <a:prstClr val="black">
                  <a:tint val="75000"/>
                </a:prstClr>
              </a:solidFill>
            </a:endParaRPr>
          </a:p>
        </p:txBody>
      </p:sp>
      <p:pic>
        <p:nvPicPr>
          <p:cNvPr id="5" name="Espace réservé du contenu 4">
            <a:extLst>
              <a:ext uri="{FF2B5EF4-FFF2-40B4-BE49-F238E27FC236}">
                <a16:creationId xmlns:a16="http://schemas.microsoft.com/office/drawing/2014/main" id="{2989DF78-80E7-49FB-93CA-78A8EA497073}"/>
              </a:ext>
            </a:extLst>
          </p:cNvPr>
          <p:cNvPicPr>
            <a:picLocks noGrp="1" noChangeAspect="1"/>
          </p:cNvPicPr>
          <p:nvPr>
            <p:ph sz="half" idx="1"/>
          </p:nvPr>
        </p:nvPicPr>
        <p:blipFill rotWithShape="1">
          <a:blip r:embed="rId3"/>
          <a:srcRect l="23597" t="35111" r="48355" b="13729"/>
          <a:stretch/>
        </p:blipFill>
        <p:spPr>
          <a:xfrm>
            <a:off x="2349325" y="1795564"/>
            <a:ext cx="4445349" cy="4560792"/>
          </a:xfrm>
          <a:prstGeom prst="rect">
            <a:avLst/>
          </a:prstGeom>
        </p:spPr>
      </p:pic>
      <p:sp>
        <p:nvSpPr>
          <p:cNvPr id="8" name="Titre 6">
            <a:extLst>
              <a:ext uri="{FF2B5EF4-FFF2-40B4-BE49-F238E27FC236}">
                <a16:creationId xmlns:a16="http://schemas.microsoft.com/office/drawing/2014/main" id="{B57068C1-14BD-4B81-A91C-DCEE099068C5}"/>
              </a:ext>
            </a:extLst>
          </p:cNvPr>
          <p:cNvSpPr>
            <a:spLocks noGrp="1"/>
          </p:cNvSpPr>
          <p:nvPr>
            <p:ph type="title"/>
          </p:nvPr>
        </p:nvSpPr>
        <p:spPr>
          <a:xfrm>
            <a:off x="135082" y="374413"/>
            <a:ext cx="8229600" cy="685800"/>
          </a:xfrm>
        </p:spPr>
        <p:txBody>
          <a:bodyPr/>
          <a:lstStyle/>
          <a:p>
            <a:pPr algn="ctr"/>
            <a:r>
              <a:rPr lang="fr-FR" b="1">
                <a:solidFill>
                  <a:srgbClr val="000000"/>
                </a:solidFill>
                <a:latin typeface="Century Gothic"/>
                <a:cs typeface="Calibri"/>
              </a:rPr>
              <a:t>Une équipe à votre service</a:t>
            </a:r>
            <a:r>
              <a:rPr lang="fr-FR">
                <a:solidFill>
                  <a:srgbClr val="000000"/>
                </a:solidFill>
                <a:latin typeface="Century Gothic"/>
                <a:cs typeface="Calibri"/>
              </a:rPr>
              <a:t> </a:t>
            </a:r>
            <a:r>
              <a:rPr lang="fr-FR">
                <a:solidFill>
                  <a:srgbClr val="000000"/>
                </a:solidFill>
                <a:latin typeface="Century Gothic"/>
                <a:cs typeface="Calibri"/>
                <a:sym typeface="Wingdings" panose="05000000000000000000" pitchFamily="2" charset="2"/>
              </a:rPr>
              <a:t></a:t>
            </a:r>
            <a:endParaRPr lang="fr-FR">
              <a:solidFill>
                <a:srgbClr val="000000"/>
              </a:solidFill>
              <a:latin typeface="Century Gothic"/>
            </a:endParaRPr>
          </a:p>
        </p:txBody>
      </p:sp>
    </p:spTree>
    <p:extLst>
      <p:ext uri="{BB962C8B-B14F-4D97-AF65-F5344CB8AC3E}">
        <p14:creationId xmlns:p14="http://schemas.microsoft.com/office/powerpoint/2010/main" val="1811958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03135C-9E93-485A-9ABF-059B5132EF11}"/>
              </a:ext>
            </a:extLst>
          </p:cNvPr>
          <p:cNvSpPr>
            <a:spLocks noGrp="1"/>
          </p:cNvSpPr>
          <p:nvPr>
            <p:ph type="title"/>
          </p:nvPr>
        </p:nvSpPr>
        <p:spPr>
          <a:xfrm>
            <a:off x="1761538" y="206752"/>
            <a:ext cx="5620923" cy="685800"/>
          </a:xfrm>
        </p:spPr>
        <p:txBody>
          <a:bodyPr anchor="ctr">
            <a:normAutofit fontScale="90000"/>
          </a:bodyPr>
          <a:lstStyle/>
          <a:p>
            <a:pPr algn="ctr"/>
            <a:r>
              <a:rPr lang="fr-FR" b="1">
                <a:solidFill>
                  <a:schemeClr val="tx1"/>
                </a:solidFill>
                <a:latin typeface="Century Gothic" panose="020B0502020202020204" pitchFamily="34" charset="0"/>
              </a:rPr>
              <a:t>Merci de votre attention !</a:t>
            </a:r>
          </a:p>
        </p:txBody>
      </p:sp>
      <p:sp>
        <p:nvSpPr>
          <p:cNvPr id="3" name="Espace réservé du numéro de diapositive 2">
            <a:extLst>
              <a:ext uri="{FF2B5EF4-FFF2-40B4-BE49-F238E27FC236}">
                <a16:creationId xmlns:a16="http://schemas.microsoft.com/office/drawing/2014/main" id="{CC54F1E1-583B-44F0-94BF-4F8E6168377A}"/>
              </a:ext>
            </a:extLst>
          </p:cNvPr>
          <p:cNvSpPr>
            <a:spLocks noGrp="1"/>
          </p:cNvSpPr>
          <p:nvPr>
            <p:ph type="sldNum" sz="quarter" idx="12"/>
          </p:nvPr>
        </p:nvSpPr>
        <p:spPr/>
        <p:txBody>
          <a:bodyPr/>
          <a:lstStyle/>
          <a:p>
            <a:fld id="{FA3B0E6B-9AEF-44FA-A6AE-81530998A3FC}" type="slidenum">
              <a:rPr lang="fr-FR" smtClean="0">
                <a:solidFill>
                  <a:prstClr val="black">
                    <a:tint val="75000"/>
                  </a:prstClr>
                </a:solidFill>
              </a:rPr>
              <a:pPr/>
              <a:t>17</a:t>
            </a:fld>
            <a:endParaRPr lang="fr-FR">
              <a:solidFill>
                <a:prstClr val="black">
                  <a:tint val="75000"/>
                </a:prstClr>
              </a:solidFill>
            </a:endParaRPr>
          </a:p>
        </p:txBody>
      </p:sp>
      <p:pic>
        <p:nvPicPr>
          <p:cNvPr id="8" name="Image 7" descr="Une image contenant personne, extérieur, bâtiment, gens&#10;&#10;Description générée automatiquement">
            <a:extLst>
              <a:ext uri="{FF2B5EF4-FFF2-40B4-BE49-F238E27FC236}">
                <a16:creationId xmlns:a16="http://schemas.microsoft.com/office/drawing/2014/main" id="{11938822-63FD-40C9-937A-8017EF1AF2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963"/>
          <a:stretch/>
        </p:blipFill>
        <p:spPr>
          <a:xfrm>
            <a:off x="0" y="1231900"/>
            <a:ext cx="9144000" cy="5626100"/>
          </a:xfrm>
          <a:prstGeom prst="rect">
            <a:avLst/>
          </a:prstGeom>
        </p:spPr>
      </p:pic>
    </p:spTree>
    <p:extLst>
      <p:ext uri="{BB962C8B-B14F-4D97-AF65-F5344CB8AC3E}">
        <p14:creationId xmlns:p14="http://schemas.microsoft.com/office/powerpoint/2010/main" val="287546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B86B8-B351-48E1-8AD8-6B5FB24ED592}"/>
              </a:ext>
            </a:extLst>
          </p:cNvPr>
          <p:cNvSpPr>
            <a:spLocks noGrp="1"/>
          </p:cNvSpPr>
          <p:nvPr>
            <p:ph type="title"/>
          </p:nvPr>
        </p:nvSpPr>
        <p:spPr>
          <a:xfrm>
            <a:off x="0" y="206692"/>
            <a:ext cx="8861777" cy="655523"/>
          </a:xfrm>
        </p:spPr>
        <p:txBody>
          <a:bodyPr>
            <a:normAutofit fontScale="90000"/>
          </a:bodyPr>
          <a:lstStyle/>
          <a:p>
            <a:pPr algn="ctr"/>
            <a:r>
              <a:rPr lang="fr-FR" b="1">
                <a:solidFill>
                  <a:schemeClr val="tx1"/>
                </a:solidFill>
                <a:latin typeface="Century Gothic" panose="020B0502020202020204" pitchFamily="34" charset="0"/>
              </a:rPr>
              <a:t>les Principales Causes d’invendus </a:t>
            </a:r>
            <a:br>
              <a:rPr lang="fr-FR" b="1">
                <a:solidFill>
                  <a:schemeClr val="tx1"/>
                </a:solidFill>
                <a:latin typeface="Century Gothic" panose="020B0502020202020204" pitchFamily="34" charset="0"/>
              </a:rPr>
            </a:br>
            <a:r>
              <a:rPr lang="fr-FR" b="1">
                <a:solidFill>
                  <a:schemeClr val="tx1"/>
                </a:solidFill>
                <a:latin typeface="Century Gothic" panose="020B0502020202020204" pitchFamily="34" charset="0"/>
              </a:rPr>
              <a:t>en agriculture</a:t>
            </a:r>
          </a:p>
        </p:txBody>
      </p:sp>
      <p:sp>
        <p:nvSpPr>
          <p:cNvPr id="3" name="Espace réservé du numéro de diapositive 2">
            <a:extLst>
              <a:ext uri="{FF2B5EF4-FFF2-40B4-BE49-F238E27FC236}">
                <a16:creationId xmlns:a16="http://schemas.microsoft.com/office/drawing/2014/main" id="{EEF5666F-16C2-46F7-914F-54D9933388E2}"/>
              </a:ext>
            </a:extLst>
          </p:cNvPr>
          <p:cNvSpPr>
            <a:spLocks noGrp="1"/>
          </p:cNvSpPr>
          <p:nvPr>
            <p:ph type="sldNum" sz="quarter" idx="12"/>
          </p:nvPr>
        </p:nvSpPr>
        <p:spPr/>
        <p:txBody>
          <a:bodyPr/>
          <a:lstStyle/>
          <a:p>
            <a:fld id="{FA3B0E6B-9AEF-44FA-A6AE-81530998A3FC}" type="slidenum">
              <a:rPr lang="fr-FR" smtClean="0">
                <a:solidFill>
                  <a:prstClr val="black">
                    <a:tint val="75000"/>
                  </a:prstClr>
                </a:solidFill>
              </a:rPr>
              <a:pPr/>
              <a:t>2</a:t>
            </a:fld>
            <a:endParaRPr lang="fr-FR">
              <a:solidFill>
                <a:prstClr val="black">
                  <a:tint val="75000"/>
                </a:prstClr>
              </a:solidFill>
            </a:endParaRPr>
          </a:p>
        </p:txBody>
      </p:sp>
      <p:graphicFrame>
        <p:nvGraphicFramePr>
          <p:cNvPr id="6" name="Diagramme 5">
            <a:extLst>
              <a:ext uri="{FF2B5EF4-FFF2-40B4-BE49-F238E27FC236}">
                <a16:creationId xmlns:a16="http://schemas.microsoft.com/office/drawing/2014/main" id="{7FFA3C8A-D501-4435-A7B4-9FB2D6F2F822}"/>
              </a:ext>
            </a:extLst>
          </p:cNvPr>
          <p:cNvGraphicFramePr/>
          <p:nvPr>
            <p:extLst>
              <p:ext uri="{D42A27DB-BD31-4B8C-83A1-F6EECF244321}">
                <p14:modId xmlns:p14="http://schemas.microsoft.com/office/powerpoint/2010/main" val="1703656706"/>
              </p:ext>
            </p:extLst>
          </p:nvPr>
        </p:nvGraphicFramePr>
        <p:xfrm>
          <a:off x="-1104511" y="1340768"/>
          <a:ext cx="7440488" cy="4959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Connecteur droit avec flèche 7">
            <a:extLst>
              <a:ext uri="{FF2B5EF4-FFF2-40B4-BE49-F238E27FC236}">
                <a16:creationId xmlns:a16="http://schemas.microsoft.com/office/drawing/2014/main" id="{066ED6CD-AA0E-4D01-8198-9C03BAFEEB47}"/>
              </a:ext>
            </a:extLst>
          </p:cNvPr>
          <p:cNvCxnSpPr>
            <a:cxnSpLocks/>
          </p:cNvCxnSpPr>
          <p:nvPr/>
        </p:nvCxnSpPr>
        <p:spPr>
          <a:xfrm flipH="1">
            <a:off x="5220072" y="2562867"/>
            <a:ext cx="1800201" cy="1442197"/>
          </a:xfrm>
          <a:prstGeom prst="straightConnector1">
            <a:avLst/>
          </a:prstGeom>
          <a:ln w="41275">
            <a:solidFill>
              <a:srgbClr val="CBD500"/>
            </a:solidFill>
            <a:tailEnd type="triangle"/>
          </a:ln>
          <a:effectLst/>
        </p:spPr>
        <p:style>
          <a:lnRef idx="2">
            <a:schemeClr val="accent2"/>
          </a:lnRef>
          <a:fillRef idx="0">
            <a:schemeClr val="accent2"/>
          </a:fillRef>
          <a:effectRef idx="1">
            <a:schemeClr val="accent2"/>
          </a:effectRef>
          <a:fontRef idx="minor">
            <a:schemeClr val="tx1"/>
          </a:fontRef>
        </p:style>
      </p:cxnSp>
      <p:sp>
        <p:nvSpPr>
          <p:cNvPr id="17" name="Ellipse 16">
            <a:extLst>
              <a:ext uri="{FF2B5EF4-FFF2-40B4-BE49-F238E27FC236}">
                <a16:creationId xmlns:a16="http://schemas.microsoft.com/office/drawing/2014/main" id="{F9571F6E-34DA-44C5-9F9B-EF421FC698D8}"/>
              </a:ext>
            </a:extLst>
          </p:cNvPr>
          <p:cNvSpPr/>
          <p:nvPr/>
        </p:nvSpPr>
        <p:spPr>
          <a:xfrm>
            <a:off x="7301464" y="3421549"/>
            <a:ext cx="1385335" cy="1375603"/>
          </a:xfrm>
          <a:prstGeom prst="ellipse">
            <a:avLst/>
          </a:prstGeom>
          <a:noFill/>
          <a:ln w="41275">
            <a:solidFill>
              <a:srgbClr val="CBD5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42" name="Image 41">
            <a:extLst>
              <a:ext uri="{FF2B5EF4-FFF2-40B4-BE49-F238E27FC236}">
                <a16:creationId xmlns:a16="http://schemas.microsoft.com/office/drawing/2014/main" id="{BA9AD7D9-6790-4CB0-B4E9-5ED9FA5B9D2C}"/>
              </a:ext>
            </a:extLst>
          </p:cNvPr>
          <p:cNvPicPr>
            <a:picLocks noChangeAspect="1"/>
          </p:cNvPicPr>
          <p:nvPr/>
        </p:nvPicPr>
        <p:blipFill>
          <a:blip r:embed="rId8"/>
          <a:stretch>
            <a:fillRect/>
          </a:stretch>
        </p:blipFill>
        <p:spPr>
          <a:xfrm rot="618502">
            <a:off x="2462179" y="1420539"/>
            <a:ext cx="189094" cy="1134565"/>
          </a:xfrm>
          <a:prstGeom prst="rect">
            <a:avLst/>
          </a:prstGeom>
        </p:spPr>
      </p:pic>
      <p:sp>
        <p:nvSpPr>
          <p:cNvPr id="43" name="Soleil 42">
            <a:extLst>
              <a:ext uri="{FF2B5EF4-FFF2-40B4-BE49-F238E27FC236}">
                <a16:creationId xmlns:a16="http://schemas.microsoft.com/office/drawing/2014/main" id="{83F8226C-2543-4E04-83EB-9F3B40A40EC6}"/>
              </a:ext>
            </a:extLst>
          </p:cNvPr>
          <p:cNvSpPr/>
          <p:nvPr/>
        </p:nvSpPr>
        <p:spPr>
          <a:xfrm>
            <a:off x="2112549" y="1604043"/>
            <a:ext cx="320288" cy="288033"/>
          </a:xfrm>
          <a:prstGeom prst="su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Nuage 43">
            <a:extLst>
              <a:ext uri="{FF2B5EF4-FFF2-40B4-BE49-F238E27FC236}">
                <a16:creationId xmlns:a16="http://schemas.microsoft.com/office/drawing/2014/main" id="{7B77D9C0-8F24-4D07-A4AF-9DFE8F32DD8E}"/>
              </a:ext>
            </a:extLst>
          </p:cNvPr>
          <p:cNvSpPr/>
          <p:nvPr/>
        </p:nvSpPr>
        <p:spPr>
          <a:xfrm>
            <a:off x="2692508" y="2047402"/>
            <a:ext cx="352041" cy="21602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6" name="Image 45">
            <a:extLst>
              <a:ext uri="{FF2B5EF4-FFF2-40B4-BE49-F238E27FC236}">
                <a16:creationId xmlns:a16="http://schemas.microsoft.com/office/drawing/2014/main" id="{600F7058-CE7E-454A-BC11-CCDC6D418149}"/>
              </a:ext>
            </a:extLst>
          </p:cNvPr>
          <p:cNvPicPr>
            <a:picLocks noChangeAspect="1"/>
          </p:cNvPicPr>
          <p:nvPr/>
        </p:nvPicPr>
        <p:blipFill>
          <a:blip r:embed="rId9"/>
          <a:stretch>
            <a:fillRect/>
          </a:stretch>
        </p:blipFill>
        <p:spPr>
          <a:xfrm>
            <a:off x="4145682" y="4221088"/>
            <a:ext cx="784637" cy="784637"/>
          </a:xfrm>
          <a:prstGeom prst="rect">
            <a:avLst/>
          </a:prstGeom>
        </p:spPr>
      </p:pic>
      <p:pic>
        <p:nvPicPr>
          <p:cNvPr id="47" name="Image 46">
            <a:extLst>
              <a:ext uri="{FF2B5EF4-FFF2-40B4-BE49-F238E27FC236}">
                <a16:creationId xmlns:a16="http://schemas.microsoft.com/office/drawing/2014/main" id="{D4169771-554D-405B-909E-FDCA42308446}"/>
              </a:ext>
            </a:extLst>
          </p:cNvPr>
          <p:cNvPicPr>
            <a:picLocks noChangeAspect="1"/>
          </p:cNvPicPr>
          <p:nvPr/>
        </p:nvPicPr>
        <p:blipFill>
          <a:blip r:embed="rId10"/>
          <a:stretch>
            <a:fillRect/>
          </a:stretch>
        </p:blipFill>
        <p:spPr>
          <a:xfrm>
            <a:off x="7541074" y="3682680"/>
            <a:ext cx="864096" cy="826440"/>
          </a:xfrm>
          <a:prstGeom prst="rect">
            <a:avLst/>
          </a:prstGeom>
        </p:spPr>
      </p:pic>
      <p:sp>
        <p:nvSpPr>
          <p:cNvPr id="56" name="Ellipse 55">
            <a:extLst>
              <a:ext uri="{FF2B5EF4-FFF2-40B4-BE49-F238E27FC236}">
                <a16:creationId xmlns:a16="http://schemas.microsoft.com/office/drawing/2014/main" id="{DF236C50-4C22-4D4B-B316-C9C61AB4BB1C}"/>
              </a:ext>
            </a:extLst>
          </p:cNvPr>
          <p:cNvSpPr/>
          <p:nvPr/>
        </p:nvSpPr>
        <p:spPr>
          <a:xfrm>
            <a:off x="7298347" y="1575624"/>
            <a:ext cx="1385335" cy="1375603"/>
          </a:xfrm>
          <a:prstGeom prst="ellipse">
            <a:avLst/>
          </a:prstGeom>
          <a:noFill/>
          <a:ln w="41275">
            <a:solidFill>
              <a:srgbClr val="CBD5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84" name="Connecteur droit avec flèche 83">
            <a:extLst>
              <a:ext uri="{FF2B5EF4-FFF2-40B4-BE49-F238E27FC236}">
                <a16:creationId xmlns:a16="http://schemas.microsoft.com/office/drawing/2014/main" id="{9640BA68-6A5C-4070-87C7-147D894DE163}"/>
              </a:ext>
            </a:extLst>
          </p:cNvPr>
          <p:cNvCxnSpPr>
            <a:cxnSpLocks/>
          </p:cNvCxnSpPr>
          <p:nvPr/>
        </p:nvCxnSpPr>
        <p:spPr>
          <a:xfrm flipH="1">
            <a:off x="5364088" y="4221088"/>
            <a:ext cx="1656185" cy="288032"/>
          </a:xfrm>
          <a:prstGeom prst="straightConnector1">
            <a:avLst/>
          </a:prstGeom>
          <a:ln w="41275">
            <a:solidFill>
              <a:srgbClr val="CBD500"/>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85" name="Connecteur droit avec flèche 84">
            <a:extLst>
              <a:ext uri="{FF2B5EF4-FFF2-40B4-BE49-F238E27FC236}">
                <a16:creationId xmlns:a16="http://schemas.microsoft.com/office/drawing/2014/main" id="{A5212E9F-30A7-4996-8F37-DAEF75ACAB8E}"/>
              </a:ext>
            </a:extLst>
          </p:cNvPr>
          <p:cNvCxnSpPr>
            <a:cxnSpLocks/>
          </p:cNvCxnSpPr>
          <p:nvPr/>
        </p:nvCxnSpPr>
        <p:spPr>
          <a:xfrm flipH="1" flipV="1">
            <a:off x="5364088" y="5005725"/>
            <a:ext cx="1800202" cy="727534"/>
          </a:xfrm>
          <a:prstGeom prst="straightConnector1">
            <a:avLst/>
          </a:prstGeom>
          <a:ln w="41275">
            <a:solidFill>
              <a:srgbClr val="CBD500"/>
            </a:solidFill>
            <a:tailEnd type="triangle"/>
          </a:ln>
          <a:effectLst/>
        </p:spPr>
        <p:style>
          <a:lnRef idx="2">
            <a:schemeClr val="accent2"/>
          </a:lnRef>
          <a:fillRef idx="0">
            <a:schemeClr val="accent2"/>
          </a:fillRef>
          <a:effectRef idx="1">
            <a:schemeClr val="accent2"/>
          </a:effectRef>
          <a:fontRef idx="minor">
            <a:schemeClr val="tx1"/>
          </a:fontRef>
        </p:style>
      </p:cxnSp>
      <p:pic>
        <p:nvPicPr>
          <p:cNvPr id="123" name="Image 122">
            <a:extLst>
              <a:ext uri="{FF2B5EF4-FFF2-40B4-BE49-F238E27FC236}">
                <a16:creationId xmlns:a16="http://schemas.microsoft.com/office/drawing/2014/main" id="{7C987824-5240-4C8F-A3F8-DFD77E46F2F1}"/>
              </a:ext>
            </a:extLst>
          </p:cNvPr>
          <p:cNvPicPr>
            <a:picLocks noChangeAspect="1"/>
          </p:cNvPicPr>
          <p:nvPr/>
        </p:nvPicPr>
        <p:blipFill>
          <a:blip r:embed="rId11"/>
          <a:stretch>
            <a:fillRect/>
          </a:stretch>
        </p:blipFill>
        <p:spPr>
          <a:xfrm>
            <a:off x="395536" y="4365104"/>
            <a:ext cx="868185" cy="855602"/>
          </a:xfrm>
          <a:prstGeom prst="rect">
            <a:avLst/>
          </a:prstGeom>
        </p:spPr>
      </p:pic>
      <p:sp>
        <p:nvSpPr>
          <p:cNvPr id="126" name="Ellipse 125">
            <a:extLst>
              <a:ext uri="{FF2B5EF4-FFF2-40B4-BE49-F238E27FC236}">
                <a16:creationId xmlns:a16="http://schemas.microsoft.com/office/drawing/2014/main" id="{54147EF9-EE36-4266-9CE3-102C556D9B4E}"/>
              </a:ext>
            </a:extLst>
          </p:cNvPr>
          <p:cNvSpPr/>
          <p:nvPr/>
        </p:nvSpPr>
        <p:spPr>
          <a:xfrm>
            <a:off x="7359121" y="5191654"/>
            <a:ext cx="1385335" cy="1375603"/>
          </a:xfrm>
          <a:prstGeom prst="ellipse">
            <a:avLst/>
          </a:prstGeom>
          <a:noFill/>
          <a:ln w="41275">
            <a:solidFill>
              <a:srgbClr val="CBD5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5" name="Image 4">
            <a:extLst>
              <a:ext uri="{FF2B5EF4-FFF2-40B4-BE49-F238E27FC236}">
                <a16:creationId xmlns:a16="http://schemas.microsoft.com/office/drawing/2014/main" id="{EE9B2CBB-740D-4751-9400-7669D38C2A7D}"/>
              </a:ext>
            </a:extLst>
          </p:cNvPr>
          <p:cNvPicPr>
            <a:picLocks noChangeAspect="1"/>
          </p:cNvPicPr>
          <p:nvPr/>
        </p:nvPicPr>
        <p:blipFill>
          <a:blip r:embed="rId12"/>
          <a:stretch>
            <a:fillRect/>
          </a:stretch>
        </p:blipFill>
        <p:spPr>
          <a:xfrm>
            <a:off x="7606618" y="1796873"/>
            <a:ext cx="817410" cy="933104"/>
          </a:xfrm>
          <a:prstGeom prst="rect">
            <a:avLst/>
          </a:prstGeom>
        </p:spPr>
      </p:pic>
      <p:pic>
        <p:nvPicPr>
          <p:cNvPr id="22" name="Image 21">
            <a:extLst>
              <a:ext uri="{FF2B5EF4-FFF2-40B4-BE49-F238E27FC236}">
                <a16:creationId xmlns:a16="http://schemas.microsoft.com/office/drawing/2014/main" id="{CF2F5A4A-273A-45F8-BD7A-E94D2E0FEF45}"/>
              </a:ext>
            </a:extLst>
          </p:cNvPr>
          <p:cNvPicPr>
            <a:picLocks noChangeAspect="1"/>
          </p:cNvPicPr>
          <p:nvPr/>
        </p:nvPicPr>
        <p:blipFill>
          <a:blip r:embed="rId12"/>
          <a:stretch>
            <a:fillRect/>
          </a:stretch>
        </p:blipFill>
        <p:spPr>
          <a:xfrm>
            <a:off x="7629980" y="5395319"/>
            <a:ext cx="817410" cy="933104"/>
          </a:xfrm>
          <a:prstGeom prst="rect">
            <a:avLst/>
          </a:prstGeom>
        </p:spPr>
      </p:pic>
      <p:cxnSp>
        <p:nvCxnSpPr>
          <p:cNvPr id="9" name="Connecteur droit 8">
            <a:extLst>
              <a:ext uri="{FF2B5EF4-FFF2-40B4-BE49-F238E27FC236}">
                <a16:creationId xmlns:a16="http://schemas.microsoft.com/office/drawing/2014/main" id="{AB09368C-001C-4B97-95B5-59B5564E93FF}"/>
              </a:ext>
            </a:extLst>
          </p:cNvPr>
          <p:cNvCxnSpPr>
            <a:cxnSpLocks/>
            <a:stCxn id="126" idx="7"/>
            <a:endCxn id="126" idx="3"/>
          </p:cNvCxnSpPr>
          <p:nvPr/>
        </p:nvCxnSpPr>
        <p:spPr>
          <a:xfrm flipH="1">
            <a:off x="7561999" y="5393106"/>
            <a:ext cx="979579" cy="972699"/>
          </a:xfrm>
          <a:prstGeom prst="line">
            <a:avLst/>
          </a:prstGeom>
          <a:ln w="76200"/>
        </p:spPr>
        <p:style>
          <a:lnRef idx="1">
            <a:schemeClr val="dk1"/>
          </a:lnRef>
          <a:fillRef idx="0">
            <a:schemeClr val="dk1"/>
          </a:fillRef>
          <a:effectRef idx="0">
            <a:schemeClr val="dk1"/>
          </a:effectRef>
          <a:fontRef idx="minor">
            <a:schemeClr val="tx1"/>
          </a:fontRef>
        </p:style>
      </p:cxnSp>
      <p:cxnSp>
        <p:nvCxnSpPr>
          <p:cNvPr id="25" name="Connecteur droit 24">
            <a:extLst>
              <a:ext uri="{FF2B5EF4-FFF2-40B4-BE49-F238E27FC236}">
                <a16:creationId xmlns:a16="http://schemas.microsoft.com/office/drawing/2014/main" id="{FAB85EEF-67E7-4BD9-9D38-92662414176F}"/>
              </a:ext>
            </a:extLst>
          </p:cNvPr>
          <p:cNvCxnSpPr>
            <a:cxnSpLocks/>
            <a:stCxn id="126" idx="5"/>
            <a:endCxn id="126" idx="1"/>
          </p:cNvCxnSpPr>
          <p:nvPr/>
        </p:nvCxnSpPr>
        <p:spPr>
          <a:xfrm flipH="1" flipV="1">
            <a:off x="7561999" y="5393106"/>
            <a:ext cx="979579" cy="972699"/>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97241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216" y="287321"/>
            <a:ext cx="8229600" cy="685800"/>
          </a:xfrm>
        </p:spPr>
        <p:txBody>
          <a:bodyPr>
            <a:normAutofit/>
          </a:bodyPr>
          <a:lstStyle/>
          <a:p>
            <a:pPr algn="ctr"/>
            <a:r>
              <a:rPr lang="fr-FR" sz="2800" b="1">
                <a:solidFill>
                  <a:schemeClr val="tx1"/>
                </a:solidFill>
                <a:latin typeface="Century Gothic" panose="020B0502020202020204" pitchFamily="34" charset="0"/>
              </a:rPr>
              <a:t>Pas de gaspillage en agriculture</a:t>
            </a:r>
          </a:p>
        </p:txBody>
      </p:sp>
      <p:sp>
        <p:nvSpPr>
          <p:cNvPr id="3" name="Espace réservé du numéro de diapositive 2"/>
          <p:cNvSpPr>
            <a:spLocks noGrp="1"/>
          </p:cNvSpPr>
          <p:nvPr>
            <p:ph type="sldNum" sz="quarter" idx="12"/>
          </p:nvPr>
        </p:nvSpPr>
        <p:spPr/>
        <p:txBody>
          <a:bodyPr/>
          <a:lstStyle/>
          <a:p>
            <a:fld id="{FA3B0E6B-9AEF-44FA-A6AE-81530998A3FC}" type="slidenum">
              <a:rPr lang="fr-FR" smtClean="0">
                <a:solidFill>
                  <a:prstClr val="black">
                    <a:tint val="75000"/>
                  </a:prstClr>
                </a:solidFill>
              </a:rPr>
              <a:pPr/>
              <a:t>3</a:t>
            </a:fld>
            <a:endParaRPr lang="fr-FR">
              <a:solidFill>
                <a:prstClr val="black">
                  <a:tint val="75000"/>
                </a:prstClr>
              </a:solidFill>
            </a:endParaRPr>
          </a:p>
        </p:txBody>
      </p:sp>
      <p:sp>
        <p:nvSpPr>
          <p:cNvPr id="4" name="Espace réservé du contenu 3"/>
          <p:cNvSpPr>
            <a:spLocks noGrp="1"/>
          </p:cNvSpPr>
          <p:nvPr>
            <p:ph sz="half" idx="1"/>
          </p:nvPr>
        </p:nvSpPr>
        <p:spPr>
          <a:xfrm>
            <a:off x="483460" y="1700808"/>
            <a:ext cx="7760948" cy="777702"/>
          </a:xfrm>
          <a:ln>
            <a:solidFill>
              <a:srgbClr val="CBD500"/>
            </a:solidFill>
          </a:ln>
        </p:spPr>
        <p:txBody>
          <a:bodyPr>
            <a:normAutofit/>
          </a:bodyPr>
          <a:lstStyle/>
          <a:p>
            <a:pPr algn="ctr"/>
            <a:r>
              <a:rPr lang="fr-FR" sz="4000" b="1"/>
              <a:t>Invendus</a:t>
            </a:r>
          </a:p>
          <a:p>
            <a:pPr algn="ctr"/>
            <a:endParaRPr lang="fr-FR" sz="4000"/>
          </a:p>
          <a:p>
            <a:pPr algn="ctr"/>
            <a:endParaRPr lang="fr-FR" sz="4000"/>
          </a:p>
        </p:txBody>
      </p:sp>
      <p:sp>
        <p:nvSpPr>
          <p:cNvPr id="7" name="Flèche vers le bas 6"/>
          <p:cNvSpPr/>
          <p:nvPr/>
        </p:nvSpPr>
        <p:spPr>
          <a:xfrm>
            <a:off x="702992" y="3213163"/>
            <a:ext cx="484632" cy="978408"/>
          </a:xfrm>
          <a:prstGeom prst="downArrow">
            <a:avLst/>
          </a:prstGeom>
          <a:solidFill>
            <a:srgbClr val="CB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92D050"/>
              </a:solidFill>
            </a:endParaRPr>
          </a:p>
        </p:txBody>
      </p:sp>
      <p:pic>
        <p:nvPicPr>
          <p:cNvPr id="8" name="Image 7"/>
          <p:cNvPicPr>
            <a:picLocks noChangeAspect="1"/>
          </p:cNvPicPr>
          <p:nvPr/>
        </p:nvPicPr>
        <p:blipFill>
          <a:blip r:embed="rId3"/>
          <a:stretch>
            <a:fillRect/>
          </a:stretch>
        </p:blipFill>
        <p:spPr>
          <a:xfrm>
            <a:off x="2958924" y="3212976"/>
            <a:ext cx="481626" cy="975445"/>
          </a:xfrm>
          <a:prstGeom prst="rect">
            <a:avLst/>
          </a:prstGeom>
        </p:spPr>
      </p:pic>
      <p:pic>
        <p:nvPicPr>
          <p:cNvPr id="9" name="Image 8"/>
          <p:cNvPicPr>
            <a:picLocks noChangeAspect="1"/>
          </p:cNvPicPr>
          <p:nvPr/>
        </p:nvPicPr>
        <p:blipFill>
          <a:blip r:embed="rId3"/>
          <a:stretch>
            <a:fillRect/>
          </a:stretch>
        </p:blipFill>
        <p:spPr>
          <a:xfrm>
            <a:off x="7490870" y="3213161"/>
            <a:ext cx="481626" cy="975445"/>
          </a:xfrm>
          <a:prstGeom prst="rect">
            <a:avLst/>
          </a:prstGeom>
        </p:spPr>
      </p:pic>
      <p:pic>
        <p:nvPicPr>
          <p:cNvPr id="12" name="Image 11"/>
          <p:cNvPicPr>
            <a:picLocks noChangeAspect="1"/>
          </p:cNvPicPr>
          <p:nvPr/>
        </p:nvPicPr>
        <p:blipFill>
          <a:blip r:embed="rId4"/>
          <a:stretch>
            <a:fillRect/>
          </a:stretch>
        </p:blipFill>
        <p:spPr>
          <a:xfrm>
            <a:off x="5168114" y="3212976"/>
            <a:ext cx="481626" cy="975445"/>
          </a:xfrm>
          <a:prstGeom prst="rect">
            <a:avLst/>
          </a:prstGeom>
        </p:spPr>
      </p:pic>
      <p:pic>
        <p:nvPicPr>
          <p:cNvPr id="10" name="Image 9">
            <a:extLst>
              <a:ext uri="{FF2B5EF4-FFF2-40B4-BE49-F238E27FC236}">
                <a16:creationId xmlns:a16="http://schemas.microsoft.com/office/drawing/2014/main" id="{F8B519F0-E155-4ED6-BB77-AA9FCDC3E335}"/>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0" y="4714420"/>
            <a:ext cx="1872208" cy="1641936"/>
          </a:xfrm>
          <a:prstGeom prst="rect">
            <a:avLst/>
          </a:prstGeom>
        </p:spPr>
      </p:pic>
      <p:pic>
        <p:nvPicPr>
          <p:cNvPr id="14" name="Image 13">
            <a:extLst>
              <a:ext uri="{FF2B5EF4-FFF2-40B4-BE49-F238E27FC236}">
                <a16:creationId xmlns:a16="http://schemas.microsoft.com/office/drawing/2014/main" id="{F9768867-0D0F-44B2-90B2-0C842028A653}"/>
              </a:ext>
            </a:extLst>
          </p:cNvPr>
          <p:cNvPicPr>
            <a:picLocks noChangeAspect="1"/>
          </p:cNvPicPr>
          <p:nvPr/>
        </p:nvPicPr>
        <p:blipFill>
          <a:blip r:embed="rId7">
            <a:duotone>
              <a:schemeClr val="accent6">
                <a:shade val="45000"/>
                <a:satMod val="135000"/>
              </a:schemeClr>
              <a:prstClr val="white"/>
            </a:duotone>
          </a:blip>
          <a:stretch>
            <a:fillRect/>
          </a:stretch>
        </p:blipFill>
        <p:spPr>
          <a:xfrm>
            <a:off x="2317441" y="4764360"/>
            <a:ext cx="1764591" cy="1508628"/>
          </a:xfrm>
          <a:prstGeom prst="rect">
            <a:avLst/>
          </a:prstGeom>
        </p:spPr>
      </p:pic>
      <p:pic>
        <p:nvPicPr>
          <p:cNvPr id="17" name="Image 16">
            <a:extLst>
              <a:ext uri="{FF2B5EF4-FFF2-40B4-BE49-F238E27FC236}">
                <a16:creationId xmlns:a16="http://schemas.microsoft.com/office/drawing/2014/main" id="{F78CA028-0A51-4D95-9CEC-C0D404518315}"/>
              </a:ext>
            </a:extLst>
          </p:cNvPr>
          <p:cNvPicPr>
            <a:picLocks noChangeAspect="1"/>
          </p:cNvPicPr>
          <p:nvPr/>
        </p:nvPicPr>
        <p:blipFill>
          <a:blip r:embed="rId8">
            <a:duotone>
              <a:schemeClr val="accent3">
                <a:shade val="45000"/>
                <a:satMod val="135000"/>
              </a:schemeClr>
              <a:prstClr val="white"/>
            </a:duotone>
          </a:blip>
          <a:stretch>
            <a:fillRect/>
          </a:stretch>
        </p:blipFill>
        <p:spPr>
          <a:xfrm>
            <a:off x="4211960" y="4581128"/>
            <a:ext cx="2461248" cy="2076427"/>
          </a:xfrm>
          <a:prstGeom prst="rect">
            <a:avLst/>
          </a:prstGeom>
        </p:spPr>
      </p:pic>
      <p:pic>
        <p:nvPicPr>
          <p:cNvPr id="19" name="Image 18">
            <a:extLst>
              <a:ext uri="{FF2B5EF4-FFF2-40B4-BE49-F238E27FC236}">
                <a16:creationId xmlns:a16="http://schemas.microsoft.com/office/drawing/2014/main" id="{75677DE9-CC8A-4E0C-A74E-85D6B584FB65}"/>
              </a:ext>
            </a:extLst>
          </p:cNvPr>
          <p:cNvPicPr>
            <a:picLocks noChangeAspect="1"/>
          </p:cNvPicPr>
          <p:nvPr/>
        </p:nvPicPr>
        <p:blipFill rotWithShape="1">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b="19488"/>
          <a:stretch/>
        </p:blipFill>
        <p:spPr>
          <a:xfrm>
            <a:off x="6554730" y="4581128"/>
            <a:ext cx="2353905" cy="1895177"/>
          </a:xfrm>
          <a:prstGeom prst="rect">
            <a:avLst/>
          </a:prstGeom>
        </p:spPr>
      </p:pic>
    </p:spTree>
    <p:extLst>
      <p:ext uri="{BB962C8B-B14F-4D97-AF65-F5344CB8AC3E}">
        <p14:creationId xmlns:p14="http://schemas.microsoft.com/office/powerpoint/2010/main" val="260980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85823" y="328382"/>
            <a:ext cx="8028384" cy="597485"/>
          </a:xfrm>
        </p:spPr>
        <p:txBody>
          <a:bodyPr>
            <a:normAutofit/>
          </a:bodyPr>
          <a:lstStyle/>
          <a:p>
            <a:pPr algn="ctr"/>
            <a:r>
              <a:rPr lang="fr-FR" sz="2800" b="1" err="1">
                <a:solidFill>
                  <a:schemeClr val="tx1"/>
                </a:solidFill>
                <a:latin typeface="Century Gothic" panose="020B0502020202020204" pitchFamily="34" charset="0"/>
              </a:rPr>
              <a:t>lA</a:t>
            </a:r>
            <a:r>
              <a:rPr lang="fr-FR" sz="2800" b="1">
                <a:solidFill>
                  <a:schemeClr val="tx1"/>
                </a:solidFill>
                <a:latin typeface="Century Gothic" panose="020B0502020202020204" pitchFamily="34" charset="0"/>
              </a:rPr>
              <a:t> FRACTURE ALIMENTAIRE</a:t>
            </a:r>
          </a:p>
        </p:txBody>
      </p:sp>
      <p:sp>
        <p:nvSpPr>
          <p:cNvPr id="3" name="Espace réservé du numéro de diapositive 2"/>
          <p:cNvSpPr>
            <a:spLocks noGrp="1"/>
          </p:cNvSpPr>
          <p:nvPr>
            <p:ph type="sldNum" sz="quarter" idx="12"/>
          </p:nvPr>
        </p:nvSpPr>
        <p:spPr/>
        <p:txBody>
          <a:bodyPr/>
          <a:lstStyle/>
          <a:p>
            <a:fld id="{FA3B0E6B-9AEF-44FA-A6AE-81530998A3FC}" type="slidenum">
              <a:rPr lang="fr-FR" smtClean="0"/>
              <a:pPr/>
              <a:t>4</a:t>
            </a:fld>
            <a:endParaRPr lang="fr-FR"/>
          </a:p>
        </p:txBody>
      </p:sp>
      <p:sp>
        <p:nvSpPr>
          <p:cNvPr id="5" name="ZoneTexte 4">
            <a:extLst>
              <a:ext uri="{FF2B5EF4-FFF2-40B4-BE49-F238E27FC236}">
                <a16:creationId xmlns:a16="http://schemas.microsoft.com/office/drawing/2014/main" id="{4DABD465-7F60-4B04-96AE-C5966321F8D5}"/>
              </a:ext>
            </a:extLst>
          </p:cNvPr>
          <p:cNvSpPr txBox="1"/>
          <p:nvPr/>
        </p:nvSpPr>
        <p:spPr>
          <a:xfrm>
            <a:off x="210215" y="6503485"/>
            <a:ext cx="3675145" cy="369332"/>
          </a:xfrm>
          <a:prstGeom prst="rect">
            <a:avLst/>
          </a:prstGeom>
          <a:noFill/>
        </p:spPr>
        <p:txBody>
          <a:bodyPr wrap="square" rtlCol="0">
            <a:spAutoFit/>
          </a:bodyPr>
          <a:lstStyle/>
          <a:p>
            <a:r>
              <a:rPr lang="fr-FR"/>
              <a:t>Source : Insee ; Abena</a:t>
            </a:r>
          </a:p>
        </p:txBody>
      </p:sp>
      <p:pic>
        <p:nvPicPr>
          <p:cNvPr id="8" name="Image 7">
            <a:extLst>
              <a:ext uri="{FF2B5EF4-FFF2-40B4-BE49-F238E27FC236}">
                <a16:creationId xmlns:a16="http://schemas.microsoft.com/office/drawing/2014/main" id="{39AF46E8-6D23-4103-AE3E-2914DE6882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7247" y="1348928"/>
            <a:ext cx="6345535" cy="5154557"/>
          </a:xfrm>
          <a:prstGeom prst="rect">
            <a:avLst/>
          </a:prstGeom>
        </p:spPr>
      </p:pic>
    </p:spTree>
    <p:extLst>
      <p:ext uri="{BB962C8B-B14F-4D97-AF65-F5344CB8AC3E}">
        <p14:creationId xmlns:p14="http://schemas.microsoft.com/office/powerpoint/2010/main" val="1392586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A8C14-A3F6-4B06-BA3B-DB1803742F40}"/>
              </a:ext>
            </a:extLst>
          </p:cNvPr>
          <p:cNvSpPr>
            <a:spLocks noGrp="1"/>
          </p:cNvSpPr>
          <p:nvPr>
            <p:ph type="title"/>
          </p:nvPr>
        </p:nvSpPr>
        <p:spPr>
          <a:xfrm>
            <a:off x="107244" y="326349"/>
            <a:ext cx="8229600" cy="685800"/>
          </a:xfrm>
        </p:spPr>
        <p:txBody>
          <a:bodyPr/>
          <a:lstStyle/>
          <a:p>
            <a:pPr algn="ctr"/>
            <a:r>
              <a:rPr lang="fr-FR" b="1">
                <a:solidFill>
                  <a:schemeClr val="tx1"/>
                </a:solidFill>
                <a:latin typeface="Century Gothic" panose="020B0502020202020204" pitchFamily="34" charset="0"/>
              </a:rPr>
              <a:t>Impacts du covid-19 en 2020</a:t>
            </a:r>
          </a:p>
        </p:txBody>
      </p:sp>
      <p:sp>
        <p:nvSpPr>
          <p:cNvPr id="3" name="Espace réservé du numéro de diapositive 2">
            <a:extLst>
              <a:ext uri="{FF2B5EF4-FFF2-40B4-BE49-F238E27FC236}">
                <a16:creationId xmlns:a16="http://schemas.microsoft.com/office/drawing/2014/main" id="{7AB2D373-5D39-4819-A270-499E07C43991}"/>
              </a:ext>
            </a:extLst>
          </p:cNvPr>
          <p:cNvSpPr>
            <a:spLocks noGrp="1"/>
          </p:cNvSpPr>
          <p:nvPr>
            <p:ph type="sldNum" sz="quarter" idx="12"/>
          </p:nvPr>
        </p:nvSpPr>
        <p:spPr/>
        <p:txBody>
          <a:bodyPr/>
          <a:lstStyle/>
          <a:p>
            <a:fld id="{FA3B0E6B-9AEF-44FA-A6AE-81530998A3FC}" type="slidenum">
              <a:rPr lang="fr-FR" smtClean="0">
                <a:solidFill>
                  <a:prstClr val="black">
                    <a:tint val="75000"/>
                  </a:prstClr>
                </a:solidFill>
              </a:rPr>
              <a:pPr/>
              <a:t>5</a:t>
            </a:fld>
            <a:endParaRPr lang="fr-FR">
              <a:solidFill>
                <a:prstClr val="black">
                  <a:tint val="75000"/>
                </a:prstClr>
              </a:solidFill>
            </a:endParaRPr>
          </a:p>
        </p:txBody>
      </p:sp>
      <p:sp>
        <p:nvSpPr>
          <p:cNvPr id="4" name="Espace réservé du contenu 3">
            <a:extLst>
              <a:ext uri="{FF2B5EF4-FFF2-40B4-BE49-F238E27FC236}">
                <a16:creationId xmlns:a16="http://schemas.microsoft.com/office/drawing/2014/main" id="{3C18BD55-83DC-432C-BD9B-E9606BDE92D8}"/>
              </a:ext>
            </a:extLst>
          </p:cNvPr>
          <p:cNvSpPr>
            <a:spLocks noGrp="1"/>
          </p:cNvSpPr>
          <p:nvPr>
            <p:ph sz="half" idx="1"/>
          </p:nvPr>
        </p:nvSpPr>
        <p:spPr>
          <a:xfrm>
            <a:off x="330200" y="2425700"/>
            <a:ext cx="8509000" cy="2816171"/>
          </a:xfrm>
        </p:spPr>
        <p:txBody>
          <a:bodyPr vert="horz" lIns="91440" tIns="45720" rIns="91440" bIns="45720" rtlCol="0" anchor="t">
            <a:normAutofit/>
          </a:bodyPr>
          <a:lstStyle/>
          <a:p>
            <a:pPr marL="0" indent="0" algn="ctr"/>
            <a:r>
              <a:rPr lang="fr-FR" sz="2400"/>
              <a:t>La demande auprès des associations d’aide alimentaire </a:t>
            </a:r>
          </a:p>
          <a:p>
            <a:pPr marL="0" indent="0" algn="ctr"/>
            <a:r>
              <a:rPr lang="fr-FR" sz="2400"/>
              <a:t>a augmenté jusqu’à 20%, </a:t>
            </a:r>
          </a:p>
          <a:p>
            <a:pPr marL="0" indent="0" algn="ctr"/>
            <a:r>
              <a:rPr lang="fr-FR" sz="2400"/>
              <a:t>notamment pour les étudiants, les jeunes adultes </a:t>
            </a:r>
            <a:endParaRPr lang="fr-FR" sz="2400">
              <a:cs typeface="Calibri"/>
            </a:endParaRPr>
          </a:p>
          <a:p>
            <a:pPr marL="0" indent="0" algn="ctr"/>
            <a:r>
              <a:rPr lang="fr-FR" sz="2400"/>
              <a:t>et les familles monoparentales.</a:t>
            </a:r>
          </a:p>
        </p:txBody>
      </p:sp>
      <p:pic>
        <p:nvPicPr>
          <p:cNvPr id="6" name="Image 5">
            <a:extLst>
              <a:ext uri="{FF2B5EF4-FFF2-40B4-BE49-F238E27FC236}">
                <a16:creationId xmlns:a16="http://schemas.microsoft.com/office/drawing/2014/main" id="{1167CC11-75A5-4047-8D53-C9872BE8FE2D}"/>
              </a:ext>
            </a:extLst>
          </p:cNvPr>
          <p:cNvPicPr>
            <a:picLocks noChangeAspect="1"/>
          </p:cNvPicPr>
          <p:nvPr/>
        </p:nvPicPr>
        <p:blipFill>
          <a:blip r:embed="rId2"/>
          <a:stretch>
            <a:fillRect/>
          </a:stretch>
        </p:blipFill>
        <p:spPr>
          <a:xfrm>
            <a:off x="1371066" y="4994257"/>
            <a:ext cx="6223534" cy="1876443"/>
          </a:xfrm>
          <a:prstGeom prst="rect">
            <a:avLst/>
          </a:prstGeom>
        </p:spPr>
      </p:pic>
    </p:spTree>
    <p:extLst>
      <p:ext uri="{BB962C8B-B14F-4D97-AF65-F5344CB8AC3E}">
        <p14:creationId xmlns:p14="http://schemas.microsoft.com/office/powerpoint/2010/main" val="50202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91723-4383-496C-B2A8-83C879BCBE87}"/>
              </a:ext>
            </a:extLst>
          </p:cNvPr>
          <p:cNvSpPr>
            <a:spLocks noGrp="1"/>
          </p:cNvSpPr>
          <p:nvPr>
            <p:ph type="title"/>
          </p:nvPr>
        </p:nvSpPr>
        <p:spPr>
          <a:xfrm>
            <a:off x="457200" y="3086100"/>
            <a:ext cx="8229600" cy="685800"/>
          </a:xfrm>
        </p:spPr>
        <p:txBody>
          <a:bodyPr/>
          <a:lstStyle/>
          <a:p>
            <a:pPr algn="ctr"/>
            <a:r>
              <a:rPr lang="fr-FR" b="1">
                <a:solidFill>
                  <a:srgbClr val="D95017"/>
                </a:solidFill>
                <a:latin typeface="Century Gothic" panose="020B0502020202020204" pitchFamily="34" charset="0"/>
              </a:rPr>
              <a:t>Le don agricole</a:t>
            </a:r>
          </a:p>
        </p:txBody>
      </p:sp>
      <p:sp>
        <p:nvSpPr>
          <p:cNvPr id="3" name="Espace réservé du numéro de diapositive 2">
            <a:extLst>
              <a:ext uri="{FF2B5EF4-FFF2-40B4-BE49-F238E27FC236}">
                <a16:creationId xmlns:a16="http://schemas.microsoft.com/office/drawing/2014/main" id="{321DBCFE-FB5F-4C69-A223-857036559440}"/>
              </a:ext>
            </a:extLst>
          </p:cNvPr>
          <p:cNvSpPr>
            <a:spLocks noGrp="1"/>
          </p:cNvSpPr>
          <p:nvPr>
            <p:ph type="sldNum" sz="quarter" idx="12"/>
          </p:nvPr>
        </p:nvSpPr>
        <p:spPr/>
        <p:txBody>
          <a:bodyPr/>
          <a:lstStyle/>
          <a:p>
            <a:fld id="{FA3B0E6B-9AEF-44FA-A6AE-81530998A3FC}" type="slidenum">
              <a:rPr lang="fr-FR" smtClean="0">
                <a:solidFill>
                  <a:prstClr val="black">
                    <a:tint val="75000"/>
                  </a:prstClr>
                </a:solidFill>
              </a:rPr>
              <a:pPr/>
              <a:t>6</a:t>
            </a:fld>
            <a:endParaRPr lang="fr-FR">
              <a:solidFill>
                <a:prstClr val="black">
                  <a:tint val="75000"/>
                </a:prstClr>
              </a:solidFill>
            </a:endParaRPr>
          </a:p>
        </p:txBody>
      </p:sp>
    </p:spTree>
    <p:extLst>
      <p:ext uri="{BB962C8B-B14F-4D97-AF65-F5344CB8AC3E}">
        <p14:creationId xmlns:p14="http://schemas.microsoft.com/office/powerpoint/2010/main" val="303164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A401EDE-11B8-41C5-AB3C-0E59B5EC1E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3B0E6B-9AEF-44FA-A6AE-81530998A3FC}"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Image 4">
            <a:extLst>
              <a:ext uri="{FF2B5EF4-FFF2-40B4-BE49-F238E27FC236}">
                <a16:creationId xmlns:a16="http://schemas.microsoft.com/office/drawing/2014/main" id="{AF79FE48-38A1-4E16-89E9-C577B10ED9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38" b="4049"/>
          <a:stretch/>
        </p:blipFill>
        <p:spPr>
          <a:xfrm>
            <a:off x="1978504" y="1517035"/>
            <a:ext cx="4789496" cy="1876264"/>
          </a:xfrm>
          <a:prstGeom prst="rect">
            <a:avLst/>
          </a:prstGeom>
        </p:spPr>
      </p:pic>
      <p:sp>
        <p:nvSpPr>
          <p:cNvPr id="8" name="Titre 1">
            <a:extLst>
              <a:ext uri="{FF2B5EF4-FFF2-40B4-BE49-F238E27FC236}">
                <a16:creationId xmlns:a16="http://schemas.microsoft.com/office/drawing/2014/main" id="{110A0BD2-2A06-4755-A665-B632DCEBB02D}"/>
              </a:ext>
            </a:extLst>
          </p:cNvPr>
          <p:cNvSpPr>
            <a:spLocks noGrp="1"/>
          </p:cNvSpPr>
          <p:nvPr>
            <p:ph type="title"/>
          </p:nvPr>
        </p:nvSpPr>
        <p:spPr>
          <a:xfrm>
            <a:off x="0" y="364918"/>
            <a:ext cx="9144000" cy="685800"/>
          </a:xfrm>
        </p:spPr>
        <p:txBody>
          <a:bodyPr/>
          <a:lstStyle/>
          <a:p>
            <a:pPr algn="ctr"/>
            <a:r>
              <a:rPr lang="fr-FR" b="1">
                <a:solidFill>
                  <a:schemeClr val="tx1"/>
                </a:solidFill>
                <a:latin typeface="Century Gothic" panose="020B0502020202020204" pitchFamily="34" charset="0"/>
              </a:rPr>
              <a:t>SOLAAL, A quoi ça sert ?</a:t>
            </a:r>
          </a:p>
        </p:txBody>
      </p:sp>
      <p:sp>
        <p:nvSpPr>
          <p:cNvPr id="7" name="ZoneTexte 6">
            <a:extLst>
              <a:ext uri="{FF2B5EF4-FFF2-40B4-BE49-F238E27FC236}">
                <a16:creationId xmlns:a16="http://schemas.microsoft.com/office/drawing/2014/main" id="{C4A31669-E97E-4723-9FDA-B6B7A4836ED0}"/>
              </a:ext>
            </a:extLst>
          </p:cNvPr>
          <p:cNvSpPr txBox="1"/>
          <p:nvPr/>
        </p:nvSpPr>
        <p:spPr>
          <a:xfrm>
            <a:off x="1556112" y="3429000"/>
            <a:ext cx="5608176" cy="584775"/>
          </a:xfrm>
          <a:prstGeom prst="rect">
            <a:avLst/>
          </a:prstGeom>
          <a:noFill/>
        </p:spPr>
        <p:txBody>
          <a:bodyPr wrap="square" rtlCol="0">
            <a:spAutoFit/>
          </a:bodyPr>
          <a:lstStyle/>
          <a:p>
            <a:pPr algn="just"/>
            <a:r>
              <a:rPr lang="fr-FR" sz="1600" b="1">
                <a:solidFill>
                  <a:srgbClr val="E76D24"/>
                </a:solidFill>
                <a:latin typeface="Century Gothic" panose="020B0502020202020204" pitchFamily="34" charset="0"/>
              </a:rPr>
              <a:t>SOLAAL est la seule association qui organise les dons </a:t>
            </a:r>
            <a:r>
              <a:rPr lang="fr-FR" sz="1600">
                <a:latin typeface="Century Gothic" panose="020B0502020202020204" pitchFamily="34" charset="0"/>
              </a:rPr>
              <a:t>entre agriculteurs et associations d’aide alimentaire.</a:t>
            </a:r>
            <a:r>
              <a:rPr lang="fr-FR" sz="1600"/>
              <a:t> </a:t>
            </a:r>
            <a:endParaRPr lang="fr-FR" sz="1600">
              <a:latin typeface="Century Gothic" panose="020B0502020202020204" pitchFamily="34" charset="0"/>
            </a:endParaRPr>
          </a:p>
        </p:txBody>
      </p:sp>
      <p:sp>
        <p:nvSpPr>
          <p:cNvPr id="10" name="ZoneTexte 9">
            <a:extLst>
              <a:ext uri="{FF2B5EF4-FFF2-40B4-BE49-F238E27FC236}">
                <a16:creationId xmlns:a16="http://schemas.microsoft.com/office/drawing/2014/main" id="{D4F7CEA2-E5A8-44EB-BDF5-BEA63077BE1E}"/>
              </a:ext>
            </a:extLst>
          </p:cNvPr>
          <p:cNvSpPr txBox="1"/>
          <p:nvPr/>
        </p:nvSpPr>
        <p:spPr>
          <a:xfrm>
            <a:off x="1556112" y="5013176"/>
            <a:ext cx="5608176" cy="830997"/>
          </a:xfrm>
          <a:prstGeom prst="rect">
            <a:avLst/>
          </a:prstGeom>
          <a:noFill/>
        </p:spPr>
        <p:txBody>
          <a:bodyPr wrap="square" rtlCol="0">
            <a:spAutoFit/>
          </a:bodyPr>
          <a:lstStyle/>
          <a:p>
            <a:pPr algn="just"/>
            <a:r>
              <a:rPr lang="fr-FR" sz="1600" b="1">
                <a:solidFill>
                  <a:srgbClr val="E76D24"/>
                </a:solidFill>
                <a:latin typeface="Century Gothic" panose="020B0502020202020204" pitchFamily="34" charset="0"/>
              </a:rPr>
              <a:t>Un service gratuit </a:t>
            </a:r>
            <a:r>
              <a:rPr lang="fr-FR" sz="1600">
                <a:latin typeface="Century Gothic" panose="020B0502020202020204" pitchFamily="34" charset="0"/>
              </a:rPr>
              <a:t>qui lutte contre le gaspillage alimentaire et offre </a:t>
            </a:r>
            <a:r>
              <a:rPr lang="fr-FR" sz="1600" b="1">
                <a:solidFill>
                  <a:srgbClr val="E76D24"/>
                </a:solidFill>
                <a:latin typeface="Century Gothic" panose="020B0502020202020204" pitchFamily="34" charset="0"/>
              </a:rPr>
              <a:t>des produits frais </a:t>
            </a:r>
            <a:r>
              <a:rPr lang="fr-FR" sz="1600">
                <a:latin typeface="Century Gothic" panose="020B0502020202020204" pitchFamily="34" charset="0"/>
              </a:rPr>
              <a:t>aux plus démunis. </a:t>
            </a:r>
            <a:endParaRPr lang="fr-FR">
              <a:latin typeface="Century Gothic" panose="020B0502020202020204" pitchFamily="34" charset="0"/>
            </a:endParaRPr>
          </a:p>
        </p:txBody>
      </p:sp>
      <p:pic>
        <p:nvPicPr>
          <p:cNvPr id="11" name="Image 10">
            <a:extLst>
              <a:ext uri="{FF2B5EF4-FFF2-40B4-BE49-F238E27FC236}">
                <a16:creationId xmlns:a16="http://schemas.microsoft.com/office/drawing/2014/main" id="{36CF5C24-E6DE-45C5-8F64-EC236C28ED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2838" y="4437112"/>
            <a:ext cx="283464" cy="283464"/>
          </a:xfrm>
          <a:prstGeom prst="rect">
            <a:avLst/>
          </a:prstGeom>
        </p:spPr>
      </p:pic>
    </p:spTree>
    <p:extLst>
      <p:ext uri="{BB962C8B-B14F-4D97-AF65-F5344CB8AC3E}">
        <p14:creationId xmlns:p14="http://schemas.microsoft.com/office/powerpoint/2010/main" val="49823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42F396-0CA3-405C-9269-3F3620CEB57C}"/>
              </a:ext>
            </a:extLst>
          </p:cNvPr>
          <p:cNvSpPr>
            <a:spLocks noGrp="1"/>
          </p:cNvSpPr>
          <p:nvPr>
            <p:ph type="title"/>
          </p:nvPr>
        </p:nvSpPr>
        <p:spPr>
          <a:xfrm>
            <a:off x="457200" y="325641"/>
            <a:ext cx="8229600" cy="685800"/>
          </a:xfrm>
        </p:spPr>
        <p:txBody>
          <a:bodyPr/>
          <a:lstStyle/>
          <a:p>
            <a:pPr algn="ctr"/>
            <a:r>
              <a:rPr lang="fr-FR" b="1">
                <a:solidFill>
                  <a:schemeClr val="tx1"/>
                </a:solidFill>
                <a:latin typeface="Century Gothic" panose="020B0502020202020204" pitchFamily="34" charset="0"/>
              </a:rPr>
              <a:t>LA REPONSE DE SOLAAL</a:t>
            </a:r>
            <a:endParaRPr lang="fr-FR" b="1">
              <a:latin typeface="Century Gothic" panose="020B0502020202020204" pitchFamily="34" charset="0"/>
            </a:endParaRPr>
          </a:p>
        </p:txBody>
      </p:sp>
      <p:sp>
        <p:nvSpPr>
          <p:cNvPr id="3" name="Espace réservé du numéro de diapositive 2">
            <a:extLst>
              <a:ext uri="{FF2B5EF4-FFF2-40B4-BE49-F238E27FC236}">
                <a16:creationId xmlns:a16="http://schemas.microsoft.com/office/drawing/2014/main" id="{28AEFE1E-4543-4D55-B762-840BDA1ECF99}"/>
              </a:ext>
            </a:extLst>
          </p:cNvPr>
          <p:cNvSpPr>
            <a:spLocks noGrp="1"/>
          </p:cNvSpPr>
          <p:nvPr>
            <p:ph type="sldNum" sz="quarter" idx="12"/>
          </p:nvPr>
        </p:nvSpPr>
        <p:spPr/>
        <p:txBody>
          <a:bodyPr/>
          <a:lstStyle/>
          <a:p>
            <a:fld id="{FA3B0E6B-9AEF-44FA-A6AE-81530998A3FC}" type="slidenum">
              <a:rPr lang="fr-FR" smtClean="0">
                <a:solidFill>
                  <a:prstClr val="black">
                    <a:tint val="75000"/>
                  </a:prstClr>
                </a:solidFill>
              </a:rPr>
              <a:pPr/>
              <a:t>8</a:t>
            </a:fld>
            <a:endParaRPr lang="fr-FR">
              <a:solidFill>
                <a:prstClr val="black">
                  <a:tint val="75000"/>
                </a:prstClr>
              </a:solidFill>
            </a:endParaRPr>
          </a:p>
        </p:txBody>
      </p:sp>
      <p:pic>
        <p:nvPicPr>
          <p:cNvPr id="5" name="Image 4">
            <a:extLst>
              <a:ext uri="{FF2B5EF4-FFF2-40B4-BE49-F238E27FC236}">
                <a16:creationId xmlns:a16="http://schemas.microsoft.com/office/drawing/2014/main" id="{5E18892F-0B17-4378-A675-09FE48A3E6C4}"/>
              </a:ext>
            </a:extLst>
          </p:cNvPr>
          <p:cNvPicPr>
            <a:picLocks noChangeAspect="1"/>
          </p:cNvPicPr>
          <p:nvPr/>
        </p:nvPicPr>
        <p:blipFill rotWithShape="1">
          <a:blip r:embed="rId3">
            <a:extLst>
              <a:ext uri="{28A0092B-C50C-407E-A947-70E740481C1C}">
                <a14:useLocalDpi xmlns:a14="http://schemas.microsoft.com/office/drawing/2010/main" val="0"/>
              </a:ext>
            </a:extLst>
          </a:blip>
          <a:srcRect t="40080"/>
          <a:stretch/>
        </p:blipFill>
        <p:spPr>
          <a:xfrm>
            <a:off x="107504" y="3284984"/>
            <a:ext cx="8784928" cy="3392200"/>
          </a:xfrm>
          <a:prstGeom prst="rect">
            <a:avLst/>
          </a:prstGeom>
        </p:spPr>
      </p:pic>
      <p:pic>
        <p:nvPicPr>
          <p:cNvPr id="6" name="Image 5">
            <a:extLst>
              <a:ext uri="{FF2B5EF4-FFF2-40B4-BE49-F238E27FC236}">
                <a16:creationId xmlns:a16="http://schemas.microsoft.com/office/drawing/2014/main" id="{25BC91F8-9375-480C-B45B-DB81BDA04C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487" t="8459" r="28462" b="2961"/>
          <a:stretch/>
        </p:blipFill>
        <p:spPr>
          <a:xfrm>
            <a:off x="3563888" y="1228366"/>
            <a:ext cx="2160240" cy="2054862"/>
          </a:xfrm>
          <a:prstGeom prst="rect">
            <a:avLst/>
          </a:prstGeom>
        </p:spPr>
      </p:pic>
    </p:spTree>
    <p:extLst>
      <p:ext uri="{BB962C8B-B14F-4D97-AF65-F5344CB8AC3E}">
        <p14:creationId xmlns:p14="http://schemas.microsoft.com/office/powerpoint/2010/main" val="541822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BCFD40-0151-474A-B935-4D3D47AA4263}"/>
              </a:ext>
            </a:extLst>
          </p:cNvPr>
          <p:cNvSpPr>
            <a:spLocks noGrp="1"/>
          </p:cNvSpPr>
          <p:nvPr>
            <p:ph type="title"/>
          </p:nvPr>
        </p:nvSpPr>
        <p:spPr>
          <a:xfrm>
            <a:off x="0" y="311562"/>
            <a:ext cx="9144000" cy="685800"/>
          </a:xfrm>
        </p:spPr>
        <p:txBody>
          <a:bodyPr/>
          <a:lstStyle/>
          <a:p>
            <a:pPr algn="ctr"/>
            <a:r>
              <a:rPr lang="fr-FR" b="1">
                <a:solidFill>
                  <a:schemeClr val="tx1"/>
                </a:solidFill>
              </a:rPr>
              <a:t>SOLAAL ET LES ODD</a:t>
            </a:r>
          </a:p>
        </p:txBody>
      </p:sp>
      <p:sp>
        <p:nvSpPr>
          <p:cNvPr id="3" name="Espace réservé du numéro de diapositive 2">
            <a:extLst>
              <a:ext uri="{FF2B5EF4-FFF2-40B4-BE49-F238E27FC236}">
                <a16:creationId xmlns:a16="http://schemas.microsoft.com/office/drawing/2014/main" id="{DA41CF2E-8A6F-47F8-A459-83CE24D824A5}"/>
              </a:ext>
            </a:extLst>
          </p:cNvPr>
          <p:cNvSpPr>
            <a:spLocks noGrp="1"/>
          </p:cNvSpPr>
          <p:nvPr>
            <p:ph type="sldNum" sz="quarter" idx="12"/>
          </p:nvPr>
        </p:nvSpPr>
        <p:spPr/>
        <p:txBody>
          <a:bodyPr/>
          <a:lstStyle/>
          <a:p>
            <a:fld id="{FA3B0E6B-9AEF-44FA-A6AE-81530998A3FC}" type="slidenum">
              <a:rPr lang="fr-FR" smtClean="0">
                <a:solidFill>
                  <a:prstClr val="black">
                    <a:tint val="75000"/>
                  </a:prstClr>
                </a:solidFill>
              </a:rPr>
              <a:pPr/>
              <a:t>9</a:t>
            </a:fld>
            <a:endParaRPr lang="fr-FR">
              <a:solidFill>
                <a:prstClr val="black">
                  <a:tint val="75000"/>
                </a:prstClr>
              </a:solidFill>
            </a:endParaRPr>
          </a:p>
        </p:txBody>
      </p:sp>
      <p:pic>
        <p:nvPicPr>
          <p:cNvPr id="6" name="Image 5">
            <a:extLst>
              <a:ext uri="{FF2B5EF4-FFF2-40B4-BE49-F238E27FC236}">
                <a16:creationId xmlns:a16="http://schemas.microsoft.com/office/drawing/2014/main" id="{C98E3D42-CE1E-4D08-8939-88ADF1F3D00C}"/>
              </a:ext>
            </a:extLst>
          </p:cNvPr>
          <p:cNvPicPr>
            <a:picLocks noChangeAspect="1"/>
          </p:cNvPicPr>
          <p:nvPr/>
        </p:nvPicPr>
        <p:blipFill>
          <a:blip r:embed="rId3"/>
          <a:stretch>
            <a:fillRect/>
          </a:stretch>
        </p:blipFill>
        <p:spPr>
          <a:xfrm>
            <a:off x="1199152" y="1244341"/>
            <a:ext cx="6745696" cy="5613659"/>
          </a:xfrm>
          <a:prstGeom prst="rect">
            <a:avLst/>
          </a:prstGeom>
        </p:spPr>
      </p:pic>
    </p:spTree>
    <p:extLst>
      <p:ext uri="{BB962C8B-B14F-4D97-AF65-F5344CB8AC3E}">
        <p14:creationId xmlns:p14="http://schemas.microsoft.com/office/powerpoint/2010/main" val="2699205252"/>
      </p:ext>
    </p:extLst>
  </p:cSld>
  <p:clrMapOvr>
    <a:masterClrMapping/>
  </p:clrMapOvr>
</p:sld>
</file>

<file path=ppt/theme/theme1.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9ABF7D75AAC0429199276B63B14915" ma:contentTypeVersion="13" ma:contentTypeDescription="Crée un document." ma:contentTypeScope="" ma:versionID="4e82fbc56663612e49567a8806fdbae7">
  <xsd:schema xmlns:xsd="http://www.w3.org/2001/XMLSchema" xmlns:xs="http://www.w3.org/2001/XMLSchema" xmlns:p="http://schemas.microsoft.com/office/2006/metadata/properties" xmlns:ns2="8b6dade1-47fe-4327-b0dc-8e8718c453c6" xmlns:ns3="8d69973b-5c08-4a39-8cd6-08ddc8ef85ee" targetNamespace="http://schemas.microsoft.com/office/2006/metadata/properties" ma:root="true" ma:fieldsID="423e960a05c77796fa2271034b42cf8d" ns2:_="" ns3:_="">
    <xsd:import namespace="8b6dade1-47fe-4327-b0dc-8e8718c453c6"/>
    <xsd:import namespace="8d69973b-5c08-4a39-8cd6-08ddc8ef85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6dade1-47fe-4327-b0dc-8e8718c453c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69973b-5c08-4a39-8cd6-08ddc8ef85ee"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790448-B433-4E2F-9244-CFE6DC252D78}">
  <ds:schemaRefs>
    <ds:schemaRef ds:uri="http://schemas.microsoft.com/sharepoint/v3/contenttype/forms"/>
  </ds:schemaRefs>
</ds:datastoreItem>
</file>

<file path=customXml/itemProps2.xml><?xml version="1.0" encoding="utf-8"?>
<ds:datastoreItem xmlns:ds="http://schemas.openxmlformats.org/officeDocument/2006/customXml" ds:itemID="{83464903-D8BE-416D-A200-C80869EB6C85}">
  <ds:schemaRefs>
    <ds:schemaRef ds:uri="8b6dade1-47fe-4327-b0dc-8e8718c453c6"/>
    <ds:schemaRef ds:uri="8d69973b-5c08-4a39-8cd6-08ddc8ef85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51D9196-664A-4F63-B815-FBB2E6261A74}">
  <ds:schemaRefs>
    <ds:schemaRef ds:uri="8b6dade1-47fe-4327-b0dc-8e8718c453c6"/>
    <ds:schemaRef ds:uri="8d69973b-5c08-4a39-8cd6-08ddc8ef85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17</Slides>
  <Notes>15</Notes>
  <HiddenSlides>0</HiddenSlide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4_Thème Office</vt:lpstr>
      <vt:lpstr>1_Thème Office</vt:lpstr>
      <vt:lpstr>solaal</vt:lpstr>
      <vt:lpstr>les Principales Causes d’invendus  en agriculture</vt:lpstr>
      <vt:lpstr>Pas de gaspillage en agriculture</vt:lpstr>
      <vt:lpstr>lA FRACTURE ALIMENTAIRE</vt:lpstr>
      <vt:lpstr>Impacts du covid-19 en 2020</vt:lpstr>
      <vt:lpstr>Le don agricole</vt:lpstr>
      <vt:lpstr>SOLAAL, A quoi ça sert ?</vt:lpstr>
      <vt:lpstr>LA REPONSE DE SOLAAL</vt:lpstr>
      <vt:lpstr>SOLAAL ET LES ODD</vt:lpstr>
      <vt:lpstr>Angélique Delahaye  Maraîchère  en Indre-et-Loire (37)</vt:lpstr>
      <vt:lpstr>PowerPoint Presentation</vt:lpstr>
      <vt:lpstr>PowerPoint Presentation</vt:lpstr>
      <vt:lpstr>solaal en région</vt:lpstr>
      <vt:lpstr>PowerPoint Presentation</vt:lpstr>
      <vt:lpstr>Des actions de proximité : GLANAGES SOLIDAIRES</vt:lpstr>
      <vt:lpstr>Une équipe à votre service </vt:lpstr>
      <vt:lpstr>Merci de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Dorothée Briaumont</dc:creator>
  <cp:revision>1</cp:revision>
  <cp:lastPrinted>2019-11-07T15:51:45Z</cp:lastPrinted>
  <dcterms:created xsi:type="dcterms:W3CDTF">2014-01-28T16:41:17Z</dcterms:created>
  <dcterms:modified xsi:type="dcterms:W3CDTF">2021-11-26T13:56:13Z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0x0101000E9ABF7D75AAC0429199276B63B14915</vt:lpwstr>
  </property>
</Properties>
</file>