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310" r:id="rId3"/>
    <p:sldId id="311" r:id="rId4"/>
    <p:sldId id="313" r:id="rId5"/>
    <p:sldId id="495" r:id="rId6"/>
    <p:sldId id="494" r:id="rId7"/>
    <p:sldId id="306" r:id="rId8"/>
    <p:sldId id="302" r:id="rId9"/>
    <p:sldId id="325" r:id="rId10"/>
    <p:sldId id="28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1318">
          <p15:clr>
            <a:srgbClr val="A4A3A4"/>
          </p15:clr>
        </p15:guide>
        <p15:guide id="6" pos="681">
          <p15:clr>
            <a:srgbClr val="A4A3A4"/>
          </p15:clr>
        </p15:guide>
        <p15:guide id="7" pos="7539">
          <p15:clr>
            <a:srgbClr val="A4A3A4"/>
          </p15:clr>
        </p15:guide>
        <p15:guide id="8" orient="horz" pos="575">
          <p15:clr>
            <a:srgbClr val="A4A3A4"/>
          </p15:clr>
        </p15:guide>
        <p15:guide id="9" pos="7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488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>
        <p:guide orient="horz" pos="2160"/>
        <p:guide pos="3840"/>
        <p:guide orient="horz" pos="1071"/>
        <p:guide orient="horz" pos="709"/>
        <p:guide orient="horz" pos="1318"/>
        <p:guide pos="681"/>
        <p:guide pos="7539"/>
        <p:guide orient="horz" pos="575"/>
        <p:guide pos="7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360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08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78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7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74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00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01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13815" y="0"/>
            <a:ext cx="91349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13815" y="0"/>
            <a:ext cx="91349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13815" y="0"/>
            <a:ext cx="91349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13815" y="0"/>
            <a:ext cx="91349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13815" y="0"/>
            <a:ext cx="91349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-1882116" y="641972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85344" y="1931820"/>
            <a:ext cx="602284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863BB"/>
                </a:solidFill>
                <a:latin typeface="+mj-lt"/>
                <a:ea typeface="Calibri"/>
                <a:cs typeface="Calibri"/>
                <a:sym typeface="Calibri"/>
              </a:rPr>
              <a:t>Advanced Decision Support System (DSS)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863BB"/>
                </a:solidFill>
                <a:latin typeface="+mj-lt"/>
                <a:ea typeface="Calibri"/>
                <a:cs typeface="Calibri"/>
                <a:sym typeface="Calibri"/>
              </a:rPr>
              <a:t>for Optimal Irrigation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cxnSp>
        <p:nvCxnSpPr>
          <p:cNvPr id="86" name="Google Shape;86;p13"/>
          <p:cNvCxnSpPr/>
          <p:nvPr/>
        </p:nvCxnSpPr>
        <p:spPr>
          <a:xfrm>
            <a:off x="188692" y="3018307"/>
            <a:ext cx="1285592" cy="0"/>
          </a:xfrm>
          <a:prstGeom prst="straightConnector1">
            <a:avLst/>
          </a:prstGeom>
          <a:noFill/>
          <a:ln w="2857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85;p13">
            <a:extLst>
              <a:ext uri="{FF2B5EF4-FFF2-40B4-BE49-F238E27FC236}">
                <a16:creationId xmlns:a16="http://schemas.microsoft.com/office/drawing/2014/main" id="{45CF2D07-F1B9-4728-A1B1-BAB30343BD5A}"/>
              </a:ext>
            </a:extLst>
          </p:cNvPr>
          <p:cNvSpPr/>
          <p:nvPr/>
        </p:nvSpPr>
        <p:spPr>
          <a:xfrm>
            <a:off x="85344" y="3563036"/>
            <a:ext cx="602284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3863BB"/>
                </a:solidFill>
                <a:latin typeface="+mj-lt"/>
                <a:ea typeface="Calibri"/>
                <a:cs typeface="Calibri"/>
                <a:sym typeface="Calibri"/>
              </a:rPr>
              <a:t>Avi Stein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863BB"/>
                </a:solidFill>
                <a:latin typeface="+mj-lt"/>
                <a:cs typeface="Calibri"/>
                <a:sym typeface="Calibri"/>
              </a:rPr>
              <a:t>CMO</a:t>
            </a:r>
            <a:endParaRPr sz="20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/>
          <p:nvPr/>
        </p:nvSpPr>
        <p:spPr>
          <a:xfrm>
            <a:off x="4885908" y="375876"/>
            <a:ext cx="2800897" cy="2800897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9"/>
          <p:cNvSpPr/>
          <p:nvPr/>
        </p:nvSpPr>
        <p:spPr>
          <a:xfrm>
            <a:off x="4931162" y="421130"/>
            <a:ext cx="2710389" cy="2710389"/>
          </a:xfrm>
          <a:prstGeom prst="ellipse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9"/>
          <p:cNvSpPr/>
          <p:nvPr/>
        </p:nvSpPr>
        <p:spPr>
          <a:xfrm>
            <a:off x="4860603" y="350571"/>
            <a:ext cx="2851507" cy="2851507"/>
          </a:xfrm>
          <a:prstGeom prst="ellipse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47444" y="3033168"/>
            <a:ext cx="5349667" cy="215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00050" lvl="1" indent="0" algn="l" rtl="0">
              <a:buFont typeface="Arial"/>
              <a:buNone/>
            </a:pPr>
            <a:r>
              <a:rPr lang="en-US" sz="1800" b="1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Avi Stein</a:t>
            </a:r>
            <a:r>
              <a:rPr lang="en-US" sz="1800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CMO</a:t>
            </a:r>
          </a:p>
          <a:p>
            <a:pPr marL="400050" lvl="1" indent="0" algn="l" rtl="0">
              <a:buFont typeface="Arial"/>
              <a:buNone/>
            </a:pPr>
            <a:r>
              <a:rPr lang="en-US" sz="1800" b="1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Mobile</a:t>
            </a:r>
            <a:r>
              <a:rPr lang="en-US" sz="1800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+972.54.673.7499</a:t>
            </a:r>
          </a:p>
          <a:p>
            <a:pPr marL="400050" lvl="1" indent="0" algn="l" rtl="0">
              <a:buFont typeface="Arial"/>
              <a:buNone/>
            </a:pPr>
            <a:r>
              <a:rPr lang="en-US" sz="1800" b="1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E-mail</a:t>
            </a:r>
            <a:r>
              <a:rPr lang="en-US" sz="1800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avi@saturas-ag.com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379C-E6EC-4B09-A8D3-5AE80CF2851F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71603" y="140680"/>
            <a:ext cx="7533453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Meeting the Global Food Challenge</a:t>
            </a:r>
          </a:p>
        </p:txBody>
      </p:sp>
      <p:sp>
        <p:nvSpPr>
          <p:cNvPr id="3" name="מלבן 2"/>
          <p:cNvSpPr/>
          <p:nvPr/>
        </p:nvSpPr>
        <p:spPr>
          <a:xfrm>
            <a:off x="2182725" y="4939116"/>
            <a:ext cx="251105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require</a:t>
            </a:r>
          </a:p>
          <a:p>
            <a:r>
              <a:rPr lang="en-US" sz="4400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</a:t>
            </a:r>
            <a:r>
              <a:rPr lang="en-US" sz="3600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</a:t>
            </a:r>
            <a:r>
              <a:rPr lang="en-US" sz="2400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en-US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000" dirty="0">
              <a:solidFill>
                <a:srgbClr val="16639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global food supply</a:t>
            </a:r>
            <a:endParaRPr lang="he-IL" sz="2000" b="1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מלבן 3"/>
          <p:cNvSpPr/>
          <p:nvPr/>
        </p:nvSpPr>
        <p:spPr>
          <a:xfrm>
            <a:off x="5088121" y="3679245"/>
            <a:ext cx="2137088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52A82B"/>
                </a:solidFill>
                <a:cs typeface="Calibri Light" panose="020F0302020204030204" pitchFamily="34" charset="0"/>
              </a:rPr>
              <a:t>cutting-edge technologies </a:t>
            </a:r>
          </a:p>
          <a:p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maximize crop yields and minimize the use of resources</a:t>
            </a:r>
            <a:endParaRPr lang="he-IL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מלבן 3"/>
          <p:cNvSpPr/>
          <p:nvPr/>
        </p:nvSpPr>
        <p:spPr>
          <a:xfrm>
            <a:off x="8030660" y="3712170"/>
            <a:ext cx="27897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solidFill>
                  <a:srgbClr val="16639B"/>
                </a:solidFill>
              </a:rPr>
              <a:t>Saturas</a:t>
            </a:r>
            <a:r>
              <a:rPr lang="en-US" sz="2400" b="1" dirty="0">
                <a:solidFill>
                  <a:srgbClr val="16639B"/>
                </a:solidFill>
              </a:rPr>
              <a:t>’ precision irrigation systems: </a:t>
            </a:r>
            <a:r>
              <a:rPr lang="en-US" sz="2400" dirty="0">
                <a:solidFill>
                  <a:srgbClr val="16639B"/>
                </a:solidFill>
              </a:rPr>
              <a:t>efficient water use to address the need</a:t>
            </a:r>
            <a:endParaRPr lang="he-IL" sz="2400" dirty="0">
              <a:solidFill>
                <a:srgbClr val="16639B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174336" y="3634323"/>
            <a:ext cx="251105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than</a:t>
            </a:r>
          </a:p>
          <a:p>
            <a:r>
              <a:rPr lang="en-US" sz="3600" b="1" dirty="0">
                <a:solidFill>
                  <a:srgbClr val="16639B"/>
                </a:solidFill>
                <a:latin typeface="+mj-lt"/>
                <a:cs typeface="Calibri Light" panose="020F0302020204030204" pitchFamily="34" charset="0"/>
              </a:rPr>
              <a:t>9 billion</a:t>
            </a:r>
          </a:p>
          <a:p>
            <a:r>
              <a:rPr lang="en-US" sz="3200" b="1" dirty="0">
                <a:solidFill>
                  <a:srgbClr val="16639B"/>
                </a:solidFill>
                <a:latin typeface="+mj-lt"/>
                <a:cs typeface="Calibri Light" panose="020F0302020204030204" pitchFamily="34" charset="0"/>
              </a:rPr>
              <a:t>people</a:t>
            </a:r>
            <a:endParaRPr lang="en-US" sz="1400" b="1" dirty="0">
              <a:solidFill>
                <a:srgbClr val="16639B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8" y="3787248"/>
            <a:ext cx="1670997" cy="121527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32" y="1423653"/>
            <a:ext cx="1697665" cy="218176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899" y="1433446"/>
            <a:ext cx="1682424" cy="216217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60" y="1429429"/>
            <a:ext cx="1689864" cy="21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379C-E6EC-4B09-A8D3-5AE80CF2851F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40030" y="140968"/>
            <a:ext cx="9658349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Precise Irrigation – Lack of Cost Effectives Tools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53061" y="5230712"/>
            <a:ext cx="727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Farmers don’t irrigate when the plant is stressed,</a:t>
            </a:r>
          </a:p>
          <a:p>
            <a:r>
              <a:rPr lang="en-US" dirty="0"/>
              <a:t>They irrigate when they are stressed.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2724098" y="1985902"/>
            <a:ext cx="5314384" cy="329546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97" y="3492043"/>
            <a:ext cx="2266375" cy="2266375"/>
          </a:xfrm>
          <a:prstGeom prst="rect">
            <a:avLst/>
          </a:prstGeom>
        </p:spPr>
      </p:pic>
      <p:grpSp>
        <p:nvGrpSpPr>
          <p:cNvPr id="79" name="קבוצה 78"/>
          <p:cNvGrpSpPr/>
          <p:nvPr/>
        </p:nvGrpSpPr>
        <p:grpSpPr>
          <a:xfrm>
            <a:off x="2492231" y="1449730"/>
            <a:ext cx="5546251" cy="3498750"/>
            <a:chOff x="2945599" y="2178897"/>
            <a:chExt cx="5546251" cy="3498750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5599" y="2178897"/>
              <a:ext cx="5546251" cy="3498750"/>
            </a:xfrm>
            <a:prstGeom prst="rect">
              <a:avLst/>
            </a:prstGeom>
          </p:spPr>
        </p:pic>
        <p:sp>
          <p:nvSpPr>
            <p:cNvPr id="78" name="מלבן 77"/>
            <p:cNvSpPr/>
            <p:nvPr/>
          </p:nvSpPr>
          <p:spPr>
            <a:xfrm>
              <a:off x="3280095" y="2399251"/>
              <a:ext cx="2676088" cy="369116"/>
            </a:xfrm>
            <a:prstGeom prst="rect">
              <a:avLst/>
            </a:prstGeom>
            <a:solidFill>
              <a:srgbClr val="F2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922893" y="1054624"/>
            <a:ext cx="26849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16639B"/>
                </a:solidFill>
              </a:rPr>
              <a:t>Yield vs. Irrigation</a:t>
            </a:r>
            <a:endParaRPr lang="he-IL" sz="2000" b="1" dirty="0">
              <a:solidFill>
                <a:srgbClr val="166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4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אליפסה 15"/>
          <p:cNvSpPr/>
          <p:nvPr/>
        </p:nvSpPr>
        <p:spPr>
          <a:xfrm>
            <a:off x="7353319" y="4103213"/>
            <a:ext cx="2028396" cy="2028396"/>
          </a:xfrm>
          <a:prstGeom prst="ellipse">
            <a:avLst/>
          </a:prstGeom>
          <a:solidFill>
            <a:schemeClr val="bg1"/>
          </a:solidFill>
          <a:ln w="9525">
            <a:solidFill>
              <a:srgbClr val="52A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43418" y="1337484"/>
            <a:ext cx="5764756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</a:defRPr>
            </a:lvl1pPr>
          </a:lstStyle>
          <a:p>
            <a:pPr lvl="1"/>
            <a:r>
              <a:rPr lang="en-US" sz="2400" b="1" dirty="0">
                <a:solidFill>
                  <a:srgbClr val="52A82B"/>
                </a:solidFill>
              </a:rPr>
              <a:t>Climate-based 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Measures basic water needs only, based on empirical data</a:t>
            </a:r>
          </a:p>
          <a:p>
            <a:pPr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rgbClr val="52A82B"/>
                </a:solidFill>
              </a:rPr>
              <a:t>Soil-based</a:t>
            </a:r>
            <a:r>
              <a:rPr lang="en-US" sz="2400" dirty="0">
                <a:solidFill>
                  <a:srgbClr val="52A82B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High variability, limited accuracy</a:t>
            </a:r>
          </a:p>
          <a:p>
            <a:pPr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rgbClr val="52A82B"/>
                </a:solidFill>
              </a:rPr>
              <a:t>Plant-based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Indirect indicators, difficult interpretation, high variability, expensive </a:t>
            </a:r>
          </a:p>
        </p:txBody>
      </p:sp>
      <p:pic>
        <p:nvPicPr>
          <p:cNvPr id="11" name="Picture 8" descr="http://www.dynamax.com/dex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685" y="4205401"/>
            <a:ext cx="1828800" cy="1828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" name="קבוצה 6"/>
          <p:cNvGrpSpPr/>
          <p:nvPr/>
        </p:nvGrpSpPr>
        <p:grpSpPr>
          <a:xfrm>
            <a:off x="9222282" y="2096980"/>
            <a:ext cx="2144292" cy="2144292"/>
            <a:chOff x="9432411" y="2661367"/>
            <a:chExt cx="2233225" cy="2233225"/>
          </a:xfrm>
        </p:grpSpPr>
        <p:sp>
          <p:nvSpPr>
            <p:cNvPr id="15" name="אליפסה 14"/>
            <p:cNvSpPr/>
            <p:nvPr/>
          </p:nvSpPr>
          <p:spPr>
            <a:xfrm>
              <a:off x="9432411" y="2661367"/>
              <a:ext cx="2233225" cy="22332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2A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59" r="640"/>
            <a:stretch/>
          </p:blipFill>
          <p:spPr bwMode="auto">
            <a:xfrm>
              <a:off x="9531691" y="2767263"/>
              <a:ext cx="2050709" cy="2021434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5" name="קבוצה 4"/>
          <p:cNvGrpSpPr/>
          <p:nvPr/>
        </p:nvGrpSpPr>
        <p:grpSpPr>
          <a:xfrm>
            <a:off x="7263857" y="670336"/>
            <a:ext cx="2006233" cy="2006233"/>
            <a:chOff x="7865667" y="1038211"/>
            <a:chExt cx="2006233" cy="2006233"/>
          </a:xfrm>
        </p:grpSpPr>
        <p:sp>
          <p:nvSpPr>
            <p:cNvPr id="4" name="אליפסה 3"/>
            <p:cNvSpPr/>
            <p:nvPr/>
          </p:nvSpPr>
          <p:spPr>
            <a:xfrm>
              <a:off x="7865667" y="1038211"/>
              <a:ext cx="2006233" cy="20062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2A8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55129" y="1222217"/>
              <a:ext cx="1779501" cy="1779501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" name="מלבן 12"/>
          <p:cNvSpPr/>
          <p:nvPr/>
        </p:nvSpPr>
        <p:spPr>
          <a:xfrm>
            <a:off x="271604" y="140680"/>
            <a:ext cx="6444882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Current Solutions Are Limited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43" y="1377402"/>
            <a:ext cx="689514" cy="83078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11" y="2839916"/>
            <a:ext cx="929077" cy="96583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43" y="4612980"/>
            <a:ext cx="677895" cy="747585"/>
          </a:xfrm>
          <a:prstGeom prst="rect">
            <a:avLst/>
          </a:prstGeom>
        </p:spPr>
      </p:pic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1882116" y="6419726"/>
            <a:ext cx="28448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72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35" y="0"/>
            <a:ext cx="12331729" cy="6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9ADAA5F-006E-4547-88F2-9781BA73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3"/>
            <a:ext cx="12369814" cy="69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C9C0-7763-F24F-9B8E-D66BA42B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45" y="114909"/>
            <a:ext cx="9134901" cy="1143000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l" rtl="0">
              <a:spcBef>
                <a:spcPct val="0"/>
              </a:spcBef>
              <a:buClr>
                <a:srgbClr val="000000"/>
              </a:buClr>
              <a:buFont typeface="Arial"/>
            </a:pP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Arial"/>
              </a:rPr>
              <a:t>Saturas’s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Arial"/>
              </a:rPr>
              <a:t>StemSense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Arial"/>
              </a:rPr>
              <a:t>™ </a:t>
            </a:r>
            <a:b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Arial"/>
              </a:rPr>
            </a:b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8DAE9-708B-2345-899A-390E62AEF1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latin typeface="+mj-lt"/>
              </a:rPr>
              <a:t>7</a:t>
            </a:fld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52861-752E-F34B-95FE-21A85669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79" y="1218179"/>
            <a:ext cx="4414280" cy="29333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34D0A4-B298-AA4C-8981-FE9E907D3E86}"/>
              </a:ext>
            </a:extLst>
          </p:cNvPr>
          <p:cNvSpPr txBox="1"/>
          <p:nvPr/>
        </p:nvSpPr>
        <p:spPr>
          <a:xfrm>
            <a:off x="6669748" y="4151539"/>
            <a:ext cx="520940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Miniature, tree-embedded sensor that continuously measures Stem Water Potential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6CDA2-46E4-C54E-9298-43E9AE34872A}"/>
              </a:ext>
            </a:extLst>
          </p:cNvPr>
          <p:cNvSpPr txBox="1"/>
          <p:nvPr/>
        </p:nvSpPr>
        <p:spPr>
          <a:xfrm>
            <a:off x="225245" y="967292"/>
            <a:ext cx="541782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err="1"/>
              <a:t>Saturas</a:t>
            </a:r>
            <a:r>
              <a:rPr lang="en-US" dirty="0"/>
              <a:t>, aims to make SWP measurement frequent, easier, automated and affordable.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90" y="2708698"/>
            <a:ext cx="3511600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0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379C-E6EC-4B09-A8D3-5AE80CF2851F}" type="slidenum">
              <a:rPr lang="en-US" smtClean="0">
                <a:latin typeface="+mn-lt"/>
              </a:rPr>
              <a:t>8</a:t>
            </a:fld>
            <a:endParaRPr lang="en-US" dirty="0">
              <a:latin typeface="+mn-lt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923" y="2230698"/>
            <a:ext cx="2621507" cy="17436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30" y="2387449"/>
            <a:ext cx="2629302" cy="17498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מלבן 6"/>
          <p:cNvSpPr/>
          <p:nvPr/>
        </p:nvSpPr>
        <p:spPr>
          <a:xfrm>
            <a:off x="271603" y="140680"/>
            <a:ext cx="9587291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/>
              </a:rPr>
              <a:t>The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  <a:sym typeface="Calibri"/>
              </a:rPr>
              <a:t>Opportunity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  <a:sym typeface="Calibri"/>
              </a:rPr>
              <a:t>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66" y="2871483"/>
            <a:ext cx="2918460" cy="1945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676" y="1255704"/>
            <a:ext cx="3814436" cy="4406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6F6DC-4D48-1149-AEBB-CBDCDA0EDF7F}"/>
              </a:ext>
            </a:extLst>
          </p:cNvPr>
          <p:cNvSpPr txBox="1"/>
          <p:nvPr/>
        </p:nvSpPr>
        <p:spPr>
          <a:xfrm>
            <a:off x="271603" y="894732"/>
            <a:ext cx="82184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Currently, the only method of measuring SWP is by using a labor intensive manual device (“pressure chamber”)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CA8FC-38A9-C44E-BA2C-E9AFF4DE4DB6}"/>
              </a:ext>
            </a:extLst>
          </p:cNvPr>
          <p:cNvSpPr txBox="1"/>
          <p:nvPr/>
        </p:nvSpPr>
        <p:spPr>
          <a:xfrm>
            <a:off x="271603" y="4969539"/>
            <a:ext cx="871181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Stem Water Potential (SWP) is scientifically recognized as the most reliable measurement of water stress and an important practical tool for irrigation management </a:t>
            </a:r>
          </a:p>
        </p:txBody>
      </p:sp>
    </p:spTree>
    <p:extLst>
      <p:ext uri="{BB962C8B-B14F-4D97-AF65-F5344CB8AC3E}">
        <p14:creationId xmlns:p14="http://schemas.microsoft.com/office/powerpoint/2010/main" val="423088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1868233" y="6412142"/>
            <a:ext cx="2844800" cy="365125"/>
          </a:xfrm>
        </p:spPr>
        <p:txBody>
          <a:bodyPr/>
          <a:lstStyle/>
          <a:p>
            <a:fld id="{C458379C-E6EC-4B09-A8D3-5AE80CF285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צורה חופשית 16"/>
          <p:cNvSpPr/>
          <p:nvPr/>
        </p:nvSpPr>
        <p:spPr>
          <a:xfrm>
            <a:off x="417050" y="1881536"/>
            <a:ext cx="1961436" cy="1145360"/>
          </a:xfrm>
          <a:custGeom>
            <a:avLst/>
            <a:gdLst>
              <a:gd name="connsiteX0" fmla="*/ 0 w 1769187"/>
              <a:gd name="connsiteY0" fmla="*/ 0 h 1145360"/>
              <a:gd name="connsiteX1" fmla="*/ 1769187 w 1769187"/>
              <a:gd name="connsiteY1" fmla="*/ 0 h 1145360"/>
              <a:gd name="connsiteX2" fmla="*/ 1769187 w 1769187"/>
              <a:gd name="connsiteY2" fmla="*/ 1145360 h 1145360"/>
              <a:gd name="connsiteX3" fmla="*/ 0 w 1769187"/>
              <a:gd name="connsiteY3" fmla="*/ 1145360 h 1145360"/>
              <a:gd name="connsiteX4" fmla="*/ 0 w 1769187"/>
              <a:gd name="connsiteY4" fmla="*/ 0 h 1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187" h="1145360">
                <a:moveTo>
                  <a:pt x="0" y="0"/>
                </a:moveTo>
                <a:lnTo>
                  <a:pt x="1769187" y="0"/>
                </a:lnTo>
                <a:lnTo>
                  <a:pt x="1769187" y="1145360"/>
                </a:lnTo>
                <a:lnTo>
                  <a:pt x="0" y="114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kern="1200" dirty="0">
                <a:solidFill>
                  <a:srgbClr val="16639B"/>
                </a:solidFill>
                <a:latin typeface="+mj-lt"/>
                <a:cs typeface="Calibri Light" panose="020F0302020204030204" pitchFamily="34" charset="0"/>
              </a:rPr>
              <a:t>Saves water </a:t>
            </a:r>
            <a:r>
              <a:rPr lang="en-US" sz="2000" kern="1200" dirty="0">
                <a:solidFill>
                  <a:srgbClr val="16639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10% - 20%</a:t>
            </a:r>
            <a:endParaRPr lang="he-IL" sz="2000" kern="1200" dirty="0">
              <a:solidFill>
                <a:srgbClr val="16639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71603" y="140680"/>
            <a:ext cx="9370338" cy="646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 err="1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Saturas’s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Value Proposition</a:t>
            </a:r>
          </a:p>
        </p:txBody>
      </p:sp>
      <p:sp>
        <p:nvSpPr>
          <p:cNvPr id="25" name="צורה חופשית 24"/>
          <p:cNvSpPr/>
          <p:nvPr/>
        </p:nvSpPr>
        <p:spPr>
          <a:xfrm>
            <a:off x="6123797" y="1899982"/>
            <a:ext cx="2517147" cy="1145360"/>
          </a:xfrm>
          <a:custGeom>
            <a:avLst/>
            <a:gdLst>
              <a:gd name="connsiteX0" fmla="*/ 0 w 1769187"/>
              <a:gd name="connsiteY0" fmla="*/ 0 h 1145360"/>
              <a:gd name="connsiteX1" fmla="*/ 1769187 w 1769187"/>
              <a:gd name="connsiteY1" fmla="*/ 0 h 1145360"/>
              <a:gd name="connsiteX2" fmla="*/ 1769187 w 1769187"/>
              <a:gd name="connsiteY2" fmla="*/ 1145360 h 1145360"/>
              <a:gd name="connsiteX3" fmla="*/ 0 w 1769187"/>
              <a:gd name="connsiteY3" fmla="*/ 1145360 h 1145360"/>
              <a:gd name="connsiteX4" fmla="*/ 0 w 1769187"/>
              <a:gd name="connsiteY4" fmla="*/ 0 h 1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187" h="1145360">
                <a:moveTo>
                  <a:pt x="0" y="0"/>
                </a:moveTo>
                <a:lnTo>
                  <a:pt x="1769187" y="0"/>
                </a:lnTo>
                <a:lnTo>
                  <a:pt x="1769187" y="1145360"/>
                </a:lnTo>
                <a:lnTo>
                  <a:pt x="0" y="114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52A82B"/>
                </a:solidFill>
                <a:latin typeface="+mj-lt"/>
                <a:cs typeface="Calibri Light" panose="020F0302020204030204" pitchFamily="34" charset="0"/>
              </a:rPr>
              <a:t>Increases yield</a:t>
            </a:r>
            <a:br>
              <a:rPr lang="en-US" sz="2000" dirty="0">
                <a:solidFill>
                  <a:srgbClr val="52A82B"/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2000" kern="1200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5% - 30%</a:t>
            </a:r>
            <a:endParaRPr lang="he-IL" sz="2000" kern="1200" dirty="0">
              <a:solidFill>
                <a:srgbClr val="52A82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צורה חופשית 26"/>
          <p:cNvSpPr/>
          <p:nvPr/>
        </p:nvSpPr>
        <p:spPr>
          <a:xfrm>
            <a:off x="9641941" y="2039898"/>
            <a:ext cx="1558307" cy="853956"/>
          </a:xfrm>
          <a:custGeom>
            <a:avLst/>
            <a:gdLst>
              <a:gd name="connsiteX0" fmla="*/ 0 w 1769187"/>
              <a:gd name="connsiteY0" fmla="*/ 0 h 1145360"/>
              <a:gd name="connsiteX1" fmla="*/ 1769187 w 1769187"/>
              <a:gd name="connsiteY1" fmla="*/ 0 h 1145360"/>
              <a:gd name="connsiteX2" fmla="*/ 1769187 w 1769187"/>
              <a:gd name="connsiteY2" fmla="*/ 1145360 h 1145360"/>
              <a:gd name="connsiteX3" fmla="*/ 0 w 1769187"/>
              <a:gd name="connsiteY3" fmla="*/ 1145360 h 1145360"/>
              <a:gd name="connsiteX4" fmla="*/ 0 w 1769187"/>
              <a:gd name="connsiteY4" fmla="*/ 0 h 1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187" h="1145360">
                <a:moveTo>
                  <a:pt x="0" y="0"/>
                </a:moveTo>
                <a:lnTo>
                  <a:pt x="1769187" y="0"/>
                </a:lnTo>
                <a:lnTo>
                  <a:pt x="1769187" y="1145360"/>
                </a:lnTo>
                <a:lnTo>
                  <a:pt x="0" y="114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 rtl="1">
              <a:spcBef>
                <a:spcPct val="0"/>
              </a:spcBef>
              <a:spcAft>
                <a:spcPct val="100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Improves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Calibri Light" panose="020F0302020204030204" pitchFamily="34" charset="0"/>
              </a:rPr>
              <a:t>quality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11" y="3008128"/>
            <a:ext cx="2100661" cy="210066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94" y="3038302"/>
            <a:ext cx="2100661" cy="210066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5" y="3008128"/>
            <a:ext cx="2161011" cy="216101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836" y="3008128"/>
            <a:ext cx="2161011" cy="2161011"/>
          </a:xfrm>
          <a:prstGeom prst="rect">
            <a:avLst/>
          </a:prstGeom>
        </p:spPr>
      </p:pic>
      <p:sp>
        <p:nvSpPr>
          <p:cNvPr id="20" name="צורה חופשית 19"/>
          <p:cNvSpPr/>
          <p:nvPr/>
        </p:nvSpPr>
        <p:spPr>
          <a:xfrm>
            <a:off x="3076436" y="1881536"/>
            <a:ext cx="2348162" cy="1145360"/>
          </a:xfrm>
          <a:custGeom>
            <a:avLst/>
            <a:gdLst>
              <a:gd name="connsiteX0" fmla="*/ 0 w 1769187"/>
              <a:gd name="connsiteY0" fmla="*/ 0 h 1145360"/>
              <a:gd name="connsiteX1" fmla="*/ 1769187 w 1769187"/>
              <a:gd name="connsiteY1" fmla="*/ 0 h 1145360"/>
              <a:gd name="connsiteX2" fmla="*/ 1769187 w 1769187"/>
              <a:gd name="connsiteY2" fmla="*/ 1145360 h 1145360"/>
              <a:gd name="connsiteX3" fmla="*/ 0 w 1769187"/>
              <a:gd name="connsiteY3" fmla="*/ 1145360 h 1145360"/>
              <a:gd name="connsiteX4" fmla="*/ 0 w 1769187"/>
              <a:gd name="connsiteY4" fmla="*/ 0 h 11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187" h="1145360">
                <a:moveTo>
                  <a:pt x="0" y="0"/>
                </a:moveTo>
                <a:lnTo>
                  <a:pt x="1769187" y="0"/>
                </a:lnTo>
                <a:lnTo>
                  <a:pt x="1769187" y="1145360"/>
                </a:lnTo>
                <a:lnTo>
                  <a:pt x="0" y="11453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dirty="0">
                <a:solidFill>
                  <a:srgbClr val="A6A6A6"/>
                </a:solidFill>
              </a:rPr>
              <a:t>Saves energy &amp; Reduces Carbon footprint </a:t>
            </a:r>
            <a:endParaRPr lang="he-IL" sz="2000" kern="1200" dirty="0">
              <a:solidFill>
                <a:srgbClr val="A6A6A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אליפסה 21"/>
          <p:cNvSpPr/>
          <p:nvPr/>
        </p:nvSpPr>
        <p:spPr>
          <a:xfrm>
            <a:off x="3852688" y="3733332"/>
            <a:ext cx="821443" cy="8403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221" y="3867902"/>
            <a:ext cx="428379" cy="571172"/>
          </a:xfrm>
          <a:prstGeom prst="rect">
            <a:avLst/>
          </a:prstGeom>
        </p:spPr>
      </p:pic>
      <p:sp>
        <p:nvSpPr>
          <p:cNvPr id="21" name="תיבת טקסט 6">
            <a:extLst>
              <a:ext uri="{FF2B5EF4-FFF2-40B4-BE49-F238E27FC236}">
                <a16:creationId xmlns:a16="http://schemas.microsoft.com/office/drawing/2014/main" id="{82DF0069-DF68-4F37-89ED-67260F62FAFB}"/>
              </a:ext>
            </a:extLst>
          </p:cNvPr>
          <p:cNvSpPr txBox="1"/>
          <p:nvPr/>
        </p:nvSpPr>
        <p:spPr>
          <a:xfrm>
            <a:off x="708750" y="5458035"/>
            <a:ext cx="1148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A8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Just for almonds in California, we can save $ 250M annually on water and increase profitability by additional $270M from yield increase  </a:t>
            </a:r>
          </a:p>
        </p:txBody>
      </p:sp>
    </p:spTree>
    <p:extLst>
      <p:ext uri="{BB962C8B-B14F-4D97-AF65-F5344CB8AC3E}">
        <p14:creationId xmlns:p14="http://schemas.microsoft.com/office/powerpoint/2010/main" val="265436802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33017</TotalTime>
  <Words>270</Words>
  <Application>Microsoft Office PowerPoint</Application>
  <PresentationFormat>מסך רחב</PresentationFormat>
  <Paragraphs>57</Paragraphs>
  <Slides>10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Presentation3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Saturas’s StemSense™ 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Avi Shtain</cp:lastModifiedBy>
  <cp:revision>143</cp:revision>
  <cp:lastPrinted>2019-06-05T20:10:35Z</cp:lastPrinted>
  <dcterms:modified xsi:type="dcterms:W3CDTF">2019-11-28T09:38:12Z</dcterms:modified>
</cp:coreProperties>
</file>