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handoutMasterIdLst>
    <p:handoutMasterId r:id="rId22"/>
  </p:handoutMasterIdLst>
  <p:sldIdLst>
    <p:sldId id="256" r:id="rId2"/>
    <p:sldId id="261" r:id="rId3"/>
    <p:sldId id="257" r:id="rId4"/>
    <p:sldId id="276" r:id="rId5"/>
    <p:sldId id="278" r:id="rId6"/>
    <p:sldId id="259" r:id="rId7"/>
    <p:sldId id="274" r:id="rId8"/>
    <p:sldId id="277" r:id="rId9"/>
    <p:sldId id="258" r:id="rId10"/>
    <p:sldId id="262" r:id="rId11"/>
    <p:sldId id="273" r:id="rId12"/>
    <p:sldId id="263" r:id="rId13"/>
    <p:sldId id="270" r:id="rId14"/>
    <p:sldId id="269" r:id="rId15"/>
    <p:sldId id="282" r:id="rId16"/>
    <p:sldId id="280" r:id="rId17"/>
    <p:sldId id="281" r:id="rId18"/>
    <p:sldId id="271" r:id="rId19"/>
    <p:sldId id="272" r:id="rId20"/>
    <p:sldId id="283" r:id="rId21"/>
  </p:sldIdLst>
  <p:sldSz cx="9144000" cy="6858000" type="screen4x3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000066"/>
    <a:srgbClr val="00FFFF"/>
    <a:srgbClr val="00CC66"/>
    <a:srgbClr val="008000"/>
    <a:srgbClr val="FFFFCC"/>
    <a:srgbClr val="0000FF"/>
    <a:srgbClr val="00FF00"/>
    <a:srgbClr val="FFFF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27" autoAdjust="0"/>
    <p:restoredTop sz="94660"/>
  </p:normalViewPr>
  <p:slideViewPr>
    <p:cSldViewPr>
      <p:cViewPr varScale="1">
        <p:scale>
          <a:sx n="76" d="100"/>
          <a:sy n="76" d="100"/>
        </p:scale>
        <p:origin x="-101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F3839-765F-4AAD-A902-E280C34A835D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327D6-4741-45EB-9003-A5A71E4A6C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408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77D70C-A254-44C3-948F-FAE885680462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83C4D6-AD49-4176-B773-DF0C01D1ABA0}" type="slidenum">
              <a:rPr lang="fr-FR" smtClean="0"/>
              <a:t>‹N°›</a:t>
            </a:fld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77D70C-A254-44C3-948F-FAE885680462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83C4D6-AD49-4176-B773-DF0C01D1ABA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77D70C-A254-44C3-948F-FAE885680462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83C4D6-AD49-4176-B773-DF0C01D1ABA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77D70C-A254-44C3-948F-FAE885680462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83C4D6-AD49-4176-B773-DF0C01D1ABA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libre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orme libre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orme libre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orme libre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orme libre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orme libre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orme libre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orme libre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orme libre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orme libre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orme libre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orme libre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orme libre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orme libre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77D70C-A254-44C3-948F-FAE885680462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83C4D6-AD49-4176-B773-DF0C01D1ABA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77D70C-A254-44C3-948F-FAE885680462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83C4D6-AD49-4176-B773-DF0C01D1ABA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77D70C-A254-44C3-948F-FAE885680462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83C4D6-AD49-4176-B773-DF0C01D1ABA0}" type="slidenum">
              <a:rPr lang="fr-FR" smtClean="0"/>
              <a:t>‹N°›</a:t>
            </a:fld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77D70C-A254-44C3-948F-FAE885680462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83C4D6-AD49-4176-B773-DF0C01D1ABA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77D70C-A254-44C3-948F-FAE885680462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83C4D6-AD49-4176-B773-DF0C01D1ABA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77D70C-A254-44C3-948F-FAE885680462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83C4D6-AD49-4176-B773-DF0C01D1ABA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necteur droit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grpSp>
        <p:nvGrpSpPr>
          <p:cNvPr id="14" name="Groupe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necteur droit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necteur droit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0F77D70C-A254-44C3-948F-FAE885680462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283C4D6-AD49-4176-B773-DF0C01D1ABA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0F77D70C-A254-44C3-948F-FAE885680462}" type="datetimeFigureOut">
              <a:rPr lang="fr-FR" smtClean="0"/>
              <a:t>25/11/2019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283C4D6-AD49-4176-B773-DF0C01D1ABA0}" type="slidenum">
              <a:rPr lang="fr-FR" smtClean="0"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1" r="63"/>
          <a:stretch/>
        </p:blipFill>
        <p:spPr>
          <a:xfrm>
            <a:off x="395536" y="0"/>
            <a:ext cx="8748000" cy="684869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99592" y="2276872"/>
            <a:ext cx="8243944" cy="1975104"/>
          </a:xfrm>
        </p:spPr>
        <p:txBody>
          <a:bodyPr/>
          <a:lstStyle/>
          <a:p>
            <a:r>
              <a:rPr lang="en-GB" sz="3000" dirty="0" smtClean="0"/>
              <a:t>Health risks resulting from the use in irrigation of water contaminated by viruses; impact of irrigation modes</a:t>
            </a:r>
            <a:endParaRPr lang="en-GB" sz="3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10344" y="4581128"/>
            <a:ext cx="7546032" cy="1508760"/>
          </a:xfrm>
        </p:spPr>
        <p:txBody>
          <a:bodyPr>
            <a:normAutofit/>
          </a:bodyPr>
          <a:lstStyle/>
          <a:p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Pierre Renault</a:t>
            </a:r>
          </a:p>
          <a:p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INRA – UMR 1114 EMMAH (Avignon, France)</a:t>
            </a:r>
          </a:p>
          <a:p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2800" u="sng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pierre.renault@inra.fr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+33 (0)4.32.72.22.23)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435" y="0"/>
            <a:ext cx="2683101" cy="1099858"/>
          </a:xfrm>
          <a:prstGeom prst="rect">
            <a:avLst/>
          </a:prstGeom>
        </p:spPr>
      </p:pic>
      <p:pic>
        <p:nvPicPr>
          <p:cNvPr id="7" name="Picture 2" descr="https://scontent-mrs1-1.xx.fbcdn.net/v/t1.0-9/cp0/e15/q65/p720x720/45433191_10156171124024118_1423950287629975552_n.jpg?_nc_cat=107&amp;efg=eyJpIjoiYiJ9&amp;_nc_ht=scontent-mrs1-1.xx&amp;oh=5690e0e671a4783eda2d2ed5766d9f5c&amp;oe=5C8845D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78" y="0"/>
            <a:ext cx="1958009" cy="195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15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041376" y="3162672"/>
            <a:ext cx="5698976" cy="914400"/>
          </a:xfrm>
        </p:spPr>
        <p:txBody>
          <a:bodyPr/>
          <a:lstStyle/>
          <a:p>
            <a:pPr algn="ctr"/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fate of viruses after wastewater discharge</a:t>
            </a:r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52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>
            <a:grpSpLocks noChangeAspect="1"/>
          </p:cNvGrpSpPr>
          <p:nvPr/>
        </p:nvGrpSpPr>
        <p:grpSpPr>
          <a:xfrm>
            <a:off x="323528" y="692697"/>
            <a:ext cx="3453776" cy="2592287"/>
            <a:chOff x="486448" y="1196753"/>
            <a:chExt cx="4949648" cy="371504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448" y="1196753"/>
              <a:ext cx="4949648" cy="3715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riangle isocèle 1"/>
            <p:cNvSpPr/>
            <p:nvPr/>
          </p:nvSpPr>
          <p:spPr>
            <a:xfrm>
              <a:off x="3312000" y="4149085"/>
              <a:ext cx="144000" cy="1440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Triangle isocèle 13"/>
            <p:cNvSpPr/>
            <p:nvPr/>
          </p:nvSpPr>
          <p:spPr>
            <a:xfrm>
              <a:off x="2195736" y="2780931"/>
              <a:ext cx="144000" cy="1440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Triangle isocèle 14"/>
            <p:cNvSpPr/>
            <p:nvPr/>
          </p:nvSpPr>
          <p:spPr>
            <a:xfrm>
              <a:off x="1800000" y="2340002"/>
              <a:ext cx="144000" cy="1440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Triangle isocèle 15"/>
            <p:cNvSpPr/>
            <p:nvPr/>
          </p:nvSpPr>
          <p:spPr>
            <a:xfrm>
              <a:off x="792000" y="2708899"/>
              <a:ext cx="144000" cy="1440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/>
            <p:cNvSpPr/>
            <p:nvPr/>
          </p:nvSpPr>
          <p:spPr>
            <a:xfrm>
              <a:off x="1043624" y="2636931"/>
              <a:ext cx="144000" cy="144000"/>
            </a:xfrm>
            <a:prstGeom prst="ellipse">
              <a:avLst/>
            </a:prstGeom>
            <a:solidFill>
              <a:srgbClr val="00FFFF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/>
            <p:cNvSpPr/>
            <p:nvPr/>
          </p:nvSpPr>
          <p:spPr>
            <a:xfrm>
              <a:off x="1547664" y="3357012"/>
              <a:ext cx="144000" cy="144000"/>
            </a:xfrm>
            <a:prstGeom prst="ellipse">
              <a:avLst/>
            </a:prstGeom>
            <a:solidFill>
              <a:srgbClr val="00FFFF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/>
            <p:cNvSpPr/>
            <p:nvPr/>
          </p:nvSpPr>
          <p:spPr>
            <a:xfrm>
              <a:off x="2202326" y="3284988"/>
              <a:ext cx="144000" cy="144000"/>
            </a:xfrm>
            <a:prstGeom prst="ellipse">
              <a:avLst/>
            </a:prstGeom>
            <a:solidFill>
              <a:srgbClr val="00FFFF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/>
            <p:cNvSpPr/>
            <p:nvPr/>
          </p:nvSpPr>
          <p:spPr>
            <a:xfrm>
              <a:off x="3275856" y="4365125"/>
              <a:ext cx="144000" cy="144000"/>
            </a:xfrm>
            <a:prstGeom prst="ellipse">
              <a:avLst/>
            </a:prstGeom>
            <a:solidFill>
              <a:srgbClr val="00FFFF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87624" y="2103727"/>
              <a:ext cx="144016" cy="144000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71997" y="3861070"/>
              <a:ext cx="144016" cy="144000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67944" y="3492000"/>
              <a:ext cx="144016" cy="144000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39552" y="44624"/>
            <a:ext cx="8604448" cy="914400"/>
          </a:xfrm>
        </p:spPr>
        <p:txBody>
          <a:bodyPr/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Contamination of rivers by wastewater discharge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851920" y="102139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rgbClr val="FFC000"/>
                </a:solidFill>
              </a:rPr>
              <a:t>Prevost</a:t>
            </a:r>
            <a:r>
              <a:rPr lang="fr-FR" b="1" i="1" dirty="0" smtClean="0">
                <a:solidFill>
                  <a:srgbClr val="FFC000"/>
                </a:solidFill>
              </a:rPr>
              <a:t> et al. (2015)</a:t>
            </a:r>
            <a:endParaRPr lang="fr-FR" b="1" i="1" dirty="0">
              <a:solidFill>
                <a:srgbClr val="FFC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842" y="3306672"/>
            <a:ext cx="4134534" cy="213855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95808"/>
            <a:ext cx="4146754" cy="2134479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068960"/>
            <a:ext cx="4163048" cy="2162992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3851920" y="620688"/>
            <a:ext cx="4440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Case of the Seine River near Paris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7380312" y="2348880"/>
            <a:ext cx="1727175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Wastewater discharge after activated sludge</a:t>
            </a:r>
          </a:p>
          <a:p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FF0000"/>
                </a:solidFill>
              </a:rPr>
              <a:t>           treatment</a:t>
            </a:r>
            <a:endParaRPr lang="en-GB" sz="2000" dirty="0" smtClean="0">
              <a:solidFill>
                <a:srgbClr val="00FF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308304" y="1261209"/>
            <a:ext cx="1619671" cy="1015663"/>
          </a:xfrm>
          <a:prstGeom prst="rect">
            <a:avLst/>
          </a:prstGeom>
          <a:noFill/>
        </p:spPr>
        <p:txBody>
          <a:bodyPr wrap="square" lIns="0" rIns="36000" rtlCol="0">
            <a:spAutoFit/>
          </a:bodyPr>
          <a:lstStyle/>
          <a:p>
            <a:r>
              <a:rPr lang="en-GB" sz="2000" dirty="0" smtClean="0">
                <a:solidFill>
                  <a:srgbClr val="00FF00"/>
                </a:solidFill>
              </a:rPr>
              <a:t>Contamination from the tributaries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395536" y="5189130"/>
            <a:ext cx="3426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FFFF"/>
                </a:solidFill>
              </a:rPr>
              <a:t>The resulting contamination of the Seine River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779912" y="649685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FFC000"/>
                </a:solidFill>
              </a:rPr>
              <a:t>Tesson et al. (2019)</a:t>
            </a:r>
            <a:endParaRPr lang="fr-FR" b="1" i="1" dirty="0">
              <a:solidFill>
                <a:srgbClr val="FFC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811" y="4083583"/>
            <a:ext cx="3353693" cy="274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539552" y="5805264"/>
            <a:ext cx="5284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Medical prescriptions enable simulating the contamination of the </a:t>
            </a:r>
            <a:r>
              <a:rPr lang="en-GB" sz="2400" dirty="0" err="1" smtClean="0"/>
              <a:t>Artière</a:t>
            </a:r>
            <a:r>
              <a:rPr lang="en-GB" sz="2400" dirty="0" smtClean="0"/>
              <a:t> River</a:t>
            </a:r>
          </a:p>
        </p:txBody>
      </p:sp>
    </p:spTree>
    <p:extLst>
      <p:ext uri="{BB962C8B-B14F-4D97-AF65-F5344CB8AC3E}">
        <p14:creationId xmlns:p14="http://schemas.microsoft.com/office/powerpoint/2010/main" val="420757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29" grpId="0"/>
      <p:bldP spid="30" grpId="0"/>
      <p:bldP spid="31" grpId="0"/>
      <p:bldP spid="26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14400" y="44624"/>
            <a:ext cx="7772400" cy="914400"/>
          </a:xfrm>
        </p:spPr>
        <p:txBody>
          <a:bodyPr/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Underground water contaminations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307715" y="1591127"/>
            <a:ext cx="258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FFC000"/>
                </a:solidFill>
              </a:rPr>
              <a:t>D</a:t>
            </a:r>
            <a:r>
              <a:rPr lang="fr-FR" b="1" i="1" dirty="0" smtClean="0">
                <a:solidFill>
                  <a:srgbClr val="FFC000"/>
                </a:solidFill>
              </a:rPr>
              <a:t>e </a:t>
            </a:r>
            <a:r>
              <a:rPr lang="fr-FR" b="1" i="1" dirty="0" err="1" smtClean="0">
                <a:solidFill>
                  <a:srgbClr val="FFC000"/>
                </a:solidFill>
              </a:rPr>
              <a:t>Giglio</a:t>
            </a:r>
            <a:r>
              <a:rPr lang="fr-FR" b="1" i="1" dirty="0" smtClean="0">
                <a:solidFill>
                  <a:srgbClr val="FFC000"/>
                </a:solidFill>
              </a:rPr>
              <a:t> et al. (2017)</a:t>
            </a:r>
            <a:endParaRPr lang="fr-FR" b="1" i="1" dirty="0">
              <a:solidFill>
                <a:srgbClr val="FFC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307715" y="764704"/>
            <a:ext cx="4440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Case of aquifers in Apulia (southern Italy)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2" r="396"/>
          <a:stretch/>
        </p:blipFill>
        <p:spPr bwMode="auto">
          <a:xfrm>
            <a:off x="4024766" y="2182093"/>
            <a:ext cx="3499562" cy="268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3" y="867524"/>
            <a:ext cx="41787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2123728" y="3501008"/>
            <a:ext cx="1907704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9966"/>
                </a:solidFill>
              </a:rPr>
              <a:t>Sampling in 2 porous aquifers</a:t>
            </a:r>
            <a:endParaRPr lang="en-GB" sz="2000" b="1" dirty="0">
              <a:solidFill>
                <a:srgbClr val="FF9966"/>
              </a:solidFill>
            </a:endParaRPr>
          </a:p>
        </p:txBody>
      </p:sp>
      <p:cxnSp>
        <p:nvCxnSpPr>
          <p:cNvPr id="16" name="Connecteur droit 15"/>
          <p:cNvCxnSpPr/>
          <p:nvPr/>
        </p:nvCxnSpPr>
        <p:spPr>
          <a:xfrm flipH="1">
            <a:off x="3923928" y="3068960"/>
            <a:ext cx="1116124" cy="648072"/>
          </a:xfrm>
          <a:prstGeom prst="line">
            <a:avLst/>
          </a:prstGeom>
          <a:ln w="38100">
            <a:solidFill>
              <a:srgbClr val="FF9966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7236296" y="1227311"/>
            <a:ext cx="1873940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CC66"/>
                </a:solidFill>
              </a:rPr>
              <a:t>Sampling in 3 karst-fissured aquifers</a:t>
            </a:r>
            <a:endParaRPr lang="en-GB" sz="2000" b="1" dirty="0">
              <a:solidFill>
                <a:srgbClr val="00CC66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1" y="4234851"/>
            <a:ext cx="5473068" cy="207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cteur droit 24"/>
          <p:cNvCxnSpPr/>
          <p:nvPr/>
        </p:nvCxnSpPr>
        <p:spPr>
          <a:xfrm flipH="1" flipV="1">
            <a:off x="3995936" y="3933056"/>
            <a:ext cx="2088232" cy="144016"/>
          </a:xfrm>
          <a:prstGeom prst="line">
            <a:avLst/>
          </a:prstGeom>
          <a:ln w="38100">
            <a:solidFill>
              <a:srgbClr val="FF9966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V="1">
            <a:off x="5292080" y="1919809"/>
            <a:ext cx="2016224" cy="501079"/>
          </a:xfrm>
          <a:prstGeom prst="line">
            <a:avLst/>
          </a:prstGeom>
          <a:ln w="38100">
            <a:solidFill>
              <a:srgbClr val="00CC66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 flipV="1">
            <a:off x="6156176" y="1997224"/>
            <a:ext cx="1368152" cy="1719808"/>
          </a:xfrm>
          <a:prstGeom prst="line">
            <a:avLst/>
          </a:prstGeom>
          <a:ln w="38100">
            <a:solidFill>
              <a:srgbClr val="00CC66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flipV="1">
            <a:off x="7236296" y="2104475"/>
            <a:ext cx="432048" cy="2130377"/>
          </a:xfrm>
          <a:prstGeom prst="line">
            <a:avLst/>
          </a:prstGeom>
          <a:ln w="38100">
            <a:solidFill>
              <a:srgbClr val="00CC66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821188"/>
            <a:ext cx="3445172" cy="2064196"/>
          </a:xfrm>
          <a:prstGeom prst="rect">
            <a:avLst/>
          </a:prstGeom>
          <a:noFill/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891859" y="5897910"/>
            <a:ext cx="506896" cy="9232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522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8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14400" y="44624"/>
            <a:ext cx="7772400" cy="914400"/>
          </a:xfrm>
        </p:spPr>
        <p:txBody>
          <a:bodyPr/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Environmental virus fate during/after irrigation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93" r="15181" b="18849"/>
          <a:stretch/>
        </p:blipFill>
        <p:spPr>
          <a:xfrm>
            <a:off x="323527" y="908720"/>
            <a:ext cx="3708173" cy="230425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788024" y="95111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Virus as aerosol</a:t>
            </a:r>
            <a:endParaRPr lang="en-GB" sz="2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79512" y="3875564"/>
            <a:ext cx="2160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Contamination of external surfaces </a:t>
            </a:r>
            <a:br>
              <a:rPr lang="en-GB" sz="2400" dirty="0" smtClean="0"/>
            </a:br>
            <a:r>
              <a:rPr lang="en-GB" sz="2400" dirty="0" smtClean="0"/>
              <a:t>of crops </a:t>
            </a:r>
            <a:endParaRPr lang="en-GB" sz="2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3760447" y="4542219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Virus flow in the soil</a:t>
            </a:r>
            <a:br>
              <a:rPr lang="en-GB" sz="2400" dirty="0" smtClean="0"/>
            </a:br>
            <a:r>
              <a:rPr lang="en-GB" sz="2400" dirty="0" smtClean="0"/>
              <a:t>with water infiltration</a:t>
            </a:r>
            <a:endParaRPr lang="en-GB" sz="2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7339592" y="3430741"/>
            <a:ext cx="178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FFC000"/>
                </a:solidFill>
              </a:rPr>
              <a:t>Courault et al. (2017)</a:t>
            </a:r>
            <a:endParaRPr lang="fr-FR" b="1" i="1" dirty="0">
              <a:solidFill>
                <a:srgbClr val="FFC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247724" y="1370385"/>
            <a:ext cx="1620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i="1" dirty="0" smtClean="0">
                <a:solidFill>
                  <a:srgbClr val="FFC000"/>
                </a:solidFill>
              </a:rPr>
              <a:t>Girardin et al. (2016)</a:t>
            </a:r>
            <a:endParaRPr lang="fr-FR" b="1" i="1" dirty="0">
              <a:solidFill>
                <a:srgbClr val="FFC0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40768"/>
            <a:ext cx="3302936" cy="168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447" y="2132856"/>
            <a:ext cx="3619865" cy="207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lèche droite 13"/>
          <p:cNvSpPr/>
          <p:nvPr/>
        </p:nvSpPr>
        <p:spPr>
          <a:xfrm>
            <a:off x="3966277" y="1052736"/>
            <a:ext cx="821747" cy="216024"/>
          </a:xfrm>
          <a:prstGeom prst="rightArrow">
            <a:avLst/>
          </a:prstGeom>
          <a:solidFill>
            <a:srgbClr val="FF9966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droite 19"/>
          <p:cNvSpPr/>
          <p:nvPr/>
        </p:nvSpPr>
        <p:spPr>
          <a:xfrm rot="5400000">
            <a:off x="812755" y="3377012"/>
            <a:ext cx="821747" cy="216024"/>
          </a:xfrm>
          <a:prstGeom prst="rightArrow">
            <a:avLst/>
          </a:prstGeom>
          <a:solidFill>
            <a:srgbClr val="FF9966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droite 20"/>
          <p:cNvSpPr/>
          <p:nvPr/>
        </p:nvSpPr>
        <p:spPr>
          <a:xfrm rot="3300051">
            <a:off x="2151359" y="3857020"/>
            <a:ext cx="2232000" cy="216024"/>
          </a:xfrm>
          <a:prstGeom prst="rightArrow">
            <a:avLst/>
          </a:prstGeom>
          <a:solidFill>
            <a:srgbClr val="FF9966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droite 22"/>
          <p:cNvSpPr/>
          <p:nvPr/>
        </p:nvSpPr>
        <p:spPr>
          <a:xfrm rot="3303600">
            <a:off x="4860796" y="5767019"/>
            <a:ext cx="1260000" cy="216024"/>
          </a:xfrm>
          <a:prstGeom prst="rightArrow">
            <a:avLst/>
          </a:prstGeom>
          <a:solidFill>
            <a:srgbClr val="FF9966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5580112" y="6037837"/>
            <a:ext cx="3312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Virus internalization</a:t>
            </a:r>
            <a:br>
              <a:rPr lang="en-GB" sz="2400" dirty="0" smtClean="0"/>
            </a:br>
            <a:r>
              <a:rPr lang="en-GB" sz="2400" dirty="0" smtClean="0"/>
              <a:t>in plants via their roots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8874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7" grpId="0"/>
      <p:bldP spid="14" grpId="0" animBg="1"/>
      <p:bldP spid="20" grpId="0" animBg="1"/>
      <p:bldP spid="21" grpId="0" animBg="1"/>
      <p:bldP spid="23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11560" y="44624"/>
            <a:ext cx="8460432" cy="914400"/>
          </a:xfrm>
        </p:spPr>
        <p:txBody>
          <a:bodyPr/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Attachment on external surface or plant materials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86134" y="692696"/>
            <a:ext cx="3739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Murine NV (MNV-1) observed </a:t>
            </a:r>
            <a:r>
              <a:rPr lang="en-US" sz="2000" dirty="0"/>
              <a:t>on </a:t>
            </a:r>
            <a:r>
              <a:rPr lang="en-US" sz="2000" dirty="0" smtClean="0"/>
              <a:t>lettuce </a:t>
            </a:r>
            <a:r>
              <a:rPr lang="en-US" sz="2000" dirty="0"/>
              <a:t>surface, inside open cuts, and </a:t>
            </a:r>
            <a:r>
              <a:rPr lang="en-US" sz="2000" dirty="0" smtClean="0"/>
              <a:t>within stomata</a:t>
            </a:r>
            <a:endParaRPr lang="en-GB" sz="2000" dirty="0" smtClean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53942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395536" y="501317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FFC000"/>
                </a:solidFill>
              </a:rPr>
              <a:t>Wei et al. (2010)</a:t>
            </a:r>
            <a:endParaRPr lang="fr-FR" b="1" i="1" dirty="0">
              <a:solidFill>
                <a:srgbClr val="FFC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995936" y="765733"/>
            <a:ext cx="5134165" cy="707886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en-GB" sz="2000" dirty="0" smtClean="0"/>
              <a:t>Tulane virus (TV) attachment/washing vary with the virus, the plant organ and the liquid phase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765711" y="3428315"/>
            <a:ext cx="2275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rgbClr val="FFC000"/>
                </a:solidFill>
              </a:rPr>
              <a:t>DiCaprio</a:t>
            </a:r>
            <a:r>
              <a:rPr lang="fr-FR" b="1" i="1" dirty="0" smtClean="0">
                <a:solidFill>
                  <a:srgbClr val="FFC000"/>
                </a:solidFill>
              </a:rPr>
              <a:t> et al. (2015)</a:t>
            </a:r>
            <a:endParaRPr lang="fr-FR" b="1" i="1" dirty="0">
              <a:solidFill>
                <a:srgbClr val="FFC000"/>
              </a:solidFill>
            </a:endParaRPr>
          </a:p>
        </p:txBody>
      </p:sp>
      <p:grpSp>
        <p:nvGrpSpPr>
          <p:cNvPr id="6" name="Groupe 5"/>
          <p:cNvGrpSpPr>
            <a:grpSpLocks noChangeAspect="1"/>
          </p:cNvGrpSpPr>
          <p:nvPr/>
        </p:nvGrpSpPr>
        <p:grpSpPr>
          <a:xfrm>
            <a:off x="4067944" y="1484784"/>
            <a:ext cx="4973205" cy="1932558"/>
            <a:chOff x="4135299" y="2285090"/>
            <a:chExt cx="4973205" cy="1932558"/>
          </a:xfrm>
        </p:grpSpPr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5299" y="2285090"/>
              <a:ext cx="4973205" cy="1932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9326" y="4005064"/>
              <a:ext cx="4356000" cy="194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5125693" y="2450918"/>
              <a:ext cx="1496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FF0000"/>
                  </a:solidFill>
                </a:rPr>
                <a:t>TV plaque assay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7540288" y="2348880"/>
              <a:ext cx="1424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FF0000"/>
                  </a:solidFill>
                </a:rPr>
                <a:t>TV by RT-qPCR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7308304" y="645333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FFC000"/>
                </a:solidFill>
              </a:rPr>
              <a:t>Kim et al. (2012)</a:t>
            </a:r>
            <a:endParaRPr lang="fr-FR" b="1" i="1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9794" y="5229200"/>
            <a:ext cx="35283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MNV inactivation on inert surface varies with the surface type, and the air temperature and relative moisture</a:t>
            </a:r>
            <a:endParaRPr lang="en-GB" sz="2000" dirty="0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75945"/>
            <a:ext cx="3094530" cy="247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74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23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83568" y="44624"/>
            <a:ext cx="8388424" cy="914400"/>
          </a:xfrm>
        </p:spPr>
        <p:txBody>
          <a:bodyPr/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Irrigation/handling impact on outer contamination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39552" y="764704"/>
            <a:ext cx="8352928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782888" indent="-2782888" algn="ctr"/>
            <a:r>
              <a:rPr lang="en-GB" sz="2400" dirty="0" smtClean="0"/>
              <a:t>Initial contamination + </a:t>
            </a:r>
            <a:r>
              <a:rPr lang="en-GB" sz="2400" dirty="0"/>
              <a:t>Decay (inactivation </a:t>
            </a:r>
            <a:r>
              <a:rPr lang="en-GB" sz="2400" dirty="0" smtClean="0"/>
              <a:t>…) + Washing (rain …)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" t="16663" r="6613" b="2791"/>
          <a:stretch/>
        </p:blipFill>
        <p:spPr bwMode="auto">
          <a:xfrm>
            <a:off x="90653" y="2256610"/>
            <a:ext cx="3905283" cy="194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23528" y="604664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FFC000"/>
                </a:solidFill>
              </a:rPr>
              <a:t>Renault et al. (2017)</a:t>
            </a:r>
            <a:endParaRPr lang="fr-FR" b="1" i="1" dirty="0">
              <a:solidFill>
                <a:srgbClr val="FFC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23528" y="1268760"/>
            <a:ext cx="4482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Green onion outer contamination varies with irrigation mode (buried, surface or aerial drip irrigation), as well as washing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28" y="3940607"/>
            <a:ext cx="2613488" cy="212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e 24"/>
          <p:cNvGrpSpPr>
            <a:grpSpLocks noChangeAspect="1"/>
          </p:cNvGrpSpPr>
          <p:nvPr/>
        </p:nvGrpSpPr>
        <p:grpSpPr>
          <a:xfrm>
            <a:off x="3059832" y="4725144"/>
            <a:ext cx="2551858" cy="2123723"/>
            <a:chOff x="2847044" y="4293095"/>
            <a:chExt cx="2551858" cy="2123723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7044" y="4293095"/>
              <a:ext cx="2551858" cy="2123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e 23"/>
            <p:cNvGrpSpPr/>
            <p:nvPr/>
          </p:nvGrpSpPr>
          <p:grpSpPr>
            <a:xfrm>
              <a:off x="3770832" y="5354956"/>
              <a:ext cx="1296144" cy="507831"/>
              <a:chOff x="6732240" y="3933056"/>
              <a:chExt cx="1296144" cy="507831"/>
            </a:xfrm>
          </p:grpSpPr>
          <p:sp>
            <p:nvSpPr>
              <p:cNvPr id="21" name="ZoneTexte 20"/>
              <p:cNvSpPr txBox="1"/>
              <p:nvPr/>
            </p:nvSpPr>
            <p:spPr>
              <a:xfrm>
                <a:off x="6732240" y="3933056"/>
                <a:ext cx="1296144" cy="50783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1100" dirty="0" smtClean="0">
                    <a:solidFill>
                      <a:schemeClr val="bg1"/>
                    </a:solidFill>
                  </a:rPr>
                  <a:t>Duration of irrigation</a:t>
                </a:r>
              </a:p>
              <a:p>
                <a:r>
                  <a:rPr lang="fr-FR" sz="1100" dirty="0">
                    <a:solidFill>
                      <a:schemeClr val="bg1"/>
                    </a:solidFill>
                  </a:rPr>
                  <a:t> </a:t>
                </a:r>
                <a:r>
                  <a:rPr lang="fr-FR" sz="1100" dirty="0" smtClean="0">
                    <a:solidFill>
                      <a:schemeClr val="bg1"/>
                    </a:solidFill>
                  </a:rPr>
                  <a:t>       1 min</a:t>
                </a:r>
              </a:p>
              <a:p>
                <a:r>
                  <a:rPr lang="fr-FR" sz="1100" dirty="0" smtClean="0">
                    <a:solidFill>
                      <a:schemeClr val="bg1"/>
                    </a:solidFill>
                  </a:rPr>
                  <a:t>        2 min 30 s</a:t>
                </a:r>
                <a:endParaRPr lang="fr-FR" sz="11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riangle isocèle 21"/>
              <p:cNvSpPr/>
              <p:nvPr/>
            </p:nvSpPr>
            <p:spPr>
              <a:xfrm>
                <a:off x="6804248" y="4140000"/>
                <a:ext cx="108000" cy="108000"/>
              </a:xfrm>
              <a:prstGeom prst="triangl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Losange 22"/>
              <p:cNvSpPr/>
              <p:nvPr/>
            </p:nvSpPr>
            <p:spPr>
              <a:xfrm>
                <a:off x="6804248" y="4293096"/>
                <a:ext cx="108000" cy="108000"/>
              </a:xfrm>
              <a:prstGeom prst="diamond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8" name="ZoneTexte 27"/>
          <p:cNvSpPr txBox="1"/>
          <p:nvPr/>
        </p:nvSpPr>
        <p:spPr>
          <a:xfrm>
            <a:off x="5220072" y="1628800"/>
            <a:ext cx="3923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But handling may explain most of vegetable and fruit contamination.</a:t>
            </a:r>
            <a:endParaRPr lang="en-GB" sz="2000" dirty="0" smtClean="0"/>
          </a:p>
        </p:txBody>
      </p:sp>
      <p:sp>
        <p:nvSpPr>
          <p:cNvPr id="29" name="ZoneTexte 28"/>
          <p:cNvSpPr txBox="1"/>
          <p:nvPr/>
        </p:nvSpPr>
        <p:spPr>
          <a:xfrm>
            <a:off x="6804248" y="651605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FFC000"/>
                </a:solidFill>
              </a:rPr>
              <a:t>Jordan Lozano (2020)</a:t>
            </a:r>
            <a:endParaRPr lang="fr-FR" b="1" i="1" dirty="0">
              <a:solidFill>
                <a:srgbClr val="FFC000"/>
              </a:solidFill>
            </a:endParaRPr>
          </a:p>
        </p:txBody>
      </p:sp>
      <p:sp>
        <p:nvSpPr>
          <p:cNvPr id="26" name="Flèche droite 25"/>
          <p:cNvSpPr/>
          <p:nvPr/>
        </p:nvSpPr>
        <p:spPr>
          <a:xfrm>
            <a:off x="2555776" y="5085184"/>
            <a:ext cx="648072" cy="504056"/>
          </a:xfrm>
          <a:prstGeom prst="rightArrow">
            <a:avLst/>
          </a:prstGeom>
          <a:solidFill>
            <a:srgbClr val="FF9966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2915816" y="410400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9966"/>
                </a:solidFill>
              </a:rPr>
              <a:t>Washing proportional to the irrigation amount</a:t>
            </a:r>
            <a:endParaRPr lang="en-GB" dirty="0">
              <a:solidFill>
                <a:srgbClr val="FF9966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588224" y="2284423"/>
            <a:ext cx="245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FFC000"/>
                </a:solidFill>
              </a:rPr>
              <a:t>Pérez-</a:t>
            </a:r>
            <a:r>
              <a:rPr lang="fr-FR" b="1" i="1" dirty="0" err="1">
                <a:solidFill>
                  <a:srgbClr val="FFC000"/>
                </a:solidFill>
              </a:rPr>
              <a:t>Rodríguez</a:t>
            </a:r>
            <a:r>
              <a:rPr lang="fr-FR" b="1" i="1" dirty="0">
                <a:solidFill>
                  <a:srgbClr val="FFC000"/>
                </a:solidFill>
              </a:rPr>
              <a:t> </a:t>
            </a:r>
            <a:r>
              <a:rPr lang="fr-FR" b="1" i="1" dirty="0" smtClean="0">
                <a:solidFill>
                  <a:srgbClr val="FFC000"/>
                </a:solidFill>
              </a:rPr>
              <a:t>(2019)</a:t>
            </a:r>
            <a:endParaRPr lang="fr-FR" b="1" i="1" dirty="0">
              <a:solidFill>
                <a:srgbClr val="FFC000"/>
              </a:solidFill>
            </a:endParaRPr>
          </a:p>
        </p:txBody>
      </p:sp>
      <p:pic>
        <p:nvPicPr>
          <p:cNvPr id="19" name="Image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24944"/>
            <a:ext cx="3400644" cy="2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ZoneTexte 19"/>
          <p:cNvSpPr txBox="1"/>
          <p:nvPr/>
        </p:nvSpPr>
        <p:spPr>
          <a:xfrm>
            <a:off x="5652120" y="5312424"/>
            <a:ext cx="3491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Chards produced in </a:t>
            </a:r>
            <a:r>
              <a:rPr lang="en-US" sz="2000" i="1" dirty="0" smtClean="0"/>
              <a:t>La Ramada</a:t>
            </a:r>
            <a:r>
              <a:rPr lang="en-US" sz="2000" dirty="0" smtClean="0"/>
              <a:t> near </a:t>
            </a:r>
            <a:r>
              <a:rPr lang="en-US" sz="2000" i="1" dirty="0" smtClean="0"/>
              <a:t>Bogotá</a:t>
            </a:r>
            <a:r>
              <a:rPr lang="en-US" sz="2000" dirty="0" smtClean="0"/>
              <a:t> (Colombia) are contaminated by irrigation, “washing” and handling.</a:t>
            </a:r>
            <a:endParaRPr lang="en-GB" sz="2000" dirty="0" smtClean="0"/>
          </a:p>
        </p:txBody>
      </p:sp>
      <p:sp>
        <p:nvSpPr>
          <p:cNvPr id="30" name="Flèche droite 29"/>
          <p:cNvSpPr/>
          <p:nvPr/>
        </p:nvSpPr>
        <p:spPr>
          <a:xfrm rot="5400000">
            <a:off x="6061427" y="2497542"/>
            <a:ext cx="648072" cy="504056"/>
          </a:xfrm>
          <a:prstGeom prst="rightArrow">
            <a:avLst/>
          </a:prstGeom>
          <a:solidFill>
            <a:srgbClr val="FF9966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9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28" grpId="0"/>
      <p:bldP spid="29" grpId="0"/>
      <p:bldP spid="26" grpId="0" animBg="1"/>
      <p:bldP spid="27" grpId="0"/>
      <p:bldP spid="18" grpId="0"/>
      <p:bldP spid="20" grpId="0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14400" y="44624"/>
            <a:ext cx="7772400" cy="914400"/>
          </a:xfrm>
        </p:spPr>
        <p:txBody>
          <a:bodyPr/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Virus internalization in vegetables and fruits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3528" y="692696"/>
            <a:ext cx="8820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/>
              <a:t>Internalization </a:t>
            </a:r>
            <a:r>
              <a:rPr lang="en-GB" sz="2200" i="1" dirty="0" smtClean="0"/>
              <a:t>via</a:t>
            </a:r>
            <a:r>
              <a:rPr lang="en-GB" sz="2200" dirty="0" smtClean="0"/>
              <a:t> the roots followed by migration without </a:t>
            </a:r>
            <a:r>
              <a:rPr lang="en-GB" sz="2200" dirty="0"/>
              <a:t>inactivation </a:t>
            </a:r>
            <a:r>
              <a:rPr lang="en-US" sz="2200" dirty="0" smtClean="0"/>
              <a:t>to parts </a:t>
            </a:r>
            <a:r>
              <a:rPr lang="en-US" sz="2200" dirty="0"/>
              <a:t>eaten </a:t>
            </a:r>
            <a:r>
              <a:rPr lang="en-US" sz="2200" dirty="0" smtClean="0"/>
              <a:t>raw </a:t>
            </a:r>
            <a:r>
              <a:rPr lang="en-GB" sz="2200" dirty="0" smtClean="0"/>
              <a:t>observed on lettuce, green onion, spinach and strawberry.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183330" y="6239053"/>
            <a:ext cx="147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i="1" dirty="0" err="1" smtClean="0">
                <a:solidFill>
                  <a:srgbClr val="FFC000"/>
                </a:solidFill>
              </a:rPr>
              <a:t>Esseili</a:t>
            </a:r>
            <a:r>
              <a:rPr lang="fr-FR" b="1" i="1" dirty="0" smtClean="0">
                <a:solidFill>
                  <a:srgbClr val="FFC000"/>
                </a:solidFill>
              </a:rPr>
              <a:t> et al. (2019)</a:t>
            </a:r>
            <a:endParaRPr lang="fr-FR" b="1" i="1" dirty="0">
              <a:solidFill>
                <a:srgbClr val="FFC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23529" y="5867980"/>
            <a:ext cx="1415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rgbClr val="FFC000"/>
                </a:solidFill>
              </a:rPr>
              <a:t>Esseili</a:t>
            </a:r>
            <a:r>
              <a:rPr lang="fr-FR" b="1" i="1" dirty="0" smtClean="0">
                <a:solidFill>
                  <a:srgbClr val="FFC000"/>
                </a:solidFill>
              </a:rPr>
              <a:t> et al. (2018)</a:t>
            </a:r>
            <a:endParaRPr lang="fr-FR" b="1" i="1" dirty="0">
              <a:solidFill>
                <a:srgbClr val="FFC000"/>
              </a:solidFill>
            </a:endParaRPr>
          </a:p>
        </p:txBody>
      </p:sp>
      <p:grpSp>
        <p:nvGrpSpPr>
          <p:cNvPr id="7" name="Groupe 6"/>
          <p:cNvGrpSpPr>
            <a:grpSpLocks noChangeAspect="1"/>
          </p:cNvGrpSpPr>
          <p:nvPr/>
        </p:nvGrpSpPr>
        <p:grpSpPr>
          <a:xfrm>
            <a:off x="35496" y="1556792"/>
            <a:ext cx="2051751" cy="4343363"/>
            <a:chOff x="312059" y="1520780"/>
            <a:chExt cx="2160000" cy="4572516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3" r="1303"/>
            <a:stretch/>
          </p:blipFill>
          <p:spPr bwMode="auto">
            <a:xfrm>
              <a:off x="312059" y="1520780"/>
              <a:ext cx="2160000" cy="4572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683041" y="2651995"/>
              <a:ext cx="1487445" cy="88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 smtClean="0"/>
                <a:t>Lettuce leaves</a:t>
              </a:r>
              <a:endParaRPr lang="en-GB" sz="2200" b="1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918516" y="3883695"/>
              <a:ext cx="1315911" cy="88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 smtClean="0"/>
                <a:t>Lettuce roots</a:t>
              </a:r>
              <a:endParaRPr lang="en-GB" sz="2200" b="1" dirty="0"/>
            </a:p>
          </p:txBody>
        </p:sp>
      </p:grpSp>
      <p:grpSp>
        <p:nvGrpSpPr>
          <p:cNvPr id="2" name="Groupe 1"/>
          <p:cNvGrpSpPr>
            <a:grpSpLocks noChangeAspect="1"/>
          </p:cNvGrpSpPr>
          <p:nvPr/>
        </p:nvGrpSpPr>
        <p:grpSpPr>
          <a:xfrm>
            <a:off x="1547664" y="4365336"/>
            <a:ext cx="3677969" cy="2088000"/>
            <a:chOff x="3053977" y="3429202"/>
            <a:chExt cx="3677969" cy="208800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40"/>
            <a:stretch/>
          </p:blipFill>
          <p:spPr bwMode="auto">
            <a:xfrm>
              <a:off x="3053977" y="3429202"/>
              <a:ext cx="3677969" cy="20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3977" y="5013176"/>
              <a:ext cx="3677969" cy="483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ZoneTexte 17"/>
          <p:cNvSpPr txBox="1"/>
          <p:nvPr/>
        </p:nvSpPr>
        <p:spPr>
          <a:xfrm>
            <a:off x="1998470" y="1412776"/>
            <a:ext cx="2237810" cy="163121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FF9966"/>
                </a:solidFill>
              </a:rPr>
              <a:t>On whole lettuces after washing their root from soil and immersing them in a viral solution</a:t>
            </a:r>
            <a:endParaRPr lang="en-GB" sz="2000" dirty="0">
              <a:solidFill>
                <a:srgbClr val="FF9966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982281" y="2996952"/>
            <a:ext cx="2470023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CC66"/>
                </a:solidFill>
              </a:rPr>
              <a:t>On cut leaves  after immersing their base in a viral solution</a:t>
            </a:r>
            <a:endParaRPr lang="en-GB" sz="2000" dirty="0">
              <a:solidFill>
                <a:srgbClr val="00CC66"/>
              </a:solidFill>
            </a:endParaRPr>
          </a:p>
        </p:txBody>
      </p:sp>
      <p:sp>
        <p:nvSpPr>
          <p:cNvPr id="22" name="Flèche droite 21"/>
          <p:cNvSpPr/>
          <p:nvPr/>
        </p:nvSpPr>
        <p:spPr>
          <a:xfrm flipH="1">
            <a:off x="1619672" y="2633572"/>
            <a:ext cx="672392" cy="504056"/>
          </a:xfrm>
          <a:prstGeom prst="rightArrow">
            <a:avLst/>
          </a:prstGeom>
          <a:solidFill>
            <a:srgbClr val="FF9966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droite 22"/>
          <p:cNvSpPr/>
          <p:nvPr/>
        </p:nvSpPr>
        <p:spPr>
          <a:xfrm rot="5400000">
            <a:off x="2699792" y="4010719"/>
            <a:ext cx="648072" cy="504056"/>
          </a:xfrm>
          <a:prstGeom prst="rightArrow">
            <a:avLst/>
          </a:prstGeom>
          <a:solidFill>
            <a:srgbClr val="00CC66"/>
          </a:solidFill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/>
          <p:cNvGrpSpPr>
            <a:grpSpLocks noChangeAspect="1"/>
          </p:cNvGrpSpPr>
          <p:nvPr/>
        </p:nvGrpSpPr>
        <p:grpSpPr>
          <a:xfrm>
            <a:off x="6601796" y="3964931"/>
            <a:ext cx="2535370" cy="2892901"/>
            <a:chOff x="572727" y="172526"/>
            <a:chExt cx="2997325" cy="3420000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94"/>
            <a:stretch/>
          </p:blipFill>
          <p:spPr bwMode="auto">
            <a:xfrm>
              <a:off x="572727" y="172526"/>
              <a:ext cx="2997324" cy="34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728" y="2666948"/>
              <a:ext cx="2997324" cy="906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e 14"/>
          <p:cNvGrpSpPr>
            <a:grpSpLocks noChangeAspect="1"/>
          </p:cNvGrpSpPr>
          <p:nvPr/>
        </p:nvGrpSpPr>
        <p:grpSpPr>
          <a:xfrm>
            <a:off x="4283968" y="1421310"/>
            <a:ext cx="4853198" cy="2745472"/>
            <a:chOff x="4283968" y="1421310"/>
            <a:chExt cx="4853198" cy="2745472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13" r="1113" b="15539"/>
            <a:stretch/>
          </p:blipFill>
          <p:spPr bwMode="auto">
            <a:xfrm>
              <a:off x="4284000" y="1421310"/>
              <a:ext cx="4853166" cy="2745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2852936"/>
              <a:ext cx="1445308" cy="1299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Flèche droite 20"/>
          <p:cNvSpPr/>
          <p:nvPr/>
        </p:nvSpPr>
        <p:spPr>
          <a:xfrm>
            <a:off x="3912244" y="2633572"/>
            <a:ext cx="648072" cy="504056"/>
          </a:xfrm>
          <a:prstGeom prst="rightArrow">
            <a:avLst/>
          </a:prstGeom>
          <a:solidFill>
            <a:srgbClr val="FF9966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5220072" y="4653136"/>
            <a:ext cx="1453732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FFFF"/>
                </a:solidFill>
              </a:rPr>
              <a:t>Attachment</a:t>
            </a:r>
          </a:p>
          <a:p>
            <a:r>
              <a:rPr lang="en-GB" sz="2000" dirty="0" smtClean="0">
                <a:solidFill>
                  <a:srgbClr val="00FFFF"/>
                </a:solidFill>
              </a:rPr>
              <a:t>On cell wall materials</a:t>
            </a:r>
            <a:endParaRPr lang="en-GB" sz="2000" dirty="0">
              <a:solidFill>
                <a:srgbClr val="00FFFF"/>
              </a:solidFill>
            </a:endParaRPr>
          </a:p>
        </p:txBody>
      </p:sp>
      <p:sp>
        <p:nvSpPr>
          <p:cNvPr id="36" name="Flèche droite 35"/>
          <p:cNvSpPr/>
          <p:nvPr/>
        </p:nvSpPr>
        <p:spPr>
          <a:xfrm>
            <a:off x="6074400" y="5524783"/>
            <a:ext cx="648072" cy="504056"/>
          </a:xfrm>
          <a:prstGeom prst="rightArrow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3486987" y="3440351"/>
            <a:ext cx="3392686" cy="1015663"/>
          </a:xfrm>
          <a:prstGeom prst="rect">
            <a:avLst/>
          </a:prstGeom>
          <a:solidFill>
            <a:srgbClr val="FFFFCC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8000"/>
                </a:solidFill>
              </a:rPr>
              <a:t>The fate of viruses (migration, immobilization, inactivation) vary with virus and strain</a:t>
            </a:r>
            <a:endParaRPr lang="en-GB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39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8" grpId="0"/>
      <p:bldP spid="19" grpId="0"/>
      <p:bldP spid="22" grpId="0" animBg="1"/>
      <p:bldP spid="23" grpId="0" animBg="1"/>
      <p:bldP spid="21" grpId="0" animBg="1"/>
      <p:bldP spid="35" grpId="0"/>
      <p:bldP spid="36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27584" y="44624"/>
            <a:ext cx="8282714" cy="914400"/>
          </a:xfrm>
        </p:spPr>
        <p:txBody>
          <a:bodyPr/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Irrigation mode and soil impact on internalization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295670" y="1673967"/>
            <a:ext cx="281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FFC000"/>
                </a:solidFill>
              </a:rPr>
              <a:t>Tesson and Renault (2019)</a:t>
            </a:r>
            <a:endParaRPr lang="fr-FR" b="1" i="1" dirty="0">
              <a:solidFill>
                <a:srgbClr val="FFC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" t="16663" r="6613" b="2791"/>
          <a:stretch/>
        </p:blipFill>
        <p:spPr bwMode="auto">
          <a:xfrm>
            <a:off x="110968" y="2204864"/>
            <a:ext cx="3905283" cy="194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323528" y="836712"/>
            <a:ext cx="4248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Internalization of MNV-1 doesn’t vary with irrigation mode (aerial, surface, buried) as long as contaminated water reach absorbing roots of green onions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20257"/>
            <a:ext cx="2995612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323528" y="64533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FFC000"/>
                </a:solidFill>
              </a:rPr>
              <a:t>Renault et al. (2017)</a:t>
            </a:r>
            <a:endParaRPr lang="fr-FR" b="1" i="1" dirty="0">
              <a:solidFill>
                <a:srgbClr val="FFC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838880" y="1124744"/>
            <a:ext cx="4125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But the soil may affect the fate of viruses (immobilization, inactivation)</a:t>
            </a:r>
          </a:p>
        </p:txBody>
      </p:sp>
      <p:grpSp>
        <p:nvGrpSpPr>
          <p:cNvPr id="17" name="Groupe 16"/>
          <p:cNvGrpSpPr>
            <a:grpSpLocks noChangeAspect="1"/>
          </p:cNvGrpSpPr>
          <p:nvPr/>
        </p:nvGrpSpPr>
        <p:grpSpPr>
          <a:xfrm>
            <a:off x="4276745" y="2126931"/>
            <a:ext cx="2760669" cy="2742229"/>
            <a:chOff x="4276745" y="2126931"/>
            <a:chExt cx="2760669" cy="2742229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108"/>
            <a:stretch/>
          </p:blipFill>
          <p:spPr bwMode="auto">
            <a:xfrm>
              <a:off x="4276745" y="2126931"/>
              <a:ext cx="2760669" cy="27422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790" y="4293098"/>
              <a:ext cx="2660904" cy="558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ZoneTexte 1"/>
          <p:cNvSpPr txBox="1"/>
          <p:nvPr/>
        </p:nvSpPr>
        <p:spPr>
          <a:xfrm>
            <a:off x="7092280" y="2204864"/>
            <a:ext cx="1855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C000"/>
                </a:solidFill>
              </a:rPr>
              <a:t>Reversible</a:t>
            </a:r>
            <a:r>
              <a:rPr lang="fr-FR" dirty="0" smtClean="0">
                <a:solidFill>
                  <a:srgbClr val="FFC000"/>
                </a:solidFill>
              </a:rPr>
              <a:t> </a:t>
            </a:r>
            <a:r>
              <a:rPr lang="fr-FR" dirty="0" err="1" smtClean="0">
                <a:solidFill>
                  <a:srgbClr val="FFC000"/>
                </a:solidFill>
              </a:rPr>
              <a:t>immobilization</a:t>
            </a:r>
            <a:endParaRPr lang="fr-FR" dirty="0" smtClean="0">
              <a:solidFill>
                <a:srgbClr val="FFC000"/>
              </a:solidFill>
            </a:endParaRPr>
          </a:p>
          <a:p>
            <a:r>
              <a:rPr lang="fr-FR" dirty="0" smtClean="0">
                <a:solidFill>
                  <a:srgbClr val="FFC000"/>
                </a:solidFill>
              </a:rPr>
              <a:t>(</a:t>
            </a:r>
            <a:r>
              <a:rPr lang="fr-FR" dirty="0" err="1" smtClean="0">
                <a:solidFill>
                  <a:srgbClr val="FFC000"/>
                </a:solidFill>
              </a:rPr>
              <a:t>from</a:t>
            </a:r>
            <a:r>
              <a:rPr lang="fr-FR" dirty="0" smtClean="0">
                <a:solidFill>
                  <a:srgbClr val="FFC000"/>
                </a:solidFill>
              </a:rPr>
              <a:t> 25 </a:t>
            </a:r>
            <a:r>
              <a:rPr lang="fr-FR" dirty="0" err="1" smtClean="0">
                <a:solidFill>
                  <a:srgbClr val="FFC000"/>
                </a:solidFill>
              </a:rPr>
              <a:t>papers</a:t>
            </a:r>
            <a:r>
              <a:rPr lang="fr-FR" dirty="0" smtClean="0">
                <a:solidFill>
                  <a:srgbClr val="FFC000"/>
                </a:solidFill>
              </a:rPr>
              <a:t>)</a:t>
            </a: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562" y="3789040"/>
            <a:ext cx="2707942" cy="245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4644008" y="4869160"/>
            <a:ext cx="1742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>
                <a:solidFill>
                  <a:srgbClr val="FFC000"/>
                </a:solidFill>
              </a:rPr>
              <a:t>Irreversible</a:t>
            </a:r>
            <a:r>
              <a:rPr lang="fr-FR" dirty="0" smtClean="0">
                <a:solidFill>
                  <a:srgbClr val="FFC000"/>
                </a:solidFill>
              </a:rPr>
              <a:t> inactivation</a:t>
            </a:r>
          </a:p>
          <a:p>
            <a:pPr algn="r"/>
            <a:r>
              <a:rPr lang="fr-FR" dirty="0" smtClean="0">
                <a:solidFill>
                  <a:srgbClr val="FFC000"/>
                </a:solidFill>
              </a:rPr>
              <a:t>(</a:t>
            </a:r>
            <a:r>
              <a:rPr lang="fr-FR" dirty="0" err="1" smtClean="0">
                <a:solidFill>
                  <a:srgbClr val="FFC000"/>
                </a:solidFill>
              </a:rPr>
              <a:t>from</a:t>
            </a:r>
            <a:r>
              <a:rPr lang="fr-FR" dirty="0" smtClean="0">
                <a:solidFill>
                  <a:srgbClr val="FFC000"/>
                </a:solidFill>
              </a:rPr>
              <a:t> 27 </a:t>
            </a:r>
            <a:r>
              <a:rPr lang="fr-FR" dirty="0" err="1" smtClean="0">
                <a:solidFill>
                  <a:srgbClr val="FFC000"/>
                </a:solidFill>
              </a:rPr>
              <a:t>papers</a:t>
            </a:r>
            <a:r>
              <a:rPr lang="fr-FR" dirty="0" smtClean="0">
                <a:solidFill>
                  <a:srgbClr val="FFC000"/>
                </a:solidFill>
              </a:rPr>
              <a:t>)</a:t>
            </a:r>
            <a:endParaRPr lang="fr-F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2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/>
      <p:bldP spid="16" grpId="0"/>
      <p:bldP spid="2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45232" y="3162672"/>
            <a:ext cx="8075240" cy="914400"/>
          </a:xfrm>
        </p:spPr>
        <p:txBody>
          <a:bodyPr/>
          <a:lstStyle/>
          <a:p>
            <a:pPr algn="ctr"/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topics to explore</a:t>
            </a:r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77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14400" y="44624"/>
            <a:ext cx="7772400" cy="914400"/>
          </a:xfrm>
        </p:spPr>
        <p:txBody>
          <a:bodyPr/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They include: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1700808"/>
            <a:ext cx="828092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Additional knowledge on the fate of human enteric viruses;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The development of systemic models to be combined with Quantitative Microbial Risk Assessment (QMRA)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The development of new methods and probes for scientific research as well as the monitoring in real times of contaminations.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259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45232" y="3162672"/>
            <a:ext cx="8075240" cy="914400"/>
          </a:xfrm>
        </p:spPr>
        <p:txBody>
          <a:bodyPr/>
          <a:lstStyle/>
          <a:p>
            <a:pPr algn="ctr"/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importance of foodborne transmission</a:t>
            </a:r>
            <a:b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viral Acute Gastro-Enteritis (AGE) diseases</a:t>
            </a:r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40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" y="0"/>
            <a:ext cx="8748000" cy="688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043608" y="2980799"/>
            <a:ext cx="7772400" cy="914400"/>
          </a:xfrm>
        </p:spPr>
        <p:txBody>
          <a:bodyPr/>
          <a:lstStyle/>
          <a:p>
            <a: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  <a:br>
              <a:rPr lang="en-GB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4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55576" y="44624"/>
            <a:ext cx="8050088" cy="914400"/>
          </a:xfrm>
        </p:spPr>
        <p:txBody>
          <a:bodyPr/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Acute gastroenteritis: aetiology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, frequency, cost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775240" y="3965986"/>
            <a:ext cx="230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FFC000"/>
                </a:solidFill>
              </a:rPr>
              <a:t>Baumann et al. (2012)</a:t>
            </a:r>
            <a:endParaRPr lang="fr-FR" b="1" i="1" dirty="0">
              <a:solidFill>
                <a:srgbClr val="FFC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707904" y="572396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FFC000"/>
                </a:solidFill>
              </a:rPr>
              <a:t>Hoffmann et al. (2015)</a:t>
            </a:r>
            <a:endParaRPr lang="fr-FR" b="1" i="1" dirty="0">
              <a:solidFill>
                <a:srgbClr val="FFC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95536" y="764704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AGEs affect one </a:t>
            </a:r>
            <a:r>
              <a:rPr lang="en-GB" sz="2400" dirty="0"/>
              <a:t>third of the French population </a:t>
            </a:r>
            <a:r>
              <a:rPr lang="en-GB" sz="2400" dirty="0" smtClean="0"/>
              <a:t>each year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672407" y="4604935"/>
            <a:ext cx="5364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The cost of AGE and other foodborne illnesses depends on the aetiology, the subject age and the geographical area</a:t>
            </a:r>
            <a:endParaRPr lang="en-GB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4932040" y="111545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rgbClr val="FFC000"/>
                </a:solidFill>
              </a:rPr>
              <a:t>Chikhi</a:t>
            </a:r>
            <a:r>
              <a:rPr lang="fr-FR" b="1" i="1" dirty="0" smtClean="0">
                <a:solidFill>
                  <a:srgbClr val="FFC000"/>
                </a:solidFill>
              </a:rPr>
              <a:t>-Brachet et al. (2002)</a:t>
            </a:r>
            <a:endParaRPr lang="fr-FR" b="1" i="1" dirty="0">
              <a:solidFill>
                <a:srgbClr val="FFC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95536" y="1397094"/>
            <a:ext cx="37444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Various AGE aetiologies:</a:t>
            </a:r>
          </a:p>
          <a:p>
            <a:pPr marL="719138" indent="-342900">
              <a:buFont typeface="Arial" panose="020B0604020202020204" pitchFamily="34" charset="0"/>
              <a:buChar char="•"/>
            </a:pPr>
            <a:r>
              <a:rPr lang="en-GB" sz="2200" dirty="0" smtClean="0"/>
              <a:t>Viruses;</a:t>
            </a:r>
          </a:p>
          <a:p>
            <a:pPr marL="719138" indent="-342900">
              <a:buFont typeface="Arial" panose="020B0604020202020204" pitchFamily="34" charset="0"/>
              <a:buChar char="•"/>
            </a:pPr>
            <a:r>
              <a:rPr lang="en-GB" sz="2200" dirty="0" smtClean="0"/>
              <a:t>Bacteria;</a:t>
            </a:r>
          </a:p>
          <a:p>
            <a:pPr marL="719138" indent="-342900">
              <a:buFont typeface="Arial" panose="020B0604020202020204" pitchFamily="34" charset="0"/>
              <a:buChar char="•"/>
            </a:pPr>
            <a:r>
              <a:rPr lang="en-GB" sz="2200" dirty="0" smtClean="0"/>
              <a:t>Unicellular parasites;</a:t>
            </a:r>
          </a:p>
          <a:p>
            <a:pPr marL="719138" indent="-342900">
              <a:buFont typeface="Arial" panose="020B0604020202020204" pitchFamily="34" charset="0"/>
              <a:buChar char="•"/>
            </a:pPr>
            <a:r>
              <a:rPr lang="en-GB" sz="2200" dirty="0" smtClean="0"/>
              <a:t>Undefined 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2267744" y="2039942"/>
            <a:ext cx="1872208" cy="0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endCxn id="11" idx="3"/>
          </p:cNvCxnSpPr>
          <p:nvPr/>
        </p:nvCxnSpPr>
        <p:spPr>
          <a:xfrm flipV="1">
            <a:off x="2411760" y="2305035"/>
            <a:ext cx="1728192" cy="0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3707904" y="2688014"/>
            <a:ext cx="432048" cy="0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3217070" y="3068960"/>
            <a:ext cx="2003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rgbClr val="FFC000"/>
                </a:solidFill>
              </a:rPr>
              <a:t>Esseili</a:t>
            </a:r>
            <a:r>
              <a:rPr lang="fr-FR" b="1" i="1" dirty="0" smtClean="0">
                <a:solidFill>
                  <a:srgbClr val="FFC000"/>
                </a:solidFill>
              </a:rPr>
              <a:t> et al. (2012)</a:t>
            </a:r>
            <a:endParaRPr lang="fr-FR" b="1" i="1" dirty="0">
              <a:solidFill>
                <a:srgbClr val="FFC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139952" y="1751910"/>
            <a:ext cx="7920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59%</a:t>
            </a:r>
          </a:p>
          <a:p>
            <a:r>
              <a:rPr lang="fr-FR" sz="2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39%</a:t>
            </a:r>
            <a:br>
              <a:rPr lang="fr-FR" sz="2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fr-FR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fr-FR" sz="2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2%</a:t>
            </a:r>
            <a:endParaRPr lang="fr-FR" sz="2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" name="Groupe 1"/>
          <p:cNvGrpSpPr>
            <a:grpSpLocks noChangeAspect="1"/>
          </p:cNvGrpSpPr>
          <p:nvPr/>
        </p:nvGrpSpPr>
        <p:grpSpPr>
          <a:xfrm>
            <a:off x="5436096" y="1638893"/>
            <a:ext cx="3614841" cy="2294163"/>
            <a:chOff x="1880554" y="1615562"/>
            <a:chExt cx="7168885" cy="4549742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554" y="1615562"/>
              <a:ext cx="7168885" cy="4549742"/>
            </a:xfrm>
            <a:prstGeom prst="rect">
              <a:avLst/>
            </a:prstGeom>
            <a:noFill/>
            <a:ln w="28575">
              <a:solidFill>
                <a:srgbClr val="00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1" name="Forme libre 20"/>
            <p:cNvSpPr/>
            <p:nvPr/>
          </p:nvSpPr>
          <p:spPr>
            <a:xfrm>
              <a:off x="2909180" y="3437102"/>
              <a:ext cx="5050836" cy="848059"/>
            </a:xfrm>
            <a:custGeom>
              <a:avLst/>
              <a:gdLst>
                <a:gd name="connsiteX0" fmla="*/ 0 w 6344239"/>
                <a:gd name="connsiteY0" fmla="*/ 970960 h 1065228"/>
                <a:gd name="connsiteX1" fmla="*/ 584461 w 6344239"/>
                <a:gd name="connsiteY1" fmla="*/ 999241 h 1065228"/>
                <a:gd name="connsiteX2" fmla="*/ 1159496 w 6344239"/>
                <a:gd name="connsiteY2" fmla="*/ 961534 h 1065228"/>
                <a:gd name="connsiteX3" fmla="*/ 1734532 w 6344239"/>
                <a:gd name="connsiteY3" fmla="*/ 1065228 h 1065228"/>
                <a:gd name="connsiteX4" fmla="*/ 2309567 w 6344239"/>
                <a:gd name="connsiteY4" fmla="*/ 970960 h 1065228"/>
                <a:gd name="connsiteX5" fmla="*/ 2884602 w 6344239"/>
                <a:gd name="connsiteY5" fmla="*/ 772997 h 1065228"/>
                <a:gd name="connsiteX6" fmla="*/ 3459637 w 6344239"/>
                <a:gd name="connsiteY6" fmla="*/ 650449 h 1065228"/>
                <a:gd name="connsiteX7" fmla="*/ 4044099 w 6344239"/>
                <a:gd name="connsiteY7" fmla="*/ 329938 h 1065228"/>
                <a:gd name="connsiteX8" fmla="*/ 4619134 w 6344239"/>
                <a:gd name="connsiteY8" fmla="*/ 301657 h 1065228"/>
                <a:gd name="connsiteX9" fmla="*/ 5194169 w 6344239"/>
                <a:gd name="connsiteY9" fmla="*/ 0 h 1065228"/>
                <a:gd name="connsiteX10" fmla="*/ 5769204 w 6344239"/>
                <a:gd name="connsiteY10" fmla="*/ 433633 h 1065228"/>
                <a:gd name="connsiteX11" fmla="*/ 6344239 w 6344239"/>
                <a:gd name="connsiteY11" fmla="*/ 772997 h 106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44239" h="1065228">
                  <a:moveTo>
                    <a:pt x="0" y="970960"/>
                  </a:moveTo>
                  <a:lnTo>
                    <a:pt x="584461" y="999241"/>
                  </a:lnTo>
                  <a:lnTo>
                    <a:pt x="1159496" y="961534"/>
                  </a:lnTo>
                  <a:lnTo>
                    <a:pt x="1734532" y="1065228"/>
                  </a:lnTo>
                  <a:lnTo>
                    <a:pt x="2309567" y="970960"/>
                  </a:lnTo>
                  <a:lnTo>
                    <a:pt x="2884602" y="772997"/>
                  </a:lnTo>
                  <a:lnTo>
                    <a:pt x="3459637" y="650449"/>
                  </a:lnTo>
                  <a:lnTo>
                    <a:pt x="4044099" y="329938"/>
                  </a:lnTo>
                  <a:lnTo>
                    <a:pt x="4619134" y="301657"/>
                  </a:lnTo>
                  <a:lnTo>
                    <a:pt x="5194169" y="0"/>
                  </a:lnTo>
                  <a:lnTo>
                    <a:pt x="5769204" y="433633"/>
                  </a:lnTo>
                  <a:lnTo>
                    <a:pt x="6344239" y="772997"/>
                  </a:lnTo>
                </a:path>
              </a:pathLst>
            </a:cu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2909180" y="1718467"/>
              <a:ext cx="5058341" cy="2206457"/>
            </a:xfrm>
            <a:custGeom>
              <a:avLst/>
              <a:gdLst>
                <a:gd name="connsiteX0" fmla="*/ 0 w 6353666"/>
                <a:gd name="connsiteY0" fmla="*/ 2535811 h 2771481"/>
                <a:gd name="connsiteX1" fmla="*/ 584461 w 6353666"/>
                <a:gd name="connsiteY1" fmla="*/ 1696825 h 2771481"/>
                <a:gd name="connsiteX2" fmla="*/ 1159496 w 6353666"/>
                <a:gd name="connsiteY2" fmla="*/ 329939 h 2771481"/>
                <a:gd name="connsiteX3" fmla="*/ 1734532 w 6353666"/>
                <a:gd name="connsiteY3" fmla="*/ 622169 h 2771481"/>
                <a:gd name="connsiteX4" fmla="*/ 2318993 w 6353666"/>
                <a:gd name="connsiteY4" fmla="*/ 0 h 2771481"/>
                <a:gd name="connsiteX5" fmla="*/ 2894028 w 6353666"/>
                <a:gd name="connsiteY5" fmla="*/ 339365 h 2771481"/>
                <a:gd name="connsiteX6" fmla="*/ 3469063 w 6353666"/>
                <a:gd name="connsiteY6" fmla="*/ 490194 h 2771481"/>
                <a:gd name="connsiteX7" fmla="*/ 4034672 w 6353666"/>
                <a:gd name="connsiteY7" fmla="*/ 1649691 h 2771481"/>
                <a:gd name="connsiteX8" fmla="*/ 4619134 w 6353666"/>
                <a:gd name="connsiteY8" fmla="*/ 2243580 h 2771481"/>
                <a:gd name="connsiteX9" fmla="*/ 5194169 w 6353666"/>
                <a:gd name="connsiteY9" fmla="*/ 2601798 h 2771481"/>
                <a:gd name="connsiteX10" fmla="*/ 5769204 w 6353666"/>
                <a:gd name="connsiteY10" fmla="*/ 2498103 h 2771481"/>
                <a:gd name="connsiteX11" fmla="*/ 6353666 w 6353666"/>
                <a:gd name="connsiteY11" fmla="*/ 2771481 h 277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53666" h="2771481">
                  <a:moveTo>
                    <a:pt x="0" y="2535811"/>
                  </a:moveTo>
                  <a:lnTo>
                    <a:pt x="584461" y="1696825"/>
                  </a:lnTo>
                  <a:lnTo>
                    <a:pt x="1159496" y="329939"/>
                  </a:lnTo>
                  <a:lnTo>
                    <a:pt x="1734532" y="622169"/>
                  </a:lnTo>
                  <a:lnTo>
                    <a:pt x="2318993" y="0"/>
                  </a:lnTo>
                  <a:lnTo>
                    <a:pt x="2894028" y="339365"/>
                  </a:lnTo>
                  <a:lnTo>
                    <a:pt x="3469063" y="490194"/>
                  </a:lnTo>
                  <a:lnTo>
                    <a:pt x="4034672" y="1649691"/>
                  </a:lnTo>
                  <a:lnTo>
                    <a:pt x="4619134" y="2243580"/>
                  </a:lnTo>
                  <a:lnTo>
                    <a:pt x="5194169" y="2601798"/>
                  </a:lnTo>
                  <a:lnTo>
                    <a:pt x="5769204" y="2498103"/>
                  </a:lnTo>
                  <a:lnTo>
                    <a:pt x="6353666" y="2771481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4" name="ZoneTexte 33"/>
          <p:cNvSpPr txBox="1"/>
          <p:nvPr/>
        </p:nvSpPr>
        <p:spPr>
          <a:xfrm>
            <a:off x="3779912" y="2782089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</a:t>
            </a:r>
            <a:r>
              <a:rPr lang="fr-FR" sz="2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n the USA</a:t>
            </a:r>
            <a:endParaRPr lang="fr-FR" sz="2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436096" y="396598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FFFF"/>
                </a:solidFill>
              </a:rPr>
              <a:t>In Poland</a:t>
            </a:r>
            <a:endParaRPr lang="en-GB" sz="2200" dirty="0" smtClean="0">
              <a:solidFill>
                <a:srgbClr val="00FFFF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92404"/>
            <a:ext cx="3384376" cy="344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e 8"/>
          <p:cNvSpPr/>
          <p:nvPr/>
        </p:nvSpPr>
        <p:spPr>
          <a:xfrm rot="19190946">
            <a:off x="2195736" y="5969324"/>
            <a:ext cx="792088" cy="504056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/>
          <p:cNvCxnSpPr/>
          <p:nvPr/>
        </p:nvCxnSpPr>
        <p:spPr>
          <a:xfrm>
            <a:off x="2843808" y="6309320"/>
            <a:ext cx="1920837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4764645" y="6085933"/>
            <a:ext cx="4223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FF00"/>
                </a:solidFill>
              </a:rPr>
              <a:t>Norovirus AGEs represent 58.2% of foodborne illness cases in the USA</a:t>
            </a:r>
            <a:endParaRPr lang="en-GB" sz="2000" b="1" dirty="0">
              <a:solidFill>
                <a:srgbClr val="00FF0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064870" y="4230000"/>
            <a:ext cx="1715042" cy="6001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$413 per case of Norovirus AGE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2771800" y="4821252"/>
            <a:ext cx="0" cy="4799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7387308" y="163150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Viral AGE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6999647" y="2843644"/>
            <a:ext cx="150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8000"/>
                </a:solidFill>
              </a:rPr>
              <a:t>Bacterial AGE</a:t>
            </a:r>
            <a:endParaRPr lang="en-GB" dirty="0">
              <a:solidFill>
                <a:srgbClr val="008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60" y="3960000"/>
            <a:ext cx="1636700" cy="32948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47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0" grpId="0"/>
      <p:bldP spid="11" grpId="0"/>
      <p:bldP spid="20" grpId="0"/>
      <p:bldP spid="17" grpId="0"/>
      <p:bldP spid="34" grpId="0"/>
      <p:bldP spid="22" grpId="0"/>
      <p:bldP spid="9" grpId="0" animBg="1"/>
      <p:bldP spid="29" grpId="0"/>
      <p:bldP spid="31" grpId="0"/>
      <p:bldP spid="25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6300192" y="1628800"/>
            <a:ext cx="2808312" cy="2677656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</a:rPr>
              <a:t>Possible clinical symptoms:</a:t>
            </a:r>
          </a:p>
          <a:p>
            <a:pPr marL="533400" indent="-358775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C00000"/>
                </a:solidFill>
              </a:rPr>
              <a:t>diarrhoea, </a:t>
            </a:r>
          </a:p>
          <a:p>
            <a:pPr marL="533400" indent="-358775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C00000"/>
                </a:solidFill>
              </a:rPr>
              <a:t>vomiting, </a:t>
            </a:r>
          </a:p>
          <a:p>
            <a:pPr marL="533400" indent="-358775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C00000"/>
                </a:solidFill>
              </a:rPr>
              <a:t>nausea,</a:t>
            </a:r>
          </a:p>
          <a:p>
            <a:pPr marL="533400" indent="-358775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C00000"/>
                </a:solidFill>
              </a:rPr>
              <a:t>abdominal pain,</a:t>
            </a:r>
          </a:p>
          <a:p>
            <a:pPr marL="533400" indent="-358775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C00000"/>
                </a:solidFill>
              </a:rPr>
              <a:t>(fever) … </a:t>
            </a:r>
          </a:p>
        </p:txBody>
      </p:sp>
      <p:pic>
        <p:nvPicPr>
          <p:cNvPr id="17" name="Picture 2" descr="Puking Pumpkins - 10 Sick Jack o' Lanterns (GALLERY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233" y="2492896"/>
            <a:ext cx="1280983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55576" y="44624"/>
            <a:ext cx="8050088" cy="914400"/>
          </a:xfrm>
        </p:spPr>
        <p:txBody>
          <a:bodyPr/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Viral AGEs: their importance and specificities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67544" y="797803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57400" indent="-2057400"/>
            <a:r>
              <a:rPr lang="en-GB" sz="2400" dirty="0" smtClean="0"/>
              <a:t>Various viruses:	</a:t>
            </a:r>
            <a:r>
              <a:rPr lang="pt-BR" sz="2400" dirty="0" smtClean="0">
                <a:solidFill>
                  <a:srgbClr val="FFFFCC"/>
                </a:solidFill>
              </a:rPr>
              <a:t>rotavirus</a:t>
            </a:r>
            <a:r>
              <a:rPr lang="pt-BR" sz="2400" dirty="0">
                <a:solidFill>
                  <a:srgbClr val="FFFFCC"/>
                </a:solidFill>
              </a:rPr>
              <a:t>, </a:t>
            </a:r>
            <a:r>
              <a:rPr lang="pt-BR" sz="2400" b="1" dirty="0">
                <a:solidFill>
                  <a:srgbClr val="FFFFCC"/>
                </a:solidFill>
              </a:rPr>
              <a:t>norovirus</a:t>
            </a:r>
            <a:r>
              <a:rPr lang="pt-BR" sz="2400" dirty="0">
                <a:solidFill>
                  <a:srgbClr val="FFFFCC"/>
                </a:solidFill>
              </a:rPr>
              <a:t>, sapovirus, </a:t>
            </a:r>
            <a:r>
              <a:rPr lang="pt-BR" sz="2400" dirty="0" smtClean="0">
                <a:solidFill>
                  <a:srgbClr val="FFFFCC"/>
                </a:solidFill>
              </a:rPr>
              <a:t>enterovirus (echovirus, coxakievirus), adenovirus ...</a:t>
            </a:r>
            <a:r>
              <a:rPr lang="en-GB" sz="2400" dirty="0" smtClean="0"/>
              <a:t>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64298" y="537321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rgbClr val="FFC000"/>
                </a:solidFill>
              </a:rPr>
              <a:t>Burnett</a:t>
            </a:r>
            <a:r>
              <a:rPr lang="fr-FR" b="1" i="1" dirty="0" smtClean="0">
                <a:solidFill>
                  <a:srgbClr val="FFC000"/>
                </a:solidFill>
              </a:rPr>
              <a:t> et al. (2017)</a:t>
            </a:r>
            <a:endParaRPr lang="fr-FR" b="1" i="1" dirty="0">
              <a:solidFill>
                <a:srgbClr val="FFC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60039" y="1626739"/>
            <a:ext cx="3563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rgbClr val="00FF00"/>
                </a:solidFill>
              </a:rPr>
              <a:t>Before vaccination, the most important for young children</a:t>
            </a:r>
          </a:p>
        </p:txBody>
      </p:sp>
      <p:sp>
        <p:nvSpPr>
          <p:cNvPr id="2" name="Ellipse 1"/>
          <p:cNvSpPr/>
          <p:nvPr/>
        </p:nvSpPr>
        <p:spPr>
          <a:xfrm>
            <a:off x="2555776" y="836712"/>
            <a:ext cx="1224136" cy="470957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/>
          <p:cNvCxnSpPr>
            <a:stCxn id="2" idx="3"/>
          </p:cNvCxnSpPr>
          <p:nvPr/>
        </p:nvCxnSpPr>
        <p:spPr>
          <a:xfrm flipH="1">
            <a:off x="2123728" y="1238699"/>
            <a:ext cx="611319" cy="462109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3827499" y="797803"/>
            <a:ext cx="1343731" cy="4709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5807360" y="4449886"/>
            <a:ext cx="3336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rgbClr val="FF0000"/>
                </a:solidFill>
              </a:rPr>
              <a:t>Causative agents of most  of viral AGE (40-80%) … whatever the subject ages.</a:t>
            </a:r>
            <a:endParaRPr lang="en-GB" sz="2200" dirty="0" smtClean="0">
              <a:solidFill>
                <a:srgbClr val="00FF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67544" y="5685055"/>
            <a:ext cx="8676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Noroviruses: </a:t>
            </a:r>
            <a:r>
              <a:rPr lang="en-GB" sz="2400" b="1" dirty="0" smtClean="0"/>
              <a:t>200 000 deaths per year worldwide</a:t>
            </a:r>
            <a:r>
              <a:rPr lang="en-GB" sz="2400" dirty="0" smtClean="0"/>
              <a:t>  due to dehydration and malnutrition complications, especially for the young, elderly and immunocompromised</a:t>
            </a:r>
            <a:endParaRPr lang="en-GB" sz="2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6516216" y="6444044"/>
            <a:ext cx="215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FFC000"/>
                </a:solidFill>
              </a:rPr>
              <a:t>Mallory et al. (2019)</a:t>
            </a:r>
            <a:endParaRPr lang="fr-FR" b="1" i="1" dirty="0">
              <a:solidFill>
                <a:srgbClr val="FFC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396944"/>
            <a:ext cx="5436096" cy="2976272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5" name="Connecteur droit 14"/>
          <p:cNvCxnSpPr>
            <a:stCxn id="14" idx="5"/>
          </p:cNvCxnSpPr>
          <p:nvPr/>
        </p:nvCxnSpPr>
        <p:spPr>
          <a:xfrm>
            <a:off x="4974445" y="1199790"/>
            <a:ext cx="1181476" cy="32500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/>
          <p:cNvSpPr/>
          <p:nvPr/>
        </p:nvSpPr>
        <p:spPr>
          <a:xfrm>
            <a:off x="1259632" y="2564904"/>
            <a:ext cx="936104" cy="2664296"/>
          </a:xfrm>
          <a:prstGeom prst="ellipse">
            <a:avLst/>
          </a:prstGeom>
          <a:noFill/>
          <a:ln w="38100"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50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10" grpId="0"/>
      <p:bldP spid="11" grpId="0"/>
      <p:bldP spid="2" grpId="0" animBg="1"/>
      <p:bldP spid="14" grpId="0" animBg="1"/>
      <p:bldP spid="18" grpId="0"/>
      <p:bldP spid="16" grpId="0"/>
      <p:bldP spid="21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55576" y="44624"/>
            <a:ext cx="8050088" cy="914400"/>
          </a:xfrm>
        </p:spPr>
        <p:txBody>
          <a:bodyPr/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Noroviruses: shedding and infectious dose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475902" y="6381328"/>
            <a:ext cx="20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FFC000"/>
                </a:solidFill>
              </a:rPr>
              <a:t>Teunis et al. (2008)</a:t>
            </a:r>
            <a:endParaRPr lang="fr-FR" b="1" i="1" dirty="0">
              <a:solidFill>
                <a:srgbClr val="FFC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74676" y="904652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Norovirus shedding with faecal excretion:</a:t>
            </a:r>
          </a:p>
          <a:p>
            <a:pPr marL="358775" indent="-184150">
              <a:buFont typeface="Arial" panose="020B0604020202020204" pitchFamily="34" charset="0"/>
              <a:buChar char="•"/>
            </a:pPr>
            <a:r>
              <a:rPr lang="en-GB" sz="2400" dirty="0" smtClean="0"/>
              <a:t> Up to 10</a:t>
            </a:r>
            <a:r>
              <a:rPr lang="en-GB" sz="2400" baseline="30000" dirty="0" smtClean="0"/>
              <a:t>+12</a:t>
            </a:r>
            <a:r>
              <a:rPr lang="en-GB" sz="2400" dirty="0" smtClean="0"/>
              <a:t> viruses per gram of faeces;</a:t>
            </a:r>
          </a:p>
          <a:p>
            <a:pPr marL="358775" indent="-184150">
              <a:buFont typeface="Arial" panose="020B0604020202020204" pitchFamily="34" charset="0"/>
              <a:buChar char="•"/>
            </a:pPr>
            <a:r>
              <a:rPr lang="en-GB" sz="2400" dirty="0" smtClean="0"/>
              <a:t>Shedding starts before the onset of clinical symptoms, and stops well after the end of these symptoms;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74676" y="5949280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Low infectious dose: </a:t>
            </a:r>
            <a:r>
              <a:rPr lang="en-GB" sz="2400" dirty="0" smtClean="0">
                <a:sym typeface="Symbol"/>
              </a:rPr>
              <a:t>18 to 1000 viral particles</a:t>
            </a:r>
            <a:endParaRPr lang="en-GB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6731683" y="5631931"/>
            <a:ext cx="202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FFC000"/>
                </a:solidFill>
              </a:rPr>
              <a:t>Teunis et al. (2015)</a:t>
            </a:r>
            <a:endParaRPr lang="fr-FR" b="1" i="1" dirty="0">
              <a:solidFill>
                <a:srgbClr val="FFC000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2555776" y="2465723"/>
            <a:ext cx="6199820" cy="3166207"/>
            <a:chOff x="2483768" y="2330296"/>
            <a:chExt cx="5983796" cy="29795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2330296"/>
              <a:ext cx="5983796" cy="29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ZoneTexte 16"/>
            <p:cNvSpPr txBox="1"/>
            <p:nvPr/>
          </p:nvSpPr>
          <p:spPr>
            <a:xfrm>
              <a:off x="3707904" y="2420888"/>
              <a:ext cx="1709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Symptomatic subjects (70%)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675919" y="2420888"/>
              <a:ext cx="1728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Asymptomatic subjects (30%)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758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99592" y="44624"/>
            <a:ext cx="7906072" cy="914400"/>
          </a:xfrm>
        </p:spPr>
        <p:txBody>
          <a:bodyPr/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Direct / indirect transmission of NV in the USA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3528" y="721778"/>
            <a:ext cx="8808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mode of transmission of NV infections in the USA:</a:t>
            </a:r>
            <a:endParaRPr lang="en-GB" sz="2400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19558" y="4190155"/>
            <a:ext cx="522444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contributions of various foods to NV foodborne outbreaks </a:t>
            </a:r>
            <a:br>
              <a:rPr lang="en-GB" sz="2400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USA.</a:t>
            </a:r>
          </a:p>
          <a:p>
            <a:pPr algn="ctr"/>
            <a:r>
              <a:rPr lang="en-GB" sz="20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Leafy vegetables &gt; Fruits/nuts &gt; </a:t>
            </a:r>
            <a:r>
              <a:rPr lang="en-GB" sz="2000" b="1" dirty="0" err="1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Mollusks</a:t>
            </a:r>
            <a:r>
              <a:rPr lang="en-GB" sz="20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000" b="1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04248" y="3574031"/>
            <a:ext cx="2116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rgbClr val="FFC000"/>
                </a:solidFill>
              </a:rPr>
              <a:t>Lively</a:t>
            </a:r>
            <a:r>
              <a:rPr lang="fr-FR" b="1" i="1" dirty="0" smtClean="0">
                <a:solidFill>
                  <a:srgbClr val="FFC000"/>
                </a:solidFill>
              </a:rPr>
              <a:t> et al. (2018)</a:t>
            </a:r>
            <a:endParaRPr lang="fr-FR" b="1" i="1" dirty="0">
              <a:solidFill>
                <a:srgbClr val="FFC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82" y="1253229"/>
            <a:ext cx="7965120" cy="232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24956" y="2806292"/>
            <a:ext cx="4942984" cy="2499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9" y="3793910"/>
            <a:ext cx="3451209" cy="29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3919558" y="6429994"/>
            <a:ext cx="2116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FFC000"/>
                </a:solidFill>
              </a:rPr>
              <a:t>Hall et al. (2012)</a:t>
            </a:r>
            <a:endParaRPr lang="fr-FR" b="1" i="1" dirty="0">
              <a:solidFill>
                <a:srgbClr val="FFC000"/>
              </a:solidFill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1224956" y="3500866"/>
            <a:ext cx="49377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73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14400" y="44624"/>
            <a:ext cx="7772400" cy="914400"/>
          </a:xfrm>
        </p:spPr>
        <p:txBody>
          <a:bodyPr/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Prevalence of NV contamination in France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804248" y="647465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rgbClr val="FFC000"/>
                </a:solidFill>
              </a:rPr>
              <a:t>Loutreul</a:t>
            </a:r>
            <a:r>
              <a:rPr lang="fr-FR" b="1" i="1" dirty="0" smtClean="0">
                <a:solidFill>
                  <a:srgbClr val="FFC000"/>
                </a:solidFill>
              </a:rPr>
              <a:t> et al. (2014)</a:t>
            </a:r>
            <a:endParaRPr lang="fr-FR" b="1" i="1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554" y="692696"/>
            <a:ext cx="556895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7545" y="1052736"/>
            <a:ext cx="3298981" cy="2062103"/>
          </a:xfrm>
          <a:prstGeom prst="rect">
            <a:avLst/>
          </a:prstGeom>
          <a:solidFill>
            <a:srgbClr val="FFFFCC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Frozen marketed mussels </a:t>
            </a:r>
            <a:r>
              <a:rPr lang="en-US" sz="2000" dirty="0">
                <a:solidFill>
                  <a:srgbClr val="FF0000"/>
                </a:solidFill>
              </a:rPr>
              <a:t>supplied by French importers </a:t>
            </a:r>
            <a:r>
              <a:rPr lang="en-US" sz="2000" dirty="0" smtClean="0">
                <a:solidFill>
                  <a:srgbClr val="FF0000"/>
                </a:solidFill>
              </a:rPr>
              <a:t>or recovered </a:t>
            </a:r>
            <a:r>
              <a:rPr lang="en-US" sz="2000" dirty="0">
                <a:solidFill>
                  <a:srgbClr val="FF0000"/>
                </a:solidFill>
              </a:rPr>
              <a:t>from different retail </a:t>
            </a:r>
            <a:r>
              <a:rPr lang="en-US" sz="2000" dirty="0" smtClean="0">
                <a:solidFill>
                  <a:srgbClr val="FF0000"/>
                </a:solidFill>
              </a:rPr>
              <a:t>outlets.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From Chile, Pacific Ocean, Spain, New Zealand, North West Atlantic Ocean, Vietnam, Ireland.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83400" y="5268274"/>
            <a:ext cx="2786542" cy="1384995"/>
          </a:xfrm>
          <a:prstGeom prst="rect">
            <a:avLst/>
          </a:prstGeom>
          <a:solidFill>
            <a:srgbClr val="FFFFCC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Frozen berries provided by industrial producers.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From Serbia, Chile, Bulgaria, Poland, Spain, Morocco, Turkey and France;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65577" y="3429000"/>
            <a:ext cx="3010949" cy="1138773"/>
          </a:xfrm>
          <a:prstGeom prst="rect">
            <a:avLst/>
          </a:prstGeom>
          <a:solidFill>
            <a:srgbClr val="FFFFCC"/>
          </a:solidFill>
          <a:ln w="28575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Fresh lettuces provided by industrial producers.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From Spain, Italy, Belgium, France and Tunisia.</a:t>
            </a:r>
            <a:endParaRPr lang="en-GB" sz="1600" dirty="0">
              <a:solidFill>
                <a:srgbClr val="FF0000"/>
              </a:solidFill>
            </a:endParaRPr>
          </a:p>
        </p:txBody>
      </p:sp>
      <p:cxnSp>
        <p:nvCxnSpPr>
          <p:cNvPr id="9" name="Connecteur droit 8"/>
          <p:cNvCxnSpPr>
            <a:stCxn id="7" idx="3"/>
            <a:endCxn id="10" idx="4"/>
          </p:cNvCxnSpPr>
          <p:nvPr/>
        </p:nvCxnSpPr>
        <p:spPr>
          <a:xfrm flipV="1">
            <a:off x="3369942" y="4437112"/>
            <a:ext cx="649831" cy="152366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/>
          <p:cNvSpPr/>
          <p:nvPr/>
        </p:nvSpPr>
        <p:spPr>
          <a:xfrm>
            <a:off x="3539554" y="3998386"/>
            <a:ext cx="960438" cy="438726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/>
          <p:cNvCxnSpPr>
            <a:endCxn id="13" idx="4"/>
          </p:cNvCxnSpPr>
          <p:nvPr/>
        </p:nvCxnSpPr>
        <p:spPr>
          <a:xfrm flipV="1">
            <a:off x="3384197" y="3147646"/>
            <a:ext cx="587902" cy="85074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3491880" y="2780928"/>
            <a:ext cx="960438" cy="366718"/>
          </a:xfrm>
          <a:prstGeom prst="ellipse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/>
          <p:cNvCxnSpPr>
            <a:stCxn id="2" idx="3"/>
            <a:endCxn id="18" idx="2"/>
          </p:cNvCxnSpPr>
          <p:nvPr/>
        </p:nvCxnSpPr>
        <p:spPr>
          <a:xfrm>
            <a:off x="3376526" y="2083788"/>
            <a:ext cx="163028" cy="40087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/>
          <p:cNvSpPr/>
          <p:nvPr/>
        </p:nvSpPr>
        <p:spPr>
          <a:xfrm>
            <a:off x="3539554" y="2188400"/>
            <a:ext cx="1104454" cy="59252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/>
          <p:cNvCxnSpPr/>
          <p:nvPr/>
        </p:nvCxnSpPr>
        <p:spPr>
          <a:xfrm>
            <a:off x="4716016" y="2564904"/>
            <a:ext cx="37444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4716016" y="3998386"/>
            <a:ext cx="37444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4716016" y="5517232"/>
            <a:ext cx="37444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4868416" y="5805264"/>
            <a:ext cx="4956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98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7" grpId="0" animBg="1"/>
      <p:bldP spid="8" grpId="0" animBg="1"/>
      <p:bldP spid="10" grpId="0" animBg="1"/>
      <p:bldP spid="13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55575" y="44624"/>
            <a:ext cx="8208911" cy="914400"/>
          </a:xfrm>
        </p:spPr>
        <p:txBody>
          <a:bodyPr/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Norovirus: structural/functional properties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228392" y="5661248"/>
            <a:ext cx="121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i="1" dirty="0" smtClean="0">
                <a:solidFill>
                  <a:srgbClr val="FFC000"/>
                </a:solidFill>
              </a:rPr>
              <a:t>Mallory et al. (2019)</a:t>
            </a:r>
            <a:endParaRPr lang="fr-FR" b="1" i="1" dirty="0">
              <a:solidFill>
                <a:srgbClr val="FFC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743587" y="6466793"/>
            <a:ext cx="134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rgbClr val="FFC000"/>
                </a:solidFill>
              </a:rPr>
              <a:t>Vinjé</a:t>
            </a:r>
            <a:r>
              <a:rPr lang="fr-FR" b="1" i="1" dirty="0" smtClean="0">
                <a:solidFill>
                  <a:srgbClr val="FFC000"/>
                </a:solidFill>
              </a:rPr>
              <a:t> (2016)</a:t>
            </a:r>
            <a:endParaRPr lang="fr-FR" b="1" i="1" dirty="0">
              <a:solidFill>
                <a:srgbClr val="FFC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899136" y="2009842"/>
            <a:ext cx="1209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FFC000"/>
                </a:solidFill>
              </a:rPr>
              <a:t>Tarek et al. (2020)</a:t>
            </a:r>
            <a:endParaRPr lang="fr-FR" b="1" i="1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" y="3109945"/>
            <a:ext cx="4797851" cy="377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274" y="3148043"/>
            <a:ext cx="2018235" cy="194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147687"/>
            <a:ext cx="194421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896" y="4319543"/>
            <a:ext cx="2682608" cy="249383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4932040" y="5013176"/>
            <a:ext cx="1221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FFC000"/>
                </a:solidFill>
              </a:rPr>
              <a:t>Hutson et al. (2004)</a:t>
            </a:r>
            <a:endParaRPr lang="fr-FR" b="1" i="1" dirty="0">
              <a:solidFill>
                <a:srgbClr val="FFC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950762" y="726683"/>
            <a:ext cx="68697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smtClean="0"/>
              <a:t>A non-enveloped icosahedral virus, ~40nm in size.</a:t>
            </a:r>
            <a:endParaRPr lang="en-GB" sz="2200" dirty="0"/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568"/>
          <a:stretch/>
        </p:blipFill>
        <p:spPr bwMode="auto">
          <a:xfrm>
            <a:off x="0" y="719345"/>
            <a:ext cx="1934266" cy="161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2339752" y="1521077"/>
            <a:ext cx="67937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smtClean="0"/>
              <a:t>a single-stranded positive-sense RNA genome (7.5 </a:t>
            </a:r>
            <a:r>
              <a:rPr lang="en-GB" sz="2200" dirty="0"/>
              <a:t>kb </a:t>
            </a:r>
            <a:r>
              <a:rPr lang="en-GB" sz="2200" dirty="0" smtClean="0"/>
              <a:t>)</a:t>
            </a:r>
            <a:endParaRPr lang="en-GB" sz="2200" dirty="0"/>
          </a:p>
        </p:txBody>
      </p:sp>
      <p:sp>
        <p:nvSpPr>
          <p:cNvPr id="23" name="ZoneTexte 22"/>
          <p:cNvSpPr txBox="1"/>
          <p:nvPr/>
        </p:nvSpPr>
        <p:spPr>
          <a:xfrm>
            <a:off x="2147799" y="1125905"/>
            <a:ext cx="71767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smtClean="0"/>
              <a:t>isoelectric point (</a:t>
            </a:r>
            <a:r>
              <a:rPr lang="en-GB" sz="2200" dirty="0" err="1" smtClean="0"/>
              <a:t>iep</a:t>
            </a:r>
            <a:r>
              <a:rPr lang="en-GB" sz="2200" dirty="0" smtClean="0"/>
              <a:t>) </a:t>
            </a:r>
            <a:r>
              <a:rPr lang="en-GB" sz="2200" dirty="0" smtClean="0">
                <a:sym typeface="Symbol"/>
              </a:rPr>
              <a:t> 4-4.5; surface wettability?</a:t>
            </a: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9" r="676"/>
          <a:stretch/>
        </p:blipFill>
        <p:spPr bwMode="auto">
          <a:xfrm>
            <a:off x="-4734" y="1591224"/>
            <a:ext cx="1152000" cy="117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7"/>
          <a:stretch/>
        </p:blipFill>
        <p:spPr bwMode="auto">
          <a:xfrm>
            <a:off x="1043607" y="1772816"/>
            <a:ext cx="1276227" cy="12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necteur droit 15"/>
          <p:cNvCxnSpPr/>
          <p:nvPr/>
        </p:nvCxnSpPr>
        <p:spPr>
          <a:xfrm flipH="1" flipV="1">
            <a:off x="1947472" y="2359101"/>
            <a:ext cx="896336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/>
          <p:cNvSpPr/>
          <p:nvPr/>
        </p:nvSpPr>
        <p:spPr>
          <a:xfrm>
            <a:off x="1331640" y="2143077"/>
            <a:ext cx="648072" cy="432048"/>
          </a:xfrm>
          <a:prstGeom prst="ellipse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94993" y="3262332"/>
            <a:ext cx="44770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</a:rPr>
              <a:t>Classification</a:t>
            </a:r>
            <a:br>
              <a:rPr lang="en-GB" sz="2400" dirty="0" smtClean="0">
                <a:solidFill>
                  <a:srgbClr val="C00000"/>
                </a:solidFill>
              </a:rPr>
            </a:br>
            <a:r>
              <a:rPr lang="en-GB" sz="2400" dirty="0" smtClean="0">
                <a:solidFill>
                  <a:srgbClr val="C00000"/>
                </a:solidFill>
              </a:rPr>
              <a:t>based</a:t>
            </a:r>
            <a:br>
              <a:rPr lang="en-GB" sz="2400" dirty="0" smtClean="0">
                <a:solidFill>
                  <a:srgbClr val="C00000"/>
                </a:solidFill>
              </a:rPr>
            </a:br>
            <a:r>
              <a:rPr lang="en-GB" sz="2400" dirty="0" smtClean="0">
                <a:solidFill>
                  <a:srgbClr val="C00000"/>
                </a:solidFill>
              </a:rPr>
              <a:t>on</a:t>
            </a:r>
            <a:br>
              <a:rPr lang="en-GB" sz="2400" dirty="0" smtClean="0">
                <a:solidFill>
                  <a:srgbClr val="C00000"/>
                </a:solidFill>
              </a:rPr>
            </a:br>
            <a:r>
              <a:rPr lang="en-GB" sz="2400" dirty="0" smtClean="0">
                <a:solidFill>
                  <a:srgbClr val="C00000"/>
                </a:solidFill>
              </a:rPr>
              <a:t/>
            </a:r>
            <a:br>
              <a:rPr lang="en-GB" sz="2400" dirty="0" smtClean="0">
                <a:solidFill>
                  <a:srgbClr val="C00000"/>
                </a:solidFill>
              </a:rPr>
            </a:br>
            <a:endParaRPr lang="en-GB" sz="2400" dirty="0" smtClean="0">
              <a:solidFill>
                <a:srgbClr val="C00000"/>
              </a:solidFill>
            </a:endParaRPr>
          </a:p>
          <a:p>
            <a:r>
              <a:rPr lang="en-GB" sz="2400" dirty="0" smtClean="0">
                <a:solidFill>
                  <a:srgbClr val="C00000"/>
                </a:solidFill>
              </a:rPr>
              <a:t>VP1 </a:t>
            </a:r>
            <a:br>
              <a:rPr lang="en-GB" sz="2400" dirty="0" smtClean="0">
                <a:solidFill>
                  <a:srgbClr val="C00000"/>
                </a:solidFill>
              </a:rPr>
            </a:br>
            <a:r>
              <a:rPr lang="en-GB" sz="2400" dirty="0" smtClean="0">
                <a:solidFill>
                  <a:srgbClr val="C00000"/>
                </a:solidFill>
              </a:rPr>
              <a:t>amino </a:t>
            </a:r>
            <a:br>
              <a:rPr lang="en-GB" sz="2400" dirty="0" smtClean="0">
                <a:solidFill>
                  <a:srgbClr val="C00000"/>
                </a:solidFill>
              </a:rPr>
            </a:br>
            <a:r>
              <a:rPr lang="en-GB" sz="2400" dirty="0" smtClean="0">
                <a:solidFill>
                  <a:srgbClr val="C00000"/>
                </a:solidFill>
              </a:rPr>
              <a:t>acid </a:t>
            </a:r>
            <a:br>
              <a:rPr lang="en-GB" sz="2400" dirty="0" smtClean="0">
                <a:solidFill>
                  <a:srgbClr val="C00000"/>
                </a:solidFill>
              </a:rPr>
            </a:br>
            <a:r>
              <a:rPr lang="en-GB" sz="2400" dirty="0" smtClean="0">
                <a:solidFill>
                  <a:srgbClr val="C00000"/>
                </a:solidFill>
              </a:rPr>
              <a:t>sequence</a:t>
            </a: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" t="2631" r="409" b="9398"/>
          <a:stretch/>
        </p:blipFill>
        <p:spPr bwMode="auto">
          <a:xfrm>
            <a:off x="2716433" y="1971118"/>
            <a:ext cx="5167935" cy="1025697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4" name="Connecteur droit avec flèche 23"/>
          <p:cNvCxnSpPr/>
          <p:nvPr/>
        </p:nvCxnSpPr>
        <p:spPr>
          <a:xfrm>
            <a:off x="6372200" y="2666394"/>
            <a:ext cx="0" cy="834614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èche gauche 27"/>
          <p:cNvSpPr/>
          <p:nvPr/>
        </p:nvSpPr>
        <p:spPr>
          <a:xfrm>
            <a:off x="4499991" y="3549891"/>
            <a:ext cx="720080" cy="50669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3707904" y="4221088"/>
            <a:ext cx="216024" cy="14400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1512000" y="5202000"/>
            <a:ext cx="216024" cy="14400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 gauche 31"/>
          <p:cNvSpPr/>
          <p:nvPr/>
        </p:nvSpPr>
        <p:spPr>
          <a:xfrm flipH="1">
            <a:off x="6732280" y="3247660"/>
            <a:ext cx="720000" cy="50669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6363879" y="5661248"/>
            <a:ext cx="27696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/>
              <a:t>Epitopes are involved in specific adhesions (HBGA affinity …)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317371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7" grpId="0"/>
      <p:bldP spid="5" grpId="0"/>
      <p:bldP spid="19" grpId="0"/>
      <p:bldP spid="23" grpId="0"/>
      <p:bldP spid="2" grpId="0" animBg="1"/>
      <p:bldP spid="6" grpId="0"/>
      <p:bldP spid="28" grpId="0" animBg="1"/>
      <p:bldP spid="29" grpId="0" animBg="1"/>
      <p:bldP spid="31" grpId="0" animBg="1"/>
      <p:bldP spid="32" grpId="0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83568" y="44624"/>
            <a:ext cx="8208368" cy="914400"/>
          </a:xfrm>
        </p:spPr>
        <p:txBody>
          <a:bodyPr/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Norovirus: mutations affecting HBGA affinity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233851" y="6165304"/>
            <a:ext cx="1802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FFC000"/>
                </a:solidFill>
              </a:rPr>
              <a:t>De Rougemont (2018)</a:t>
            </a:r>
            <a:endParaRPr lang="fr-FR" b="1" i="1" dirty="0">
              <a:solidFill>
                <a:srgbClr val="FFC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41068" y="649574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Mutations over a few weeks: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19509" y="3717032"/>
            <a:ext cx="219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rgbClr val="FFC000"/>
                </a:solidFill>
              </a:rPr>
              <a:t>Miyoshi</a:t>
            </a:r>
            <a:r>
              <a:rPr lang="fr-FR" b="1" i="1" dirty="0" smtClean="0">
                <a:solidFill>
                  <a:srgbClr val="FFC000"/>
                </a:solidFill>
              </a:rPr>
              <a:t> et al. (2015)</a:t>
            </a:r>
            <a:endParaRPr lang="fr-FR" b="1" i="1" dirty="0">
              <a:solidFill>
                <a:srgbClr val="FFC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59161" y="4077072"/>
            <a:ext cx="4014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New pandemic strains every 2-3 years: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2" y="4860693"/>
            <a:ext cx="7274390" cy="198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e 23"/>
          <p:cNvGrpSpPr>
            <a:grpSpLocks noChangeAspect="1"/>
          </p:cNvGrpSpPr>
          <p:nvPr/>
        </p:nvGrpSpPr>
        <p:grpSpPr>
          <a:xfrm>
            <a:off x="755576" y="1111239"/>
            <a:ext cx="3251866" cy="2677801"/>
            <a:chOff x="755576" y="1111239"/>
            <a:chExt cx="3251866" cy="2677801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111239"/>
              <a:ext cx="3251866" cy="2677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Forme libre 1"/>
            <p:cNvSpPr/>
            <p:nvPr/>
          </p:nvSpPr>
          <p:spPr>
            <a:xfrm>
              <a:off x="1203902" y="1178675"/>
              <a:ext cx="2204927" cy="1590189"/>
            </a:xfrm>
            <a:custGeom>
              <a:avLst/>
              <a:gdLst>
                <a:gd name="connsiteX0" fmla="*/ 0 w 4724400"/>
                <a:gd name="connsiteY0" fmla="*/ 0 h 3407229"/>
                <a:gd name="connsiteX1" fmla="*/ 283029 w 4724400"/>
                <a:gd name="connsiteY1" fmla="*/ 1001486 h 3407229"/>
                <a:gd name="connsiteX2" fmla="*/ 413657 w 4724400"/>
                <a:gd name="connsiteY2" fmla="*/ 1230086 h 3407229"/>
                <a:gd name="connsiteX3" fmla="*/ 642257 w 4724400"/>
                <a:gd name="connsiteY3" fmla="*/ 947057 h 3407229"/>
                <a:gd name="connsiteX4" fmla="*/ 859972 w 4724400"/>
                <a:gd name="connsiteY4" fmla="*/ 1415143 h 3407229"/>
                <a:gd name="connsiteX5" fmla="*/ 1045029 w 4724400"/>
                <a:gd name="connsiteY5" fmla="*/ 1480457 h 3407229"/>
                <a:gd name="connsiteX6" fmla="*/ 1197429 w 4724400"/>
                <a:gd name="connsiteY6" fmla="*/ 1338943 h 3407229"/>
                <a:gd name="connsiteX7" fmla="*/ 1556657 w 4724400"/>
                <a:gd name="connsiteY7" fmla="*/ 1937657 h 3407229"/>
                <a:gd name="connsiteX8" fmla="*/ 1905000 w 4724400"/>
                <a:gd name="connsiteY8" fmla="*/ 1393372 h 3407229"/>
                <a:gd name="connsiteX9" fmla="*/ 4724400 w 4724400"/>
                <a:gd name="connsiteY9" fmla="*/ 3407229 h 3407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24400" h="3407229">
                  <a:moveTo>
                    <a:pt x="0" y="0"/>
                  </a:moveTo>
                  <a:lnTo>
                    <a:pt x="283029" y="1001486"/>
                  </a:lnTo>
                  <a:lnTo>
                    <a:pt x="413657" y="1230086"/>
                  </a:lnTo>
                  <a:lnTo>
                    <a:pt x="642257" y="947057"/>
                  </a:lnTo>
                  <a:lnTo>
                    <a:pt x="859972" y="1415143"/>
                  </a:lnTo>
                  <a:lnTo>
                    <a:pt x="1045029" y="1480457"/>
                  </a:lnTo>
                  <a:lnTo>
                    <a:pt x="1197429" y="1338943"/>
                  </a:lnTo>
                  <a:lnTo>
                    <a:pt x="1556657" y="1937657"/>
                  </a:lnTo>
                  <a:lnTo>
                    <a:pt x="1905000" y="1393372"/>
                  </a:lnTo>
                  <a:lnTo>
                    <a:pt x="4724400" y="3407229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1619672" y="2411596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Impatient 8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16" y="620688"/>
            <a:ext cx="4670483" cy="444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llipse 18"/>
          <p:cNvSpPr/>
          <p:nvPr/>
        </p:nvSpPr>
        <p:spPr>
          <a:xfrm>
            <a:off x="7164288" y="1736738"/>
            <a:ext cx="28803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7164288" y="1988840"/>
            <a:ext cx="28803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7164288" y="2348880"/>
            <a:ext cx="28803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7164288" y="2879225"/>
            <a:ext cx="28803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7164288" y="3167257"/>
            <a:ext cx="28803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4572000" y="4597677"/>
            <a:ext cx="28803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4788024" y="4437112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rgbClr val="FF0000"/>
                </a:solidFill>
              </a:rPr>
              <a:t>Contribute</a:t>
            </a:r>
            <a:r>
              <a:rPr lang="fr-FR" sz="1400" b="1" dirty="0" smtClean="0">
                <a:solidFill>
                  <a:srgbClr val="FF0000"/>
                </a:solidFill>
              </a:rPr>
              <a:t> to </a:t>
            </a:r>
            <a:r>
              <a:rPr lang="fr-FR" sz="1400" b="1" dirty="0" err="1" smtClean="0">
                <a:solidFill>
                  <a:srgbClr val="FF0000"/>
                </a:solidFill>
              </a:rPr>
              <a:t>epitope</a:t>
            </a:r>
            <a:r>
              <a:rPr lang="fr-FR" sz="1400" b="1" dirty="0" smtClean="0">
                <a:solidFill>
                  <a:srgbClr val="FF0000"/>
                </a:solidFill>
              </a:rPr>
              <a:t> A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499992" y="621268"/>
            <a:ext cx="1152128" cy="215444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Impatient 8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3923928" y="2034559"/>
            <a:ext cx="864096" cy="377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021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/>
      <p:bldP spid="27" grpId="0" animBg="1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tro">
  <a:themeElements>
    <a:clrScheme name="Mé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é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é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4681</TotalTime>
  <Words>1102</Words>
  <Application>Microsoft Office PowerPoint</Application>
  <PresentationFormat>Affichage à l'écran (4:3)</PresentationFormat>
  <Paragraphs>149</Paragraphs>
  <Slides>20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Métro</vt:lpstr>
      <vt:lpstr>Health risks resulting from the use in irrigation of water contaminated by viruses; impact of irrigation modes</vt:lpstr>
      <vt:lpstr>The importance of foodborne transmission of viral Acute Gastro-Enteritis (AGE) diseases</vt:lpstr>
      <vt:lpstr>Acute gastroenteritis: aetiology, frequency, cost</vt:lpstr>
      <vt:lpstr>Viral AGEs: their importance and specificities</vt:lpstr>
      <vt:lpstr>Noroviruses: shedding and infectious dose</vt:lpstr>
      <vt:lpstr>Direct / indirect transmission of NV in the USA</vt:lpstr>
      <vt:lpstr>Prevalence of NV contamination in France</vt:lpstr>
      <vt:lpstr>Norovirus: structural/functional properties</vt:lpstr>
      <vt:lpstr>Norovirus: mutations affecting HBGA affinity</vt:lpstr>
      <vt:lpstr>Environmental fate of viruses after wastewater discharge</vt:lpstr>
      <vt:lpstr>Contamination of rivers by wastewater discharge</vt:lpstr>
      <vt:lpstr>Underground water contaminations</vt:lpstr>
      <vt:lpstr>Environmental virus fate during/after irrigation</vt:lpstr>
      <vt:lpstr>Attachment on external surface or plant materials</vt:lpstr>
      <vt:lpstr>Irrigation/handling impact on outer contamination</vt:lpstr>
      <vt:lpstr>Virus internalization in vegetables and fruits</vt:lpstr>
      <vt:lpstr>Irrigation mode and soil impact on internalization</vt:lpstr>
      <vt:lpstr>Main topics to explore</vt:lpstr>
      <vt:lpstr>They include:</vt:lpstr>
      <vt:lpstr>Thank you for your attention </vt:lpstr>
    </vt:vector>
  </TitlesOfParts>
  <Company>INRA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risks resulting from the use in irrigation of water contaminated by viruses, impact of irrigation modes</dc:title>
  <dc:creator>Pierre Renault</dc:creator>
  <cp:lastModifiedBy>Pierre Renault</cp:lastModifiedBy>
  <cp:revision>191</cp:revision>
  <cp:lastPrinted>2019-11-19T10:31:48Z</cp:lastPrinted>
  <dcterms:created xsi:type="dcterms:W3CDTF">2019-10-24T12:56:20Z</dcterms:created>
  <dcterms:modified xsi:type="dcterms:W3CDTF">2019-11-25T08:45:35Z</dcterms:modified>
</cp:coreProperties>
</file>