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70" r:id="rId2"/>
    <p:sldId id="266" r:id="rId3"/>
    <p:sldId id="265" r:id="rId4"/>
    <p:sldId id="315" r:id="rId5"/>
    <p:sldId id="320" r:id="rId6"/>
    <p:sldId id="330" r:id="rId7"/>
    <p:sldId id="319" r:id="rId8"/>
    <p:sldId id="331" r:id="rId9"/>
    <p:sldId id="279" r:id="rId10"/>
    <p:sldId id="271" r:id="rId11"/>
    <p:sldId id="274" r:id="rId12"/>
    <p:sldId id="276" r:id="rId13"/>
    <p:sldId id="275" r:id="rId14"/>
    <p:sldId id="290" r:id="rId15"/>
    <p:sldId id="291" r:id="rId16"/>
    <p:sldId id="304" r:id="rId17"/>
    <p:sldId id="292" r:id="rId18"/>
    <p:sldId id="287" r:id="rId19"/>
    <p:sldId id="301" r:id="rId20"/>
    <p:sldId id="303" r:id="rId21"/>
    <p:sldId id="305" r:id="rId22"/>
    <p:sldId id="306" r:id="rId23"/>
    <p:sldId id="307" r:id="rId24"/>
    <p:sldId id="296" r:id="rId25"/>
    <p:sldId id="327" r:id="rId26"/>
    <p:sldId id="322" r:id="rId27"/>
    <p:sldId id="323" r:id="rId28"/>
    <p:sldId id="297" r:id="rId29"/>
    <p:sldId id="298" r:id="rId30"/>
    <p:sldId id="299" r:id="rId31"/>
    <p:sldId id="332" r:id="rId32"/>
    <p:sldId id="326" r:id="rId33"/>
  </p:sldIdLst>
  <p:sldSz cx="9144000" cy="5143500" type="screen16x9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9900"/>
    <a:srgbClr val="41AD49"/>
    <a:srgbClr val="DDFFE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31" autoAdjust="0"/>
    <p:restoredTop sz="94660"/>
  </p:normalViewPr>
  <p:slideViewPr>
    <p:cSldViewPr>
      <p:cViewPr>
        <p:scale>
          <a:sx n="100" d="100"/>
          <a:sy n="100" d="100"/>
        </p:scale>
        <p:origin x="-58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440463692038496"/>
          <c:y val="6.9919072615923006E-2"/>
          <c:w val="0.73281758530183727"/>
          <c:h val="0.627690309020457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Sheet1!$L$5</c:f>
              <c:strCache>
                <c:ptCount val="1"/>
                <c:pt idx="0">
                  <c:v>Farmer's practice</c:v>
                </c:pt>
              </c:strCache>
            </c:strRef>
          </c:tx>
          <c:spPr>
            <a:solidFill>
              <a:schemeClr val="accent5">
                <a:lumMod val="50000"/>
                <a:lumOff val="50000"/>
              </a:schemeClr>
            </a:solidFill>
          </c:spPr>
          <c:invertIfNegative val="0"/>
          <c:cat>
            <c:strRef>
              <c:f>Sheet1!$K$6:$K$7</c:f>
              <c:strCache>
                <c:ptCount val="2"/>
                <c:pt idx="0">
                  <c:v>Total yield</c:v>
                </c:pt>
                <c:pt idx="1">
                  <c:v>Fry grade</c:v>
                </c:pt>
              </c:strCache>
            </c:strRef>
          </c:cat>
          <c:val>
            <c:numRef>
              <c:f>Sheet1!$L$6:$L$7</c:f>
              <c:numCache>
                <c:formatCode>General</c:formatCode>
                <c:ptCount val="2"/>
                <c:pt idx="0">
                  <c:v>36</c:v>
                </c:pt>
                <c:pt idx="1">
                  <c:v>25</c:v>
                </c:pt>
              </c:numCache>
            </c:numRef>
          </c:val>
        </c:ser>
        <c:ser>
          <c:idx val="1"/>
          <c:order val="1"/>
          <c:tx>
            <c:strRef>
              <c:f>Sheet1!$M$5</c:f>
              <c:strCache>
                <c:ptCount val="1"/>
                <c:pt idx="0">
                  <c:v>Haifa Treatment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Sheet1!$K$6:$K$7</c:f>
              <c:strCache>
                <c:ptCount val="2"/>
                <c:pt idx="0">
                  <c:v>Total yield</c:v>
                </c:pt>
                <c:pt idx="1">
                  <c:v>Fry grade</c:v>
                </c:pt>
              </c:strCache>
            </c:strRef>
          </c:cat>
          <c:val>
            <c:numRef>
              <c:f>Sheet1!$M$6:$M$7</c:f>
              <c:numCache>
                <c:formatCode>General</c:formatCode>
                <c:ptCount val="2"/>
                <c:pt idx="0">
                  <c:v>55</c:v>
                </c:pt>
                <c:pt idx="1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108608"/>
        <c:axId val="127110144"/>
      </c:barChart>
      <c:catAx>
        <c:axId val="1271086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accent3">
                    <a:lumMod val="50000"/>
                  </a:schemeClr>
                </a:solidFill>
              </a:defRPr>
            </a:pPr>
            <a:endParaRPr lang="en-US"/>
          </a:p>
        </c:txPr>
        <c:crossAx val="127110144"/>
        <c:crosses val="autoZero"/>
        <c:auto val="1"/>
        <c:lblAlgn val="ctr"/>
        <c:lblOffset val="100"/>
        <c:noMultiLvlLbl val="0"/>
      </c:catAx>
      <c:valAx>
        <c:axId val="127110144"/>
        <c:scaling>
          <c:orientation val="minMax"/>
        </c:scaling>
        <c:delete val="0"/>
        <c:axPos val="l"/>
        <c:majorGridlines>
          <c:spPr>
            <a:ln>
              <a:solidFill>
                <a:schemeClr val="accent5">
                  <a:lumMod val="50000"/>
                  <a:lumOff val="5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solidFill>
                  <a:schemeClr val="accent3">
                    <a:lumMod val="50000"/>
                  </a:schemeClr>
                </a:solidFill>
              </a:defRPr>
            </a:pPr>
            <a:endParaRPr lang="en-US"/>
          </a:p>
        </c:txPr>
        <c:crossAx val="1271086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440463692038496"/>
          <c:y val="6.9919072615923006E-2"/>
          <c:w val="0.81892869641294841"/>
          <c:h val="0.689101049868766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Sheet1!$L$10</c:f>
              <c:strCache>
                <c:ptCount val="1"/>
                <c:pt idx="0">
                  <c:v>Farmer's practice</c:v>
                </c:pt>
              </c:strCache>
            </c:strRef>
          </c:tx>
          <c:spPr>
            <a:solidFill>
              <a:schemeClr val="accent5">
                <a:lumMod val="50000"/>
                <a:lumOff val="50000"/>
              </a:schemeClr>
            </a:solidFill>
          </c:spPr>
          <c:invertIfNegative val="0"/>
          <c:cat>
            <c:strRef>
              <c:f>Sheet1!$K$11:$K$12</c:f>
              <c:strCache>
                <c:ptCount val="2"/>
                <c:pt idx="0">
                  <c:v>Cost of side dressing</c:v>
                </c:pt>
                <c:pt idx="1">
                  <c:v>Revenue from fry grade</c:v>
                </c:pt>
              </c:strCache>
            </c:strRef>
          </c:cat>
          <c:val>
            <c:numRef>
              <c:f>Sheet1!$L$11:$L$12</c:f>
              <c:numCache>
                <c:formatCode>General</c:formatCode>
                <c:ptCount val="2"/>
                <c:pt idx="0">
                  <c:v>255</c:v>
                </c:pt>
                <c:pt idx="1">
                  <c:v>2490</c:v>
                </c:pt>
              </c:numCache>
            </c:numRef>
          </c:val>
        </c:ser>
        <c:ser>
          <c:idx val="1"/>
          <c:order val="1"/>
          <c:tx>
            <c:strRef>
              <c:f>Sheet1!$M$10</c:f>
              <c:strCache>
                <c:ptCount val="1"/>
                <c:pt idx="0">
                  <c:v>Haifa Treatment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Sheet1!$K$11:$K$12</c:f>
              <c:strCache>
                <c:ptCount val="2"/>
                <c:pt idx="0">
                  <c:v>Cost of side dressing</c:v>
                </c:pt>
                <c:pt idx="1">
                  <c:v>Revenue from fry grade</c:v>
                </c:pt>
              </c:strCache>
            </c:strRef>
          </c:cat>
          <c:val>
            <c:numRef>
              <c:f>Sheet1!$M$11:$M$12</c:f>
              <c:numCache>
                <c:formatCode>General</c:formatCode>
                <c:ptCount val="2"/>
                <c:pt idx="0">
                  <c:v>147</c:v>
                </c:pt>
                <c:pt idx="1">
                  <c:v>4133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126528"/>
        <c:axId val="127402752"/>
      </c:barChart>
      <c:catAx>
        <c:axId val="1271265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accent3">
                    <a:lumMod val="50000"/>
                  </a:schemeClr>
                </a:solidFill>
              </a:defRPr>
            </a:pPr>
            <a:endParaRPr lang="en-US"/>
          </a:p>
        </c:txPr>
        <c:crossAx val="127402752"/>
        <c:crosses val="autoZero"/>
        <c:auto val="1"/>
        <c:lblAlgn val="ctr"/>
        <c:lblOffset val="100"/>
        <c:noMultiLvlLbl val="0"/>
      </c:catAx>
      <c:valAx>
        <c:axId val="127402752"/>
        <c:scaling>
          <c:orientation val="minMax"/>
        </c:scaling>
        <c:delete val="0"/>
        <c:axPos val="l"/>
        <c:majorGridlines>
          <c:spPr>
            <a:ln>
              <a:solidFill>
                <a:schemeClr val="accent3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solidFill>
                  <a:schemeClr val="accent3">
                    <a:lumMod val="50000"/>
                  </a:schemeClr>
                </a:solidFill>
              </a:defRPr>
            </a:pPr>
            <a:endParaRPr lang="en-US"/>
          </a:p>
        </c:txPr>
        <c:crossAx val="1271265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5D6588-0D98-44E9-84B3-A1C69795B91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2E257A-FEBE-4B63-9804-19E001F5A062}">
      <dgm:prSet phldrT="[Text]" custT="1"/>
      <dgm:spPr>
        <a:solidFill>
          <a:schemeClr val="bg1">
            <a:lumMod val="85000"/>
          </a:schemeClr>
        </a:solidFill>
      </dgm:spPr>
      <dgm:t>
        <a:bodyPr lIns="756000"/>
        <a:lstStyle/>
        <a:p>
          <a:r>
            <a:rPr lang="en-US" sz="2000" dirty="0" smtClean="0">
              <a:solidFill>
                <a:srgbClr val="006600"/>
              </a:solidFill>
            </a:rPr>
            <a:t>Granular NPK fertilizers</a:t>
          </a:r>
          <a:endParaRPr lang="en-US" sz="2000" dirty="0">
            <a:solidFill>
              <a:srgbClr val="006600"/>
            </a:solidFill>
          </a:endParaRPr>
        </a:p>
      </dgm:t>
    </dgm:pt>
    <dgm:pt modelId="{E786856D-D804-495E-85E8-A94CDA0FAFC4}" type="parTrans" cxnId="{C070920C-E4C4-4494-97F9-97952A39F26A}">
      <dgm:prSet/>
      <dgm:spPr/>
      <dgm:t>
        <a:bodyPr/>
        <a:lstStyle/>
        <a:p>
          <a:endParaRPr lang="en-US"/>
        </a:p>
      </dgm:t>
    </dgm:pt>
    <dgm:pt modelId="{5CE6F05C-A6D8-4EDE-938C-52D08CF57740}" type="sibTrans" cxnId="{C070920C-E4C4-4494-97F9-97952A39F26A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28D76C61-1175-4941-806D-071E381512B4}">
      <dgm:prSet phldrT="[Text]" custT="1"/>
      <dgm:spPr>
        <a:solidFill>
          <a:schemeClr val="bg1">
            <a:lumMod val="85000"/>
          </a:schemeClr>
        </a:solidFill>
      </dgm:spPr>
      <dgm:t>
        <a:bodyPr lIns="756000"/>
        <a:lstStyle/>
        <a:p>
          <a:pPr marL="0" indent="0" algn="l"/>
          <a:r>
            <a:rPr lang="en-US" sz="2000" b="0" dirty="0" smtClean="0">
              <a:solidFill>
                <a:srgbClr val="006600"/>
              </a:solidFill>
            </a:rPr>
            <a:t>Controlled Release Fertilizer</a:t>
          </a:r>
          <a:endParaRPr lang="en-US" sz="2000" b="0" dirty="0"/>
        </a:p>
      </dgm:t>
    </dgm:pt>
    <dgm:pt modelId="{51ADB8FF-01BC-4F69-8260-BD224FF3F6C8}" type="parTrans" cxnId="{C4471CA3-6411-4730-81E4-5970332B096F}">
      <dgm:prSet/>
      <dgm:spPr/>
      <dgm:t>
        <a:bodyPr/>
        <a:lstStyle/>
        <a:p>
          <a:endParaRPr lang="en-US"/>
        </a:p>
      </dgm:t>
    </dgm:pt>
    <dgm:pt modelId="{C0942639-45CC-4E6D-86C8-642E7A8A611F}" type="sibTrans" cxnId="{C4471CA3-6411-4730-81E4-5970332B096F}">
      <dgm:prSet/>
      <dgm:spPr/>
      <dgm:t>
        <a:bodyPr/>
        <a:lstStyle/>
        <a:p>
          <a:endParaRPr lang="en-US"/>
        </a:p>
      </dgm:t>
    </dgm:pt>
    <dgm:pt modelId="{BEC451A0-0B37-49C2-8C2D-3F87E692F681}" type="pres">
      <dgm:prSet presAssocID="{B35D6588-0D98-44E9-84B3-A1C69795B91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7CBD24F-FF20-4407-B845-653D09EB8D68}" type="pres">
      <dgm:prSet presAssocID="{B35D6588-0D98-44E9-84B3-A1C69795B91C}" presName="Name1" presStyleCnt="0"/>
      <dgm:spPr/>
    </dgm:pt>
    <dgm:pt modelId="{470D03D1-999F-4CEA-BC82-2E63C52F5412}" type="pres">
      <dgm:prSet presAssocID="{B35D6588-0D98-44E9-84B3-A1C69795B91C}" presName="cycle" presStyleCnt="0"/>
      <dgm:spPr/>
    </dgm:pt>
    <dgm:pt modelId="{9F0C5882-E222-42F3-94D5-9FD4DC806005}" type="pres">
      <dgm:prSet presAssocID="{B35D6588-0D98-44E9-84B3-A1C69795B91C}" presName="srcNode" presStyleLbl="node1" presStyleIdx="0" presStyleCnt="2"/>
      <dgm:spPr/>
    </dgm:pt>
    <dgm:pt modelId="{B3DEBE8D-348C-4A16-999E-C5924923FCF4}" type="pres">
      <dgm:prSet presAssocID="{B35D6588-0D98-44E9-84B3-A1C69795B91C}" presName="conn" presStyleLbl="parChTrans1D2" presStyleIdx="0" presStyleCnt="1" custScaleX="98241" custScaleY="104683"/>
      <dgm:spPr/>
      <dgm:t>
        <a:bodyPr/>
        <a:lstStyle/>
        <a:p>
          <a:endParaRPr lang="en-US"/>
        </a:p>
      </dgm:t>
    </dgm:pt>
    <dgm:pt modelId="{E93C9679-C212-4D1F-BB18-DEEB53B3B859}" type="pres">
      <dgm:prSet presAssocID="{B35D6588-0D98-44E9-84B3-A1C69795B91C}" presName="extraNode" presStyleLbl="node1" presStyleIdx="0" presStyleCnt="2"/>
      <dgm:spPr/>
    </dgm:pt>
    <dgm:pt modelId="{5890F118-9A55-45E7-A072-8B78C3B5C3BA}" type="pres">
      <dgm:prSet presAssocID="{B35D6588-0D98-44E9-84B3-A1C69795B91C}" presName="dstNode" presStyleLbl="node1" presStyleIdx="0" presStyleCnt="2"/>
      <dgm:spPr/>
    </dgm:pt>
    <dgm:pt modelId="{1AC4AB0F-2770-4C70-BDCD-BF74DC86837A}" type="pres">
      <dgm:prSet presAssocID="{8A2E257A-FEBE-4B63-9804-19E001F5A062}" presName="text_1" presStyleLbl="node1" presStyleIdx="0" presStyleCnt="2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E290BD8C-EDBA-4EC9-BF62-B6640469FB71}" type="pres">
      <dgm:prSet presAssocID="{8A2E257A-FEBE-4B63-9804-19E001F5A062}" presName="accent_1" presStyleCnt="0"/>
      <dgm:spPr/>
    </dgm:pt>
    <dgm:pt modelId="{D442EC4F-75D3-412D-B556-2014F6A495F0}" type="pres">
      <dgm:prSet presAssocID="{8A2E257A-FEBE-4B63-9804-19E001F5A062}" presName="accentRepeatNode" presStyleLbl="solidFgAcc1" presStyleIdx="0" presStyleCnt="2"/>
      <dgm:spPr>
        <a:ln>
          <a:solidFill>
            <a:schemeClr val="accent6"/>
          </a:solidFill>
        </a:ln>
      </dgm:spPr>
    </dgm:pt>
    <dgm:pt modelId="{505E1511-6EFF-4F35-B6A6-B6016E44CAA0}" type="pres">
      <dgm:prSet presAssocID="{28D76C61-1175-4941-806D-071E381512B4}" presName="text_2" presStyleLbl="node1" presStyleIdx="1" presStyleCnt="2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2453C61D-9DA2-491F-8734-91BB0D6A36A6}" type="pres">
      <dgm:prSet presAssocID="{28D76C61-1175-4941-806D-071E381512B4}" presName="accent_2" presStyleCnt="0"/>
      <dgm:spPr/>
    </dgm:pt>
    <dgm:pt modelId="{8A19C587-AC22-4094-A9D0-B5E9C71E5369}" type="pres">
      <dgm:prSet presAssocID="{28D76C61-1175-4941-806D-071E381512B4}" presName="accentRepeatNode" presStyleLbl="solidFgAcc1" presStyleIdx="1" presStyleCnt="2"/>
      <dgm:spPr>
        <a:ln>
          <a:solidFill>
            <a:schemeClr val="accent6"/>
          </a:solidFill>
        </a:ln>
      </dgm:spPr>
    </dgm:pt>
  </dgm:ptLst>
  <dgm:cxnLst>
    <dgm:cxn modelId="{48683230-5683-491A-9BBE-80F48CEDDCDA}" type="presOf" srcId="{28D76C61-1175-4941-806D-071E381512B4}" destId="{505E1511-6EFF-4F35-B6A6-B6016E44CAA0}" srcOrd="0" destOrd="0" presId="urn:microsoft.com/office/officeart/2008/layout/VerticalCurvedList"/>
    <dgm:cxn modelId="{C070920C-E4C4-4494-97F9-97952A39F26A}" srcId="{B35D6588-0D98-44E9-84B3-A1C69795B91C}" destId="{8A2E257A-FEBE-4B63-9804-19E001F5A062}" srcOrd="0" destOrd="0" parTransId="{E786856D-D804-495E-85E8-A94CDA0FAFC4}" sibTransId="{5CE6F05C-A6D8-4EDE-938C-52D08CF57740}"/>
    <dgm:cxn modelId="{A3330E95-17A8-402E-A49B-A15B26DF46A4}" type="presOf" srcId="{8A2E257A-FEBE-4B63-9804-19E001F5A062}" destId="{1AC4AB0F-2770-4C70-BDCD-BF74DC86837A}" srcOrd="0" destOrd="0" presId="urn:microsoft.com/office/officeart/2008/layout/VerticalCurvedList"/>
    <dgm:cxn modelId="{AF5E9FEF-5B65-40C5-B819-E0F6028CBEA9}" type="presOf" srcId="{5CE6F05C-A6D8-4EDE-938C-52D08CF57740}" destId="{B3DEBE8D-348C-4A16-999E-C5924923FCF4}" srcOrd="0" destOrd="0" presId="urn:microsoft.com/office/officeart/2008/layout/VerticalCurvedList"/>
    <dgm:cxn modelId="{C4471CA3-6411-4730-81E4-5970332B096F}" srcId="{B35D6588-0D98-44E9-84B3-A1C69795B91C}" destId="{28D76C61-1175-4941-806D-071E381512B4}" srcOrd="1" destOrd="0" parTransId="{51ADB8FF-01BC-4F69-8260-BD224FF3F6C8}" sibTransId="{C0942639-45CC-4E6D-86C8-642E7A8A611F}"/>
    <dgm:cxn modelId="{319A8A81-AA5E-4BA2-82EF-B0971490D61D}" type="presOf" srcId="{B35D6588-0D98-44E9-84B3-A1C69795B91C}" destId="{BEC451A0-0B37-49C2-8C2D-3F87E692F681}" srcOrd="0" destOrd="0" presId="urn:microsoft.com/office/officeart/2008/layout/VerticalCurvedList"/>
    <dgm:cxn modelId="{472CA4AD-3DCD-4266-98CA-5D97435B7525}" type="presParOf" srcId="{BEC451A0-0B37-49C2-8C2D-3F87E692F681}" destId="{B7CBD24F-FF20-4407-B845-653D09EB8D68}" srcOrd="0" destOrd="0" presId="urn:microsoft.com/office/officeart/2008/layout/VerticalCurvedList"/>
    <dgm:cxn modelId="{9A948CFE-E66A-478C-9812-38F464A59ED5}" type="presParOf" srcId="{B7CBD24F-FF20-4407-B845-653D09EB8D68}" destId="{470D03D1-999F-4CEA-BC82-2E63C52F5412}" srcOrd="0" destOrd="0" presId="urn:microsoft.com/office/officeart/2008/layout/VerticalCurvedList"/>
    <dgm:cxn modelId="{7A346AD5-543C-4EB6-9F8C-918F12572DF3}" type="presParOf" srcId="{470D03D1-999F-4CEA-BC82-2E63C52F5412}" destId="{9F0C5882-E222-42F3-94D5-9FD4DC806005}" srcOrd="0" destOrd="0" presId="urn:microsoft.com/office/officeart/2008/layout/VerticalCurvedList"/>
    <dgm:cxn modelId="{F51E5CEC-2366-44E3-B40A-D6BE00770F9E}" type="presParOf" srcId="{470D03D1-999F-4CEA-BC82-2E63C52F5412}" destId="{B3DEBE8D-348C-4A16-999E-C5924923FCF4}" srcOrd="1" destOrd="0" presId="urn:microsoft.com/office/officeart/2008/layout/VerticalCurvedList"/>
    <dgm:cxn modelId="{97484FC9-2D56-49B2-B692-577F62DE8C45}" type="presParOf" srcId="{470D03D1-999F-4CEA-BC82-2E63C52F5412}" destId="{E93C9679-C212-4D1F-BB18-DEEB53B3B859}" srcOrd="2" destOrd="0" presId="urn:microsoft.com/office/officeart/2008/layout/VerticalCurvedList"/>
    <dgm:cxn modelId="{88DA5592-7957-4F78-BED8-C9DEC7330E54}" type="presParOf" srcId="{470D03D1-999F-4CEA-BC82-2E63C52F5412}" destId="{5890F118-9A55-45E7-A072-8B78C3B5C3BA}" srcOrd="3" destOrd="0" presId="urn:microsoft.com/office/officeart/2008/layout/VerticalCurvedList"/>
    <dgm:cxn modelId="{A66B7DF8-FF74-4657-A05E-55087792253C}" type="presParOf" srcId="{B7CBD24F-FF20-4407-B845-653D09EB8D68}" destId="{1AC4AB0F-2770-4C70-BDCD-BF74DC86837A}" srcOrd="1" destOrd="0" presId="urn:microsoft.com/office/officeart/2008/layout/VerticalCurvedList"/>
    <dgm:cxn modelId="{A6F80906-F823-402C-BBEB-23A08498ACF5}" type="presParOf" srcId="{B7CBD24F-FF20-4407-B845-653D09EB8D68}" destId="{E290BD8C-EDBA-4EC9-BF62-B6640469FB71}" srcOrd="2" destOrd="0" presId="urn:microsoft.com/office/officeart/2008/layout/VerticalCurvedList"/>
    <dgm:cxn modelId="{85B01FED-0267-4D65-962D-5DF2A67B9FD9}" type="presParOf" srcId="{E290BD8C-EDBA-4EC9-BF62-B6640469FB71}" destId="{D442EC4F-75D3-412D-B556-2014F6A495F0}" srcOrd="0" destOrd="0" presId="urn:microsoft.com/office/officeart/2008/layout/VerticalCurvedList"/>
    <dgm:cxn modelId="{87279642-3A49-4121-BD6E-7CC2DE267EF0}" type="presParOf" srcId="{B7CBD24F-FF20-4407-B845-653D09EB8D68}" destId="{505E1511-6EFF-4F35-B6A6-B6016E44CAA0}" srcOrd="3" destOrd="0" presId="urn:microsoft.com/office/officeart/2008/layout/VerticalCurvedList"/>
    <dgm:cxn modelId="{73D93110-058D-4E20-9512-05ADA6909FC7}" type="presParOf" srcId="{B7CBD24F-FF20-4407-B845-653D09EB8D68}" destId="{2453C61D-9DA2-491F-8734-91BB0D6A36A6}" srcOrd="4" destOrd="0" presId="urn:microsoft.com/office/officeart/2008/layout/VerticalCurvedList"/>
    <dgm:cxn modelId="{B5221E64-29E4-441A-A2B5-117153F17CE6}" type="presParOf" srcId="{2453C61D-9DA2-491F-8734-91BB0D6A36A6}" destId="{8A19C587-AC22-4094-A9D0-B5E9C71E536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5D6588-0D98-44E9-84B3-A1C69795B91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2E257A-FEBE-4B63-9804-19E001F5A062}">
      <dgm:prSet phldrT="[Text]" custT="1"/>
      <dgm:spPr>
        <a:solidFill>
          <a:schemeClr val="bg1">
            <a:lumMod val="85000"/>
          </a:schemeClr>
        </a:solidFill>
      </dgm:spPr>
      <dgm:t>
        <a:bodyPr lIns="288000"/>
        <a:lstStyle/>
        <a:p>
          <a:pPr marL="0" indent="0" algn="l" rtl="1"/>
          <a:r>
            <a:rPr lang="en-US" sz="2000" dirty="0" smtClean="0">
              <a:solidFill>
                <a:srgbClr val="006600"/>
              </a:solidFill>
            </a:rPr>
            <a:t>Nutrigation™</a:t>
          </a:r>
          <a:endParaRPr lang="en-US" sz="2000" dirty="0">
            <a:solidFill>
              <a:srgbClr val="006600"/>
            </a:solidFill>
          </a:endParaRPr>
        </a:p>
      </dgm:t>
    </dgm:pt>
    <dgm:pt modelId="{E786856D-D804-495E-85E8-A94CDA0FAFC4}" type="parTrans" cxnId="{C070920C-E4C4-4494-97F9-97952A39F26A}">
      <dgm:prSet/>
      <dgm:spPr/>
      <dgm:t>
        <a:bodyPr/>
        <a:lstStyle/>
        <a:p>
          <a:endParaRPr lang="en-US"/>
        </a:p>
      </dgm:t>
    </dgm:pt>
    <dgm:pt modelId="{5CE6F05C-A6D8-4EDE-938C-52D08CF57740}" type="sibTrans" cxnId="{C070920C-E4C4-4494-97F9-97952A39F26A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28D76C61-1175-4941-806D-071E381512B4}">
      <dgm:prSet phldrT="[Text]" custT="1"/>
      <dgm:spPr>
        <a:solidFill>
          <a:schemeClr val="bg1">
            <a:lumMod val="85000"/>
          </a:schemeClr>
        </a:solidFill>
      </dgm:spPr>
      <dgm:t>
        <a:bodyPr lIns="288000"/>
        <a:lstStyle/>
        <a:p>
          <a:r>
            <a:rPr lang="en-US" sz="2000" b="0" dirty="0" smtClean="0">
              <a:solidFill>
                <a:srgbClr val="006600"/>
              </a:solidFill>
            </a:rPr>
            <a:t>Foliar nutrition</a:t>
          </a:r>
          <a:br>
            <a:rPr lang="en-US" sz="2000" b="0" dirty="0" smtClean="0">
              <a:solidFill>
                <a:srgbClr val="006600"/>
              </a:solidFill>
            </a:rPr>
          </a:br>
          <a:r>
            <a:rPr lang="en-US" sz="1200" b="0" dirty="0" smtClean="0">
              <a:solidFill>
                <a:srgbClr val="006600"/>
              </a:solidFill>
            </a:rPr>
            <a:t>Through the pivot line, sprayer </a:t>
          </a:r>
          <a:br>
            <a:rPr lang="en-US" sz="1200" b="0" dirty="0" smtClean="0">
              <a:solidFill>
                <a:srgbClr val="006600"/>
              </a:solidFill>
            </a:rPr>
          </a:br>
          <a:r>
            <a:rPr lang="en-US" sz="1200" b="0" dirty="0" smtClean="0">
              <a:solidFill>
                <a:srgbClr val="006600"/>
              </a:solidFill>
            </a:rPr>
            <a:t>or airplane</a:t>
          </a:r>
          <a:endParaRPr lang="en-US" sz="1200" b="0" dirty="0"/>
        </a:p>
      </dgm:t>
    </dgm:pt>
    <dgm:pt modelId="{51ADB8FF-01BC-4F69-8260-BD224FF3F6C8}" type="parTrans" cxnId="{C4471CA3-6411-4730-81E4-5970332B096F}">
      <dgm:prSet/>
      <dgm:spPr/>
      <dgm:t>
        <a:bodyPr/>
        <a:lstStyle/>
        <a:p>
          <a:endParaRPr lang="en-US"/>
        </a:p>
      </dgm:t>
    </dgm:pt>
    <dgm:pt modelId="{C0942639-45CC-4E6D-86C8-642E7A8A611F}" type="sibTrans" cxnId="{C4471CA3-6411-4730-81E4-5970332B096F}">
      <dgm:prSet/>
      <dgm:spPr/>
      <dgm:t>
        <a:bodyPr/>
        <a:lstStyle/>
        <a:p>
          <a:endParaRPr lang="en-US"/>
        </a:p>
      </dgm:t>
    </dgm:pt>
    <dgm:pt modelId="{BEC451A0-0B37-49C2-8C2D-3F87E692F681}" type="pres">
      <dgm:prSet presAssocID="{B35D6588-0D98-44E9-84B3-A1C69795B91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7CBD24F-FF20-4407-B845-653D09EB8D68}" type="pres">
      <dgm:prSet presAssocID="{B35D6588-0D98-44E9-84B3-A1C69795B91C}" presName="Name1" presStyleCnt="0"/>
      <dgm:spPr/>
    </dgm:pt>
    <dgm:pt modelId="{470D03D1-999F-4CEA-BC82-2E63C52F5412}" type="pres">
      <dgm:prSet presAssocID="{B35D6588-0D98-44E9-84B3-A1C69795B91C}" presName="cycle" presStyleCnt="0"/>
      <dgm:spPr/>
    </dgm:pt>
    <dgm:pt modelId="{9F0C5882-E222-42F3-94D5-9FD4DC806005}" type="pres">
      <dgm:prSet presAssocID="{B35D6588-0D98-44E9-84B3-A1C69795B91C}" presName="srcNode" presStyleLbl="node1" presStyleIdx="0" presStyleCnt="2"/>
      <dgm:spPr/>
    </dgm:pt>
    <dgm:pt modelId="{B3DEBE8D-348C-4A16-999E-C5924923FCF4}" type="pres">
      <dgm:prSet presAssocID="{B35D6588-0D98-44E9-84B3-A1C69795B91C}" presName="conn" presStyleLbl="parChTrans1D2" presStyleIdx="0" presStyleCnt="1" custFlipHor="1" custScaleX="114009" custScaleY="90388" custLinFactX="42876" custLinFactNeighborX="100000" custLinFactNeighborY="3661" custRadScaleRad="199953"/>
      <dgm:spPr/>
      <dgm:t>
        <a:bodyPr/>
        <a:lstStyle/>
        <a:p>
          <a:endParaRPr lang="en-US"/>
        </a:p>
      </dgm:t>
    </dgm:pt>
    <dgm:pt modelId="{E93C9679-C212-4D1F-BB18-DEEB53B3B859}" type="pres">
      <dgm:prSet presAssocID="{B35D6588-0D98-44E9-84B3-A1C69795B91C}" presName="extraNode" presStyleLbl="node1" presStyleIdx="0" presStyleCnt="2"/>
      <dgm:spPr/>
    </dgm:pt>
    <dgm:pt modelId="{5890F118-9A55-45E7-A072-8B78C3B5C3BA}" type="pres">
      <dgm:prSet presAssocID="{B35D6588-0D98-44E9-84B3-A1C69795B91C}" presName="dstNode" presStyleLbl="node1" presStyleIdx="0" presStyleCnt="2"/>
      <dgm:spPr/>
    </dgm:pt>
    <dgm:pt modelId="{1AC4AB0F-2770-4C70-BDCD-BF74DC86837A}" type="pres">
      <dgm:prSet presAssocID="{8A2E257A-FEBE-4B63-9804-19E001F5A062}" presName="text_1" presStyleLbl="node1" presStyleIdx="0" presStyleCnt="2" custScaleX="65964" custLinFactNeighborX="-95647" custLinFactNeighborY="-862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E290BD8C-EDBA-4EC9-BF62-B6640469FB71}" type="pres">
      <dgm:prSet presAssocID="{8A2E257A-FEBE-4B63-9804-19E001F5A062}" presName="accent_1" presStyleCnt="0"/>
      <dgm:spPr/>
    </dgm:pt>
    <dgm:pt modelId="{D442EC4F-75D3-412D-B556-2014F6A495F0}" type="pres">
      <dgm:prSet presAssocID="{8A2E257A-FEBE-4B63-9804-19E001F5A062}" presName="accentRepeatNode" presStyleLbl="solidFgAcc1" presStyleIdx="0" presStyleCnt="2" custLinFactX="91449" custLinFactNeighborX="100000" custLinFactNeighborY="-690"/>
      <dgm:spPr>
        <a:ln>
          <a:solidFill>
            <a:schemeClr val="accent6"/>
          </a:solidFill>
        </a:ln>
      </dgm:spPr>
    </dgm:pt>
    <dgm:pt modelId="{505E1511-6EFF-4F35-B6A6-B6016E44CAA0}" type="pres">
      <dgm:prSet presAssocID="{28D76C61-1175-4941-806D-071E381512B4}" presName="text_2" presStyleLbl="node1" presStyleIdx="1" presStyleCnt="2" custScaleX="74038" custLinFactNeighborX="-3891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2453C61D-9DA2-491F-8734-91BB0D6A36A6}" type="pres">
      <dgm:prSet presAssocID="{28D76C61-1175-4941-806D-071E381512B4}" presName="accent_2" presStyleCnt="0"/>
      <dgm:spPr/>
    </dgm:pt>
    <dgm:pt modelId="{8A19C587-AC22-4094-A9D0-B5E9C71E5369}" type="pres">
      <dgm:prSet presAssocID="{28D76C61-1175-4941-806D-071E381512B4}" presName="accentRepeatNode" presStyleLbl="solidFgAcc1" presStyleIdx="1" presStyleCnt="2" custLinFactX="100000" custLinFactNeighborX="104784" custLinFactNeighborY="-1939"/>
      <dgm:spPr>
        <a:ln>
          <a:solidFill>
            <a:schemeClr val="accent6"/>
          </a:solidFill>
        </a:ln>
      </dgm:spPr>
    </dgm:pt>
  </dgm:ptLst>
  <dgm:cxnLst>
    <dgm:cxn modelId="{C070920C-E4C4-4494-97F9-97952A39F26A}" srcId="{B35D6588-0D98-44E9-84B3-A1C69795B91C}" destId="{8A2E257A-FEBE-4B63-9804-19E001F5A062}" srcOrd="0" destOrd="0" parTransId="{E786856D-D804-495E-85E8-A94CDA0FAFC4}" sibTransId="{5CE6F05C-A6D8-4EDE-938C-52D08CF57740}"/>
    <dgm:cxn modelId="{DBB953F5-5813-42AE-955E-99A20EE52B3A}" type="presOf" srcId="{5CE6F05C-A6D8-4EDE-938C-52D08CF57740}" destId="{B3DEBE8D-348C-4A16-999E-C5924923FCF4}" srcOrd="0" destOrd="0" presId="urn:microsoft.com/office/officeart/2008/layout/VerticalCurvedList"/>
    <dgm:cxn modelId="{12ADD922-C831-48D2-BA11-A57A51518928}" type="presOf" srcId="{8A2E257A-FEBE-4B63-9804-19E001F5A062}" destId="{1AC4AB0F-2770-4C70-BDCD-BF74DC86837A}" srcOrd="0" destOrd="0" presId="urn:microsoft.com/office/officeart/2008/layout/VerticalCurvedList"/>
    <dgm:cxn modelId="{C4471CA3-6411-4730-81E4-5970332B096F}" srcId="{B35D6588-0D98-44E9-84B3-A1C69795B91C}" destId="{28D76C61-1175-4941-806D-071E381512B4}" srcOrd="1" destOrd="0" parTransId="{51ADB8FF-01BC-4F69-8260-BD224FF3F6C8}" sibTransId="{C0942639-45CC-4E6D-86C8-642E7A8A611F}"/>
    <dgm:cxn modelId="{A868D35A-4522-4614-84C0-DC0EC6BFE4DB}" type="presOf" srcId="{B35D6588-0D98-44E9-84B3-A1C69795B91C}" destId="{BEC451A0-0B37-49C2-8C2D-3F87E692F681}" srcOrd="0" destOrd="0" presId="urn:microsoft.com/office/officeart/2008/layout/VerticalCurvedList"/>
    <dgm:cxn modelId="{F2AA7D4D-B61F-41E0-80F7-270BDE4D4E1F}" type="presOf" srcId="{28D76C61-1175-4941-806D-071E381512B4}" destId="{505E1511-6EFF-4F35-B6A6-B6016E44CAA0}" srcOrd="0" destOrd="0" presId="urn:microsoft.com/office/officeart/2008/layout/VerticalCurvedList"/>
    <dgm:cxn modelId="{119D4224-5BCA-492B-A3BC-42B1883783F1}" type="presParOf" srcId="{BEC451A0-0B37-49C2-8C2D-3F87E692F681}" destId="{B7CBD24F-FF20-4407-B845-653D09EB8D68}" srcOrd="0" destOrd="0" presId="urn:microsoft.com/office/officeart/2008/layout/VerticalCurvedList"/>
    <dgm:cxn modelId="{3EC31A6A-6D4C-4F24-BDCF-8D298408DF5B}" type="presParOf" srcId="{B7CBD24F-FF20-4407-B845-653D09EB8D68}" destId="{470D03D1-999F-4CEA-BC82-2E63C52F5412}" srcOrd="0" destOrd="0" presId="urn:microsoft.com/office/officeart/2008/layout/VerticalCurvedList"/>
    <dgm:cxn modelId="{DF0CED05-0E8A-49E8-9CC8-A3A73C644C1C}" type="presParOf" srcId="{470D03D1-999F-4CEA-BC82-2E63C52F5412}" destId="{9F0C5882-E222-42F3-94D5-9FD4DC806005}" srcOrd="0" destOrd="0" presId="urn:microsoft.com/office/officeart/2008/layout/VerticalCurvedList"/>
    <dgm:cxn modelId="{1BE59F2F-0B70-4E67-8F60-778355E4FFE0}" type="presParOf" srcId="{470D03D1-999F-4CEA-BC82-2E63C52F5412}" destId="{B3DEBE8D-348C-4A16-999E-C5924923FCF4}" srcOrd="1" destOrd="0" presId="urn:microsoft.com/office/officeart/2008/layout/VerticalCurvedList"/>
    <dgm:cxn modelId="{4C506E59-A952-4A12-BAB2-AFC11C45E842}" type="presParOf" srcId="{470D03D1-999F-4CEA-BC82-2E63C52F5412}" destId="{E93C9679-C212-4D1F-BB18-DEEB53B3B859}" srcOrd="2" destOrd="0" presId="urn:microsoft.com/office/officeart/2008/layout/VerticalCurvedList"/>
    <dgm:cxn modelId="{DEEC831A-A293-4DA8-8566-A2DD7E86F642}" type="presParOf" srcId="{470D03D1-999F-4CEA-BC82-2E63C52F5412}" destId="{5890F118-9A55-45E7-A072-8B78C3B5C3BA}" srcOrd="3" destOrd="0" presId="urn:microsoft.com/office/officeart/2008/layout/VerticalCurvedList"/>
    <dgm:cxn modelId="{BE586EBE-4943-4EC2-93E7-A1990EC343CD}" type="presParOf" srcId="{B7CBD24F-FF20-4407-B845-653D09EB8D68}" destId="{1AC4AB0F-2770-4C70-BDCD-BF74DC86837A}" srcOrd="1" destOrd="0" presId="urn:microsoft.com/office/officeart/2008/layout/VerticalCurvedList"/>
    <dgm:cxn modelId="{AD96ED0F-FF6B-4DB9-BF8A-87798DAEEA5D}" type="presParOf" srcId="{B7CBD24F-FF20-4407-B845-653D09EB8D68}" destId="{E290BD8C-EDBA-4EC9-BF62-B6640469FB71}" srcOrd="2" destOrd="0" presId="urn:microsoft.com/office/officeart/2008/layout/VerticalCurvedList"/>
    <dgm:cxn modelId="{3EF0010A-3EBF-46FD-9C91-68CCBDCC316E}" type="presParOf" srcId="{E290BD8C-EDBA-4EC9-BF62-B6640469FB71}" destId="{D442EC4F-75D3-412D-B556-2014F6A495F0}" srcOrd="0" destOrd="0" presId="urn:microsoft.com/office/officeart/2008/layout/VerticalCurvedList"/>
    <dgm:cxn modelId="{07989897-126A-4EEA-AAF6-D440EAF9A41B}" type="presParOf" srcId="{B7CBD24F-FF20-4407-B845-653D09EB8D68}" destId="{505E1511-6EFF-4F35-B6A6-B6016E44CAA0}" srcOrd="3" destOrd="0" presId="urn:microsoft.com/office/officeart/2008/layout/VerticalCurvedList"/>
    <dgm:cxn modelId="{9AE371EF-39F3-49B5-A055-FBC29A4F8398}" type="presParOf" srcId="{B7CBD24F-FF20-4407-B845-653D09EB8D68}" destId="{2453C61D-9DA2-491F-8734-91BB0D6A36A6}" srcOrd="4" destOrd="0" presId="urn:microsoft.com/office/officeart/2008/layout/VerticalCurvedList"/>
    <dgm:cxn modelId="{299609E9-2A51-43E8-8D9B-5AD7CECA2C31}" type="presParOf" srcId="{2453C61D-9DA2-491F-8734-91BB0D6A36A6}" destId="{8A19C587-AC22-4094-A9D0-B5E9C71E536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EBE8D-348C-4A16-999E-C5924923FCF4}">
      <dsp:nvSpPr>
        <dsp:cNvPr id="0" name=""/>
        <dsp:cNvSpPr/>
      </dsp:nvSpPr>
      <dsp:spPr>
        <a:xfrm>
          <a:off x="-3385666" y="-625828"/>
          <a:ext cx="4035064" cy="4299657"/>
        </a:xfrm>
        <a:prstGeom prst="blockArc">
          <a:avLst>
            <a:gd name="adj1" fmla="val 18900000"/>
            <a:gd name="adj2" fmla="val 2700000"/>
            <a:gd name="adj3" fmla="val 526"/>
          </a:avLst>
        </a:pr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C4AB0F-2770-4C70-BDCD-BF74DC86837A}">
      <dsp:nvSpPr>
        <dsp:cNvPr id="0" name=""/>
        <dsp:cNvSpPr/>
      </dsp:nvSpPr>
      <dsp:spPr>
        <a:xfrm>
          <a:off x="560298" y="435437"/>
          <a:ext cx="3307027" cy="870752"/>
        </a:xfrm>
        <a:prstGeom prst="flowChartAlternateProcess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60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6600"/>
              </a:solidFill>
            </a:rPr>
            <a:t>Granular NPK fertilizers</a:t>
          </a:r>
          <a:endParaRPr lang="en-US" sz="2000" kern="1200" dirty="0">
            <a:solidFill>
              <a:srgbClr val="006600"/>
            </a:solidFill>
          </a:endParaRPr>
        </a:p>
      </dsp:txBody>
      <dsp:txXfrm>
        <a:off x="602804" y="477943"/>
        <a:ext cx="3222015" cy="785740"/>
      </dsp:txXfrm>
    </dsp:sp>
    <dsp:sp modelId="{D442EC4F-75D3-412D-B556-2014F6A495F0}">
      <dsp:nvSpPr>
        <dsp:cNvPr id="0" name=""/>
        <dsp:cNvSpPr/>
      </dsp:nvSpPr>
      <dsp:spPr>
        <a:xfrm>
          <a:off x="16078" y="326593"/>
          <a:ext cx="1088440" cy="10884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5E1511-6EFF-4F35-B6A6-B6016E44CAA0}">
      <dsp:nvSpPr>
        <dsp:cNvPr id="0" name=""/>
        <dsp:cNvSpPr/>
      </dsp:nvSpPr>
      <dsp:spPr>
        <a:xfrm>
          <a:off x="560298" y="1741810"/>
          <a:ext cx="3307027" cy="870752"/>
        </a:xfrm>
        <a:prstGeom prst="flowChartAlternateProcess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6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rgbClr val="006600"/>
              </a:solidFill>
            </a:rPr>
            <a:t>Controlled Release Fertilizer</a:t>
          </a:r>
          <a:endParaRPr lang="en-US" sz="2000" b="0" kern="1200" dirty="0"/>
        </a:p>
      </dsp:txBody>
      <dsp:txXfrm>
        <a:off x="602804" y="1784316"/>
        <a:ext cx="3222015" cy="785740"/>
      </dsp:txXfrm>
    </dsp:sp>
    <dsp:sp modelId="{8A19C587-AC22-4094-A9D0-B5E9C71E5369}">
      <dsp:nvSpPr>
        <dsp:cNvPr id="0" name=""/>
        <dsp:cNvSpPr/>
      </dsp:nvSpPr>
      <dsp:spPr>
        <a:xfrm>
          <a:off x="16078" y="1632966"/>
          <a:ext cx="1088440" cy="10884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EBE8D-348C-4A16-999E-C5924923FCF4}">
      <dsp:nvSpPr>
        <dsp:cNvPr id="0" name=""/>
        <dsp:cNvSpPr/>
      </dsp:nvSpPr>
      <dsp:spPr>
        <a:xfrm flipH="1">
          <a:off x="2507004" y="-180512"/>
          <a:ext cx="4646445" cy="3683769"/>
        </a:xfrm>
        <a:prstGeom prst="blockArc">
          <a:avLst>
            <a:gd name="adj1" fmla="val 18900000"/>
            <a:gd name="adj2" fmla="val 2700000"/>
            <a:gd name="adj3" fmla="val 530"/>
          </a:avLst>
        </a:pr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C4AB0F-2770-4C70-BDCD-BF74DC86837A}">
      <dsp:nvSpPr>
        <dsp:cNvPr id="0" name=""/>
        <dsp:cNvSpPr/>
      </dsp:nvSpPr>
      <dsp:spPr>
        <a:xfrm>
          <a:off x="0" y="424609"/>
          <a:ext cx="3707695" cy="863992"/>
        </a:xfrm>
        <a:prstGeom prst="flowChartAlternateProcess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000" tIns="50800" rIns="50800" bIns="50800" numCol="1" spcCol="1270" anchor="ctr" anchorCtr="0">
          <a:noAutofit/>
        </a:bodyPr>
        <a:lstStyle/>
        <a:p>
          <a:pPr marL="0" lvl="0" indent="0" algn="l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6600"/>
              </a:solidFill>
            </a:rPr>
            <a:t>Nutrigation™</a:t>
          </a:r>
          <a:endParaRPr lang="en-US" sz="2000" kern="1200" dirty="0">
            <a:solidFill>
              <a:srgbClr val="006600"/>
            </a:solidFill>
          </a:endParaRPr>
        </a:p>
      </dsp:txBody>
      <dsp:txXfrm>
        <a:off x="42176" y="466785"/>
        <a:ext cx="3623343" cy="779640"/>
      </dsp:txXfrm>
    </dsp:sp>
    <dsp:sp modelId="{D442EC4F-75D3-412D-B556-2014F6A495F0}">
      <dsp:nvSpPr>
        <dsp:cNvPr id="0" name=""/>
        <dsp:cNvSpPr/>
      </dsp:nvSpPr>
      <dsp:spPr>
        <a:xfrm>
          <a:off x="2448401" y="316605"/>
          <a:ext cx="1079990" cy="10799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5E1511-6EFF-4F35-B6A6-B6016E44CAA0}">
      <dsp:nvSpPr>
        <dsp:cNvPr id="0" name=""/>
        <dsp:cNvSpPr/>
      </dsp:nvSpPr>
      <dsp:spPr>
        <a:xfrm>
          <a:off x="0" y="1728287"/>
          <a:ext cx="4161517" cy="863992"/>
        </a:xfrm>
        <a:prstGeom prst="flowChartAlternateProcess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0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rgbClr val="006600"/>
              </a:solidFill>
            </a:rPr>
            <a:t>Foliar nutrition</a:t>
          </a:r>
          <a:br>
            <a:rPr lang="en-US" sz="2000" b="0" kern="1200" dirty="0" smtClean="0">
              <a:solidFill>
                <a:srgbClr val="006600"/>
              </a:solidFill>
            </a:rPr>
          </a:br>
          <a:r>
            <a:rPr lang="en-US" sz="1200" b="0" kern="1200" dirty="0" smtClean="0">
              <a:solidFill>
                <a:srgbClr val="006600"/>
              </a:solidFill>
            </a:rPr>
            <a:t>Through the pivot line, sprayer </a:t>
          </a:r>
          <a:br>
            <a:rPr lang="en-US" sz="1200" b="0" kern="1200" dirty="0" smtClean="0">
              <a:solidFill>
                <a:srgbClr val="006600"/>
              </a:solidFill>
            </a:rPr>
          </a:br>
          <a:r>
            <a:rPr lang="en-US" sz="1200" b="0" kern="1200" dirty="0" smtClean="0">
              <a:solidFill>
                <a:srgbClr val="006600"/>
              </a:solidFill>
            </a:rPr>
            <a:t>or airplane</a:t>
          </a:r>
          <a:endParaRPr lang="en-US" sz="1200" b="0" kern="1200" dirty="0"/>
        </a:p>
      </dsp:txBody>
      <dsp:txXfrm>
        <a:off x="42176" y="1770463"/>
        <a:ext cx="4077165" cy="779640"/>
      </dsp:txXfrm>
    </dsp:sp>
    <dsp:sp modelId="{8A19C587-AC22-4094-A9D0-B5E9C71E5369}">
      <dsp:nvSpPr>
        <dsp:cNvPr id="0" name=""/>
        <dsp:cNvSpPr/>
      </dsp:nvSpPr>
      <dsp:spPr>
        <a:xfrm>
          <a:off x="2592418" y="1599346"/>
          <a:ext cx="1079990" cy="10799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778423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58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09829AA-A977-491D-83EC-19B41AE4D459}" type="datetimeFigureOut">
              <a:rPr lang="he-IL" smtClean="0"/>
              <a:t>ל'/חשון/תש"פ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778423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58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FCDC0E9-25DD-4633-B20F-B786D467B04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8578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8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90322-0DB5-4535-AA34-5017EF92A8E8}" type="datetimeFigureOut">
              <a:rPr lang="en-US" smtClean="0"/>
              <a:pPr/>
              <a:t>11/28/2019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8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26E94-BDD6-461E-B8A5-A9A5028655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203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2438" marR="0" lvl="0" indent="-452438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Rich and updated database about crops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and the Haifa solutions</a:t>
            </a:r>
          </a:p>
          <a:p>
            <a:pPr marL="452438" marR="0" lvl="0" indent="-452438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Generating step-by-step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Nutrigation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™ program</a:t>
            </a:r>
          </a:p>
          <a:p>
            <a:pPr marL="452438" marR="0" lvl="0" indent="-452438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Responsive to the dynamic changes 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( climate,  soil , water and more )</a:t>
            </a:r>
          </a:p>
          <a:p>
            <a:pPr marL="452438" marR="0" lvl="0" indent="-452438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Cloud based. Easily Managing, edit and store fertilization  programs, this will also enable us to integrate and sermonize into it an online crops growth and nutrition monitoring technologies.    </a:t>
            </a:r>
          </a:p>
          <a:p>
            <a:pPr marL="452438" marR="0" lvl="0" indent="-452438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The service is Free of Charge and soon will be available in 12 languages    </a:t>
            </a:r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26E94-BDD6-461E-B8A5-A9A50286554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12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26E94-BDD6-461E-B8A5-A9A50286554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37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26E94-BDD6-461E-B8A5-A9A50286554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45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31690"/>
            <a:ext cx="7772400" cy="668648"/>
          </a:xfrm>
          <a:noFill/>
        </p:spPr>
        <p:txBody>
          <a:bodyPr>
            <a:normAutofit/>
          </a:bodyPr>
          <a:lstStyle>
            <a:lvl1pPr algn="ctr" rtl="0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467190"/>
          </a:xfrm>
        </p:spPr>
        <p:txBody>
          <a:bodyPr>
            <a:normAutofit/>
          </a:bodyPr>
          <a:lstStyle>
            <a:lvl1pPr marL="0" indent="0" algn="ctr" rtl="0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6925" y="3952875"/>
            <a:ext cx="32670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333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level bulle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>
            <a:lvl1pPr algn="l" rtl="0">
              <a:defRPr/>
            </a:lvl1pPr>
          </a:lstStyle>
          <a:p>
            <a:r>
              <a:rPr lang="en-US" smtClean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>
                <a:solidFill>
                  <a:schemeClr val="tx1"/>
                </a:solidFill>
              </a:defRPr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8139-6888-41D4-A4C1-01121D7FD8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87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ulti-level bulle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>
            <a:lvl1pPr algn="l" rtl="0">
              <a:defRPr/>
            </a:lvl1pPr>
          </a:lstStyle>
          <a:p>
            <a:r>
              <a:rPr lang="en-US" smtClean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>
                <a:solidFill>
                  <a:schemeClr val="accent6"/>
                </a:solidFill>
              </a:defRPr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8139-6888-41D4-A4C1-01121D7FD8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421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level bullets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>
            <a:lvl1pPr algn="l" rtl="0">
              <a:defRPr/>
            </a:lvl1pPr>
          </a:lstStyle>
          <a:p>
            <a:r>
              <a:rPr lang="en-US" smtClean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>
                <a:solidFill>
                  <a:schemeClr val="tx1"/>
                </a:solidFill>
              </a:defRPr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8139-6888-41D4-A4C1-01121D7FD8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309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ulti-level bullets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>
            <a:lvl1pPr algn="l" rtl="0">
              <a:defRPr/>
            </a:lvl1pPr>
          </a:lstStyle>
          <a:p>
            <a:r>
              <a:rPr lang="en-US" smtClean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>
                <a:solidFill>
                  <a:schemeClr val="accent6"/>
                </a:solidFill>
              </a:defRPr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8139-6888-41D4-A4C1-01121D7FD8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915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>
            <a:lvl1pPr algn="l" rtl="0">
              <a:defRPr/>
            </a:lvl1pPr>
          </a:lstStyle>
          <a:p>
            <a:r>
              <a:rPr lang="en-US" smtClean="0"/>
              <a:t>Click to edit Master title style</a:t>
            </a:r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8139-6888-41D4-A4C1-01121D7FD8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46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8139-6888-41D4-A4C1-01121D7FD8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375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8139-6888-41D4-A4C1-01121D7FD8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507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3273828"/>
            <a:ext cx="8075240" cy="529568"/>
          </a:xfrm>
        </p:spPr>
        <p:txBody>
          <a:bodyPr/>
          <a:lstStyle>
            <a:lvl1pPr algn="l" rtl="0">
              <a:defRPr baseline="0"/>
            </a:lvl1pPr>
          </a:lstStyle>
          <a:p>
            <a:r>
              <a:rPr lang="en-US" dirty="0" smtClean="0"/>
              <a:t>Section title</a:t>
            </a:r>
            <a:endParaRPr lang="he-I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A28139-6888-41D4-A4C1-01121D7FD8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67544" y="465516"/>
            <a:ext cx="3888432" cy="248427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7729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44208" y="4371950"/>
            <a:ext cx="2699792" cy="771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05978"/>
            <a:ext cx="8686800" cy="52956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43559"/>
            <a:ext cx="8229600" cy="375106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17A28139-6888-41D4-A4C1-01121D7FD8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443958"/>
            <a:ext cx="1563811" cy="44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06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5" r:id="rId4"/>
    <p:sldLayoutId id="2147483664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txStyles>
    <p:titleStyle>
      <a:lvl1pPr marL="361950" indent="0" algn="l" defTabSz="358775" rtl="1" eaLnBrk="1" latinLnBrk="0" hangingPunct="1">
        <a:spcBef>
          <a:spcPct val="0"/>
        </a:spcBef>
        <a:buNone/>
        <a:tabLst>
          <a:tab pos="8159750" algn="l"/>
          <a:tab pos="8521700" algn="l"/>
        </a:tabLst>
        <a:defRPr sz="3200" b="0" kern="1200">
          <a:solidFill>
            <a:srgbClr val="F8F8F8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452438" indent="-452438" algn="l" defTabSz="914400" rtl="0" eaLnBrk="1" latinLnBrk="0" hangingPunct="1">
        <a:spcBef>
          <a:spcPct val="20000"/>
        </a:spcBef>
        <a:buSzPct val="100000"/>
        <a:buFontTx/>
        <a:buBlip>
          <a:blip r:embed="rId13"/>
        </a:buBlip>
        <a:defRPr sz="28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717550" indent="-260350" algn="l" defTabSz="914400" rtl="0" eaLnBrk="1" latinLnBrk="0" hangingPunct="1">
        <a:spcBef>
          <a:spcPct val="20000"/>
        </a:spcBef>
        <a:buSzPct val="140000"/>
        <a:buFont typeface="Arial" panose="020B0604020202020204" pitchFamily="34" charset="0"/>
        <a:buChar char="•"/>
        <a:defRPr sz="2400" kern="1200">
          <a:solidFill>
            <a:srgbClr val="00833E"/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SzPct val="140000"/>
        <a:buFont typeface="Arial" panose="020B0604020202020204" pitchFamily="34" charset="0"/>
        <a:buChar char="•"/>
        <a:defRPr sz="2000" kern="1200">
          <a:solidFill>
            <a:srgbClr val="00833E"/>
          </a:solidFill>
          <a:latin typeface="+mj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SzPct val="140000"/>
        <a:buFont typeface="Arial" panose="020B0604020202020204" pitchFamily="34" charset="0"/>
        <a:buChar char="•"/>
        <a:defRPr sz="1800" kern="1200">
          <a:solidFill>
            <a:srgbClr val="00833E"/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SzPct val="140000"/>
        <a:buFont typeface="Arial" panose="020B0604020202020204" pitchFamily="34" charset="0"/>
        <a:buChar char="•"/>
        <a:defRPr sz="1800" kern="1200">
          <a:solidFill>
            <a:srgbClr val="00833E"/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emf"/><Relationship Id="rId12" Type="http://schemas.openxmlformats.org/officeDocument/2006/relationships/diagramColors" Target="../diagrams/colors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QuickStyle" Target="../diagrams/quickStyle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25.emf"/><Relationship Id="rId10" Type="http://schemas.openxmlformats.org/officeDocument/2006/relationships/diagramLayout" Target="../diagrams/layout2.xml"/><Relationship Id="rId4" Type="http://schemas.openxmlformats.org/officeDocument/2006/relationships/diagramQuickStyle" Target="../diagrams/quickStyle1.xml"/><Relationship Id="rId9" Type="http://schemas.openxmlformats.org/officeDocument/2006/relationships/diagramData" Target="../diagrams/data2.xml"/><Relationship Id="rId1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nutrinet.haifa-group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hyperlink" Target="https://nutrinet.haifa-group.com/MyPrograms/FertilizationDetail/364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microsoft.com/office/2007/relationships/hdphoto" Target="../media/hdphoto1.wdp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nutrinet.haifa-group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emf"/><Relationship Id="rId4" Type="http://schemas.openxmlformats.org/officeDocument/2006/relationships/package" Target="../embeddings/_______________Microsoft_Excel1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224" y="1923678"/>
            <a:ext cx="7772400" cy="668648"/>
          </a:xfrm>
        </p:spPr>
        <p:txBody>
          <a:bodyPr>
            <a:normAutofit fontScale="90000"/>
          </a:bodyPr>
          <a:lstStyle/>
          <a:p>
            <a:r>
              <a:rPr lang="en-US" b="0" dirty="0" smtClean="0"/>
              <a:t>Potato Fertilization by </a:t>
            </a:r>
            <a:r>
              <a:rPr lang="en-US" b="0" dirty="0"/>
              <a:t>Haifa</a:t>
            </a:r>
            <a:endParaRPr lang="he-IL" b="0" dirty="0"/>
          </a:p>
        </p:txBody>
      </p:sp>
      <p:sp>
        <p:nvSpPr>
          <p:cNvPr id="4" name="Rectangle 3"/>
          <p:cNvSpPr/>
          <p:nvPr/>
        </p:nvSpPr>
        <p:spPr>
          <a:xfrm>
            <a:off x="611560" y="4661723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Gad </a:t>
            </a:r>
            <a:r>
              <a:rPr lang="en-US" b="1" dirty="0">
                <a:solidFill>
                  <a:schemeClr val="bg1"/>
                </a:solidFill>
              </a:rPr>
              <a:t>Shahar</a:t>
            </a:r>
            <a:r>
              <a:rPr lang="en-US" dirty="0">
                <a:solidFill>
                  <a:schemeClr val="bg1"/>
                </a:solidFill>
              </a:rPr>
              <a:t>, Chief agronomist &amp; Knowledge </a:t>
            </a:r>
            <a:r>
              <a:rPr lang="en-US" dirty="0" smtClean="0">
                <a:solidFill>
                  <a:schemeClr val="bg1"/>
                </a:solidFill>
              </a:rPr>
              <a:t>manager, Haifa Group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4011910"/>
            <a:ext cx="79928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he-IL" dirty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es-ES" sz="2000" b="1" dirty="0" smtClean="0">
                <a:solidFill>
                  <a:schemeClr val="bg1"/>
                </a:solidFill>
                <a:latin typeface="+mj-lt"/>
              </a:rPr>
              <a:t>France-Israel </a:t>
            </a:r>
            <a:r>
              <a:rPr lang="es-ES" sz="2000" b="1" dirty="0" err="1" smtClean="0">
                <a:solidFill>
                  <a:schemeClr val="bg1"/>
                </a:solidFill>
                <a:latin typeface="+mj-lt"/>
              </a:rPr>
              <a:t>Agronomy</a:t>
            </a:r>
            <a:r>
              <a:rPr lang="es-ES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2000" b="1" dirty="0" err="1" smtClean="0">
                <a:solidFill>
                  <a:schemeClr val="bg1"/>
                </a:solidFill>
                <a:latin typeface="+mj-lt"/>
              </a:rPr>
              <a:t>Symposium</a:t>
            </a:r>
            <a:r>
              <a:rPr lang="es-ES" sz="2000" b="1" dirty="0" smtClean="0">
                <a:solidFill>
                  <a:schemeClr val="bg1"/>
                </a:solidFill>
                <a:latin typeface="+mj-lt"/>
              </a:rPr>
              <a:t>, Lille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,</a:t>
            </a:r>
            <a:r>
              <a:rPr lang="es-ES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2000" b="1" dirty="0" err="1" smtClean="0">
                <a:solidFill>
                  <a:schemeClr val="bg1"/>
                </a:solidFill>
                <a:latin typeface="+mj-lt"/>
              </a:rPr>
              <a:t>November</a:t>
            </a:r>
            <a:r>
              <a:rPr lang="es-ES" sz="2000" b="1" dirty="0" smtClean="0">
                <a:solidFill>
                  <a:schemeClr val="bg1"/>
                </a:solidFill>
                <a:latin typeface="+mj-lt"/>
              </a:rPr>
              <a:t> 27</a:t>
            </a:r>
            <a:r>
              <a:rPr lang="es-ES" sz="2000" b="1" baseline="30000" dirty="0" smtClean="0">
                <a:solidFill>
                  <a:schemeClr val="bg1"/>
                </a:solidFill>
                <a:latin typeface="+mj-lt"/>
              </a:rPr>
              <a:t>th</a:t>
            </a:r>
            <a:r>
              <a:rPr lang="es-ES" sz="2000" b="1" dirty="0" smtClean="0">
                <a:solidFill>
                  <a:schemeClr val="bg1"/>
                </a:solidFill>
                <a:latin typeface="+mj-lt"/>
              </a:rPr>
              <a:t> – 28</a:t>
            </a:r>
            <a:r>
              <a:rPr lang="es-ES" sz="2000" b="1" baseline="30000" dirty="0" smtClean="0">
                <a:solidFill>
                  <a:schemeClr val="bg1"/>
                </a:solidFill>
                <a:latin typeface="+mj-lt"/>
              </a:rPr>
              <a:t>th</a:t>
            </a:r>
            <a:r>
              <a:rPr lang="es-ES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,</a:t>
            </a:r>
            <a:r>
              <a:rPr lang="es-ES" sz="2000" b="1" dirty="0" smtClean="0">
                <a:solidFill>
                  <a:schemeClr val="bg1"/>
                </a:solidFill>
                <a:latin typeface="+mj-lt"/>
              </a:rPr>
              <a:t> 2019</a:t>
            </a:r>
            <a:endParaRPr lang="es-ES" sz="2000" b="1" dirty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+mj-lt"/>
              </a:rPr>
              <a:t>    </a:t>
            </a:r>
            <a:endParaRPr lang="he-IL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7" descr="C:\Documents and Settings\smadar\Desktop\Potatoes Yotvet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15766"/>
            <a:ext cx="2564392" cy="1440160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86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-95250"/>
            <a:r>
              <a:rPr lang="en-US" sz="2800" dirty="0"/>
              <a:t>Haifa’s combined nutritional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56" y="771550"/>
            <a:ext cx="8229600" cy="540060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006600"/>
                </a:solidFill>
              </a:rPr>
              <a:t>Nutritional programs </a:t>
            </a:r>
            <a:r>
              <a:rPr lang="en-US" sz="1800" dirty="0" smtClean="0">
                <a:solidFill>
                  <a:srgbClr val="006600"/>
                </a:solidFill>
              </a:rPr>
              <a:t>may </a:t>
            </a:r>
            <a:r>
              <a:rPr lang="en-US" sz="1800" dirty="0">
                <a:solidFill>
                  <a:srgbClr val="006600"/>
                </a:solidFill>
              </a:rPr>
              <a:t>include </a:t>
            </a:r>
            <a:r>
              <a:rPr lang="en-US" sz="1800" dirty="0" smtClean="0">
                <a:solidFill>
                  <a:srgbClr val="006600"/>
                </a:solidFill>
              </a:rPr>
              <a:t>a combination </a:t>
            </a:r>
            <a:r>
              <a:rPr lang="en-US" sz="1800" dirty="0">
                <a:solidFill>
                  <a:srgbClr val="006600"/>
                </a:solidFill>
              </a:rPr>
              <a:t>of </a:t>
            </a:r>
            <a:r>
              <a:rPr lang="en-US" sz="1800" dirty="0" smtClean="0">
                <a:solidFill>
                  <a:srgbClr val="006600"/>
                </a:solidFill>
              </a:rPr>
              <a:t>products and application methods. </a:t>
            </a:r>
            <a:endParaRPr lang="he-IL" sz="1800" dirty="0">
              <a:solidFill>
                <a:srgbClr val="006600"/>
              </a:solidFill>
            </a:endParaRPr>
          </a:p>
          <a:p>
            <a:endParaRPr lang="en-US" sz="1800" dirty="0">
              <a:solidFill>
                <a:srgbClr val="0066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3528" y="1359954"/>
            <a:ext cx="10297144" cy="3048000"/>
            <a:chOff x="323528" y="1124744"/>
            <a:chExt cx="10297144" cy="4064000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1082400592"/>
                </p:ext>
              </p:extLst>
            </p:nvPr>
          </p:nvGraphicFramePr>
          <p:xfrm>
            <a:off x="323528" y="1124744"/>
            <a:ext cx="3883404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876376"/>
              <a:ext cx="843640" cy="748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508557"/>
              <a:ext cx="865910" cy="928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val="661811107"/>
                </p:ext>
              </p:extLst>
            </p:nvPr>
          </p:nvGraphicFramePr>
          <p:xfrm>
            <a:off x="4427984" y="1124744"/>
            <a:ext cx="6192688" cy="40324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7187" y="2018632"/>
              <a:ext cx="735173" cy="721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1883" y="3508557"/>
              <a:ext cx="846501" cy="785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691680" y="2967451"/>
              <a:ext cx="27363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{ Soil applications</a:t>
              </a:r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99992" y="2956496"/>
              <a:ext cx="290398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Water soluble based }</a:t>
              </a:r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801324"/>
              </p:ext>
            </p:extLst>
          </p:nvPr>
        </p:nvGraphicFramePr>
        <p:xfrm>
          <a:off x="971600" y="4169717"/>
          <a:ext cx="7200804" cy="205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908"/>
                <a:gridCol w="553908"/>
                <a:gridCol w="553908"/>
                <a:gridCol w="553908"/>
                <a:gridCol w="553908"/>
                <a:gridCol w="553908"/>
                <a:gridCol w="553908"/>
                <a:gridCol w="553908"/>
                <a:gridCol w="553908"/>
                <a:gridCol w="553908"/>
                <a:gridCol w="553908"/>
                <a:gridCol w="553908"/>
                <a:gridCol w="553908"/>
              </a:tblGrid>
              <a:tr h="10287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T="34290" marB="3429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T="34290" marB="3429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T="34290" marB="3429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T="34290" marB="3429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T="34290" marB="3429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T="34290" marB="34290">
                    <a:lnL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T="34290" marB="3429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T="34290" marB="3429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T="34290" marB="3429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T="34290" marB="3429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T="34290" marB="3429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T="34290" marB="3429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287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T="34290" marB="3429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T="34290" marB="3429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T="34290" marB="3429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T="34290" marB="3429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T="34290" marB="3429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T="34290" marB="34290">
                    <a:lnL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T="34290" marB="3429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T="34290" marB="3429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T="34290" marB="3429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T="34290" marB="3429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T="34290" marB="3429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T="34290" marB="3429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067944" y="4331736"/>
            <a:ext cx="3826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Throughout the season</a:t>
            </a:r>
            <a:endParaRPr lang="he-IL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11560" y="4331736"/>
            <a:ext cx="3826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Before sowing</a:t>
            </a:r>
          </a:p>
        </p:txBody>
      </p:sp>
    </p:spTree>
    <p:extLst>
      <p:ext uri="{BB962C8B-B14F-4D97-AF65-F5344CB8AC3E}">
        <p14:creationId xmlns:p14="http://schemas.microsoft.com/office/powerpoint/2010/main" val="366523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-180975"/>
            <a:r>
              <a:rPr lang="en-US" dirty="0" smtClean="0"/>
              <a:t>Fertilizers for base dressing: </a:t>
            </a:r>
            <a:r>
              <a:rPr lang="en-US" b="1" dirty="0" smtClean="0"/>
              <a:t>controlled release</a:t>
            </a:r>
            <a:endParaRPr lang="he-I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926"/>
            <a:ext cx="8229600" cy="375106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Coated nutrients, based on Multicote™ technology</a:t>
            </a:r>
          </a:p>
          <a:p>
            <a:r>
              <a:rPr lang="en-US" sz="2000" dirty="0" smtClean="0"/>
              <a:t>Provides continuous nutrition throughout the season</a:t>
            </a:r>
          </a:p>
          <a:p>
            <a:r>
              <a:rPr lang="en-US" sz="2000" dirty="0" smtClean="0"/>
              <a:t>Recommended products</a:t>
            </a:r>
          </a:p>
          <a:p>
            <a:pPr lvl="1"/>
            <a:r>
              <a:rPr lang="en-US" sz="2000" dirty="0" smtClean="0"/>
              <a:t>CoteN™ - coated nitrogen, 2 or 4 months release</a:t>
            </a:r>
          </a:p>
          <a:p>
            <a:pPr lvl="1"/>
            <a:r>
              <a:rPr lang="en-US" sz="2000" dirty="0" smtClean="0">
                <a:solidFill>
                  <a:srgbClr val="00833E"/>
                </a:solidFill>
              </a:rPr>
              <a:t>Coated </a:t>
            </a:r>
            <a:r>
              <a:rPr lang="en-US" sz="2000" dirty="0"/>
              <a:t>Turbo-K™ </a:t>
            </a:r>
            <a:r>
              <a:rPr lang="en-US" sz="2000" dirty="0">
                <a:solidFill>
                  <a:srgbClr val="00833E"/>
                </a:solidFill>
              </a:rPr>
              <a:t>14-14-17+2MgO+ME</a:t>
            </a:r>
          </a:p>
          <a:p>
            <a:r>
              <a:rPr lang="en-US" sz="2000" dirty="0" smtClean="0"/>
              <a:t>Customized formulae are available</a:t>
            </a:r>
            <a:endParaRPr lang="en-US" sz="2000" dirty="0"/>
          </a:p>
          <a:p>
            <a:pPr lvl="1"/>
            <a:endParaRPr lang="he-IL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948" y="3057804"/>
            <a:ext cx="4356199" cy="21803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746" y="2085697"/>
            <a:ext cx="2680670" cy="274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4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-95250"/>
            <a:r>
              <a:rPr lang="en-US" sz="2800" dirty="0" smtClean="0"/>
              <a:t>Soluble fertilizers for </a:t>
            </a:r>
            <a:r>
              <a:rPr lang="en-US" sz="2800" b="1" dirty="0" smtClean="0"/>
              <a:t>Nutrigation™</a:t>
            </a:r>
            <a:endParaRPr lang="he-IL" sz="28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297" y="1452020"/>
            <a:ext cx="1159679" cy="461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218517" y="1299100"/>
            <a:ext cx="781247" cy="694580"/>
            <a:chOff x="4560888" y="3432175"/>
            <a:chExt cx="660400" cy="663575"/>
          </a:xfrm>
        </p:grpSpPr>
        <p:sp>
          <p:nvSpPr>
            <p:cNvPr id="6" name="Freeform 46"/>
            <p:cNvSpPr>
              <a:spLocks noEditPoints="1"/>
            </p:cNvSpPr>
            <p:nvPr/>
          </p:nvSpPr>
          <p:spPr bwMode="auto">
            <a:xfrm>
              <a:off x="4803775" y="3544888"/>
              <a:ext cx="173038" cy="85725"/>
            </a:xfrm>
            <a:custGeom>
              <a:avLst/>
              <a:gdLst>
                <a:gd name="T0" fmla="*/ 23 w 46"/>
                <a:gd name="T1" fmla="*/ 0 h 23"/>
                <a:gd name="T2" fmla="*/ 0 w 46"/>
                <a:gd name="T3" fmla="*/ 23 h 23"/>
                <a:gd name="T4" fmla="*/ 46 w 46"/>
                <a:gd name="T5" fmla="*/ 23 h 23"/>
                <a:gd name="T6" fmla="*/ 23 w 46"/>
                <a:gd name="T7" fmla="*/ 0 h 23"/>
                <a:gd name="T8" fmla="*/ 10 w 46"/>
                <a:gd name="T9" fmla="*/ 19 h 23"/>
                <a:gd name="T10" fmla="*/ 8 w 46"/>
                <a:gd name="T11" fmla="*/ 17 h 23"/>
                <a:gd name="T12" fmla="*/ 10 w 46"/>
                <a:gd name="T13" fmla="*/ 15 h 23"/>
                <a:gd name="T14" fmla="*/ 12 w 46"/>
                <a:gd name="T15" fmla="*/ 17 h 23"/>
                <a:gd name="T16" fmla="*/ 10 w 46"/>
                <a:gd name="T17" fmla="*/ 19 h 23"/>
                <a:gd name="T18" fmla="*/ 14 w 46"/>
                <a:gd name="T19" fmla="*/ 11 h 23"/>
                <a:gd name="T20" fmla="*/ 12 w 46"/>
                <a:gd name="T21" fmla="*/ 9 h 23"/>
                <a:gd name="T22" fmla="*/ 14 w 46"/>
                <a:gd name="T23" fmla="*/ 7 h 23"/>
                <a:gd name="T24" fmla="*/ 16 w 46"/>
                <a:gd name="T25" fmla="*/ 9 h 23"/>
                <a:gd name="T26" fmla="*/ 14 w 46"/>
                <a:gd name="T27" fmla="*/ 11 h 23"/>
                <a:gd name="T28" fmla="*/ 18 w 46"/>
                <a:gd name="T29" fmla="*/ 19 h 23"/>
                <a:gd name="T30" fmla="*/ 16 w 46"/>
                <a:gd name="T31" fmla="*/ 17 h 23"/>
                <a:gd name="T32" fmla="*/ 18 w 46"/>
                <a:gd name="T33" fmla="*/ 15 h 23"/>
                <a:gd name="T34" fmla="*/ 21 w 46"/>
                <a:gd name="T35" fmla="*/ 17 h 23"/>
                <a:gd name="T36" fmla="*/ 18 w 46"/>
                <a:gd name="T37" fmla="*/ 19 h 23"/>
                <a:gd name="T38" fmla="*/ 23 w 46"/>
                <a:gd name="T39" fmla="*/ 11 h 23"/>
                <a:gd name="T40" fmla="*/ 21 w 46"/>
                <a:gd name="T41" fmla="*/ 9 h 23"/>
                <a:gd name="T42" fmla="*/ 23 w 46"/>
                <a:gd name="T43" fmla="*/ 7 h 23"/>
                <a:gd name="T44" fmla="*/ 25 w 46"/>
                <a:gd name="T45" fmla="*/ 9 h 23"/>
                <a:gd name="T46" fmla="*/ 23 w 46"/>
                <a:gd name="T47" fmla="*/ 11 h 23"/>
                <a:gd name="T48" fmla="*/ 27 w 46"/>
                <a:gd name="T49" fmla="*/ 19 h 23"/>
                <a:gd name="T50" fmla="*/ 25 w 46"/>
                <a:gd name="T51" fmla="*/ 17 h 23"/>
                <a:gd name="T52" fmla="*/ 27 w 46"/>
                <a:gd name="T53" fmla="*/ 15 h 23"/>
                <a:gd name="T54" fmla="*/ 29 w 46"/>
                <a:gd name="T55" fmla="*/ 17 h 23"/>
                <a:gd name="T56" fmla="*/ 27 w 46"/>
                <a:gd name="T57" fmla="*/ 19 h 23"/>
                <a:gd name="T58" fmla="*/ 31 w 46"/>
                <a:gd name="T59" fmla="*/ 11 h 23"/>
                <a:gd name="T60" fmla="*/ 29 w 46"/>
                <a:gd name="T61" fmla="*/ 9 h 23"/>
                <a:gd name="T62" fmla="*/ 31 w 46"/>
                <a:gd name="T63" fmla="*/ 7 h 23"/>
                <a:gd name="T64" fmla="*/ 33 w 46"/>
                <a:gd name="T65" fmla="*/ 9 h 23"/>
                <a:gd name="T66" fmla="*/ 31 w 46"/>
                <a:gd name="T67" fmla="*/ 11 h 23"/>
                <a:gd name="T68" fmla="*/ 35 w 46"/>
                <a:gd name="T69" fmla="*/ 19 h 23"/>
                <a:gd name="T70" fmla="*/ 33 w 46"/>
                <a:gd name="T71" fmla="*/ 17 h 23"/>
                <a:gd name="T72" fmla="*/ 35 w 46"/>
                <a:gd name="T73" fmla="*/ 15 h 23"/>
                <a:gd name="T74" fmla="*/ 37 w 46"/>
                <a:gd name="T75" fmla="*/ 17 h 23"/>
                <a:gd name="T76" fmla="*/ 35 w 46"/>
                <a:gd name="T77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" h="23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10"/>
                    <a:pt x="35" y="0"/>
                    <a:pt x="23" y="0"/>
                  </a:cubicBezTo>
                  <a:close/>
                  <a:moveTo>
                    <a:pt x="10" y="19"/>
                  </a:moveTo>
                  <a:cubicBezTo>
                    <a:pt x="9" y="19"/>
                    <a:pt x="8" y="18"/>
                    <a:pt x="8" y="17"/>
                  </a:cubicBezTo>
                  <a:cubicBezTo>
                    <a:pt x="8" y="16"/>
                    <a:pt x="9" y="15"/>
                    <a:pt x="10" y="15"/>
                  </a:cubicBezTo>
                  <a:cubicBezTo>
                    <a:pt x="11" y="15"/>
                    <a:pt x="12" y="16"/>
                    <a:pt x="12" y="17"/>
                  </a:cubicBezTo>
                  <a:cubicBezTo>
                    <a:pt x="12" y="18"/>
                    <a:pt x="11" y="19"/>
                    <a:pt x="10" y="19"/>
                  </a:cubicBezTo>
                  <a:close/>
                  <a:moveTo>
                    <a:pt x="14" y="11"/>
                  </a:moveTo>
                  <a:cubicBezTo>
                    <a:pt x="13" y="11"/>
                    <a:pt x="12" y="10"/>
                    <a:pt x="12" y="9"/>
                  </a:cubicBezTo>
                  <a:cubicBezTo>
                    <a:pt x="12" y="8"/>
                    <a:pt x="13" y="7"/>
                    <a:pt x="14" y="7"/>
                  </a:cubicBezTo>
                  <a:cubicBezTo>
                    <a:pt x="15" y="7"/>
                    <a:pt x="16" y="8"/>
                    <a:pt x="16" y="9"/>
                  </a:cubicBezTo>
                  <a:cubicBezTo>
                    <a:pt x="16" y="10"/>
                    <a:pt x="15" y="11"/>
                    <a:pt x="14" y="11"/>
                  </a:cubicBezTo>
                  <a:close/>
                  <a:moveTo>
                    <a:pt x="18" y="19"/>
                  </a:moveTo>
                  <a:cubicBezTo>
                    <a:pt x="17" y="19"/>
                    <a:pt x="16" y="18"/>
                    <a:pt x="16" y="17"/>
                  </a:cubicBezTo>
                  <a:cubicBezTo>
                    <a:pt x="16" y="16"/>
                    <a:pt x="17" y="15"/>
                    <a:pt x="18" y="15"/>
                  </a:cubicBezTo>
                  <a:cubicBezTo>
                    <a:pt x="20" y="15"/>
                    <a:pt x="21" y="16"/>
                    <a:pt x="21" y="17"/>
                  </a:cubicBezTo>
                  <a:cubicBezTo>
                    <a:pt x="21" y="18"/>
                    <a:pt x="20" y="19"/>
                    <a:pt x="18" y="19"/>
                  </a:cubicBezTo>
                  <a:close/>
                  <a:moveTo>
                    <a:pt x="23" y="11"/>
                  </a:moveTo>
                  <a:cubicBezTo>
                    <a:pt x="22" y="11"/>
                    <a:pt x="21" y="10"/>
                    <a:pt x="21" y="9"/>
                  </a:cubicBezTo>
                  <a:cubicBezTo>
                    <a:pt x="21" y="8"/>
                    <a:pt x="22" y="7"/>
                    <a:pt x="23" y="7"/>
                  </a:cubicBezTo>
                  <a:cubicBezTo>
                    <a:pt x="24" y="7"/>
                    <a:pt x="25" y="8"/>
                    <a:pt x="25" y="9"/>
                  </a:cubicBezTo>
                  <a:cubicBezTo>
                    <a:pt x="25" y="10"/>
                    <a:pt x="24" y="11"/>
                    <a:pt x="23" y="11"/>
                  </a:cubicBezTo>
                  <a:close/>
                  <a:moveTo>
                    <a:pt x="27" y="19"/>
                  </a:moveTo>
                  <a:cubicBezTo>
                    <a:pt x="26" y="19"/>
                    <a:pt x="25" y="18"/>
                    <a:pt x="25" y="17"/>
                  </a:cubicBezTo>
                  <a:cubicBezTo>
                    <a:pt x="25" y="16"/>
                    <a:pt x="26" y="15"/>
                    <a:pt x="27" y="15"/>
                  </a:cubicBezTo>
                  <a:cubicBezTo>
                    <a:pt x="28" y="15"/>
                    <a:pt x="29" y="16"/>
                    <a:pt x="29" y="17"/>
                  </a:cubicBezTo>
                  <a:cubicBezTo>
                    <a:pt x="29" y="18"/>
                    <a:pt x="28" y="19"/>
                    <a:pt x="27" y="19"/>
                  </a:cubicBezTo>
                  <a:close/>
                  <a:moveTo>
                    <a:pt x="31" y="11"/>
                  </a:moveTo>
                  <a:cubicBezTo>
                    <a:pt x="30" y="11"/>
                    <a:pt x="29" y="10"/>
                    <a:pt x="29" y="9"/>
                  </a:cubicBezTo>
                  <a:cubicBezTo>
                    <a:pt x="29" y="8"/>
                    <a:pt x="30" y="7"/>
                    <a:pt x="31" y="7"/>
                  </a:cubicBezTo>
                  <a:cubicBezTo>
                    <a:pt x="32" y="7"/>
                    <a:pt x="33" y="8"/>
                    <a:pt x="33" y="9"/>
                  </a:cubicBezTo>
                  <a:cubicBezTo>
                    <a:pt x="33" y="10"/>
                    <a:pt x="32" y="11"/>
                    <a:pt x="31" y="11"/>
                  </a:cubicBezTo>
                  <a:close/>
                  <a:moveTo>
                    <a:pt x="35" y="19"/>
                  </a:moveTo>
                  <a:cubicBezTo>
                    <a:pt x="34" y="19"/>
                    <a:pt x="33" y="18"/>
                    <a:pt x="33" y="17"/>
                  </a:cubicBezTo>
                  <a:cubicBezTo>
                    <a:pt x="33" y="16"/>
                    <a:pt x="34" y="15"/>
                    <a:pt x="35" y="15"/>
                  </a:cubicBezTo>
                  <a:cubicBezTo>
                    <a:pt x="36" y="15"/>
                    <a:pt x="37" y="16"/>
                    <a:pt x="37" y="17"/>
                  </a:cubicBezTo>
                  <a:cubicBezTo>
                    <a:pt x="37" y="18"/>
                    <a:pt x="36" y="19"/>
                    <a:pt x="35" y="19"/>
                  </a:cubicBezTo>
                  <a:close/>
                </a:path>
              </a:pathLst>
            </a:custGeom>
            <a:solidFill>
              <a:srgbClr val="0083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 47"/>
            <p:cNvSpPr>
              <a:spLocks noEditPoints="1"/>
            </p:cNvSpPr>
            <p:nvPr/>
          </p:nvSpPr>
          <p:spPr bwMode="auto">
            <a:xfrm>
              <a:off x="4767263" y="3646488"/>
              <a:ext cx="247650" cy="276225"/>
            </a:xfrm>
            <a:custGeom>
              <a:avLst/>
              <a:gdLst>
                <a:gd name="T0" fmla="*/ 57 w 66"/>
                <a:gd name="T1" fmla="*/ 5 h 74"/>
                <a:gd name="T2" fmla="*/ 52 w 66"/>
                <a:gd name="T3" fmla="*/ 0 h 74"/>
                <a:gd name="T4" fmla="*/ 13 w 66"/>
                <a:gd name="T5" fmla="*/ 0 h 74"/>
                <a:gd name="T6" fmla="*/ 8 w 66"/>
                <a:gd name="T7" fmla="*/ 5 h 74"/>
                <a:gd name="T8" fmla="*/ 0 w 66"/>
                <a:gd name="T9" fmla="*/ 69 h 74"/>
                <a:gd name="T10" fmla="*/ 4 w 66"/>
                <a:gd name="T11" fmla="*/ 74 h 74"/>
                <a:gd name="T12" fmla="*/ 61 w 66"/>
                <a:gd name="T13" fmla="*/ 74 h 74"/>
                <a:gd name="T14" fmla="*/ 66 w 66"/>
                <a:gd name="T15" fmla="*/ 69 h 74"/>
                <a:gd name="T16" fmla="*/ 57 w 66"/>
                <a:gd name="T17" fmla="*/ 5 h 74"/>
                <a:gd name="T18" fmla="*/ 31 w 66"/>
                <a:gd name="T19" fmla="*/ 56 h 74"/>
                <a:gd name="T20" fmla="*/ 20 w 66"/>
                <a:gd name="T21" fmla="*/ 54 h 74"/>
                <a:gd name="T22" fmla="*/ 22 w 66"/>
                <a:gd name="T23" fmla="*/ 48 h 74"/>
                <a:gd name="T24" fmla="*/ 31 w 66"/>
                <a:gd name="T25" fmla="*/ 51 h 74"/>
                <a:gd name="T26" fmla="*/ 38 w 66"/>
                <a:gd name="T27" fmla="*/ 46 h 74"/>
                <a:gd name="T28" fmla="*/ 31 w 66"/>
                <a:gd name="T29" fmla="*/ 39 h 74"/>
                <a:gd name="T30" fmla="*/ 21 w 66"/>
                <a:gd name="T31" fmla="*/ 28 h 74"/>
                <a:gd name="T32" fmla="*/ 34 w 66"/>
                <a:gd name="T33" fmla="*/ 17 h 74"/>
                <a:gd name="T34" fmla="*/ 43 w 66"/>
                <a:gd name="T35" fmla="*/ 19 h 74"/>
                <a:gd name="T36" fmla="*/ 42 w 66"/>
                <a:gd name="T37" fmla="*/ 25 h 74"/>
                <a:gd name="T38" fmla="*/ 34 w 66"/>
                <a:gd name="T39" fmla="*/ 23 h 74"/>
                <a:gd name="T40" fmla="*/ 28 w 66"/>
                <a:gd name="T41" fmla="*/ 28 h 74"/>
                <a:gd name="T42" fmla="*/ 35 w 66"/>
                <a:gd name="T43" fmla="*/ 34 h 74"/>
                <a:gd name="T44" fmla="*/ 45 w 66"/>
                <a:gd name="T45" fmla="*/ 45 h 74"/>
                <a:gd name="T46" fmla="*/ 31 w 66"/>
                <a:gd name="T47" fmla="*/ 5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" h="74">
                  <a:moveTo>
                    <a:pt x="57" y="5"/>
                  </a:moveTo>
                  <a:cubicBezTo>
                    <a:pt x="57" y="2"/>
                    <a:pt x="55" y="0"/>
                    <a:pt x="5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8" y="2"/>
                    <a:pt x="8" y="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2"/>
                    <a:pt x="2" y="74"/>
                    <a:pt x="4" y="74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64" y="74"/>
                    <a:pt x="66" y="72"/>
                    <a:pt x="66" y="69"/>
                  </a:cubicBezTo>
                  <a:lnTo>
                    <a:pt x="57" y="5"/>
                  </a:lnTo>
                  <a:close/>
                  <a:moveTo>
                    <a:pt x="31" y="56"/>
                  </a:moveTo>
                  <a:cubicBezTo>
                    <a:pt x="27" y="56"/>
                    <a:pt x="22" y="55"/>
                    <a:pt x="20" y="54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4" y="50"/>
                    <a:pt x="28" y="51"/>
                    <a:pt x="31" y="51"/>
                  </a:cubicBezTo>
                  <a:cubicBezTo>
                    <a:pt x="35" y="51"/>
                    <a:pt x="38" y="49"/>
                    <a:pt x="38" y="46"/>
                  </a:cubicBezTo>
                  <a:cubicBezTo>
                    <a:pt x="38" y="43"/>
                    <a:pt x="36" y="41"/>
                    <a:pt x="31" y="39"/>
                  </a:cubicBezTo>
                  <a:cubicBezTo>
                    <a:pt x="25" y="37"/>
                    <a:pt x="21" y="34"/>
                    <a:pt x="21" y="28"/>
                  </a:cubicBezTo>
                  <a:cubicBezTo>
                    <a:pt x="21" y="22"/>
                    <a:pt x="26" y="17"/>
                    <a:pt x="34" y="17"/>
                  </a:cubicBezTo>
                  <a:cubicBezTo>
                    <a:pt x="38" y="17"/>
                    <a:pt x="42" y="18"/>
                    <a:pt x="43" y="19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0" y="24"/>
                    <a:pt x="38" y="23"/>
                    <a:pt x="34" y="23"/>
                  </a:cubicBezTo>
                  <a:cubicBezTo>
                    <a:pt x="30" y="23"/>
                    <a:pt x="28" y="25"/>
                    <a:pt x="28" y="28"/>
                  </a:cubicBezTo>
                  <a:cubicBezTo>
                    <a:pt x="28" y="31"/>
                    <a:pt x="30" y="32"/>
                    <a:pt x="35" y="34"/>
                  </a:cubicBezTo>
                  <a:cubicBezTo>
                    <a:pt x="42" y="36"/>
                    <a:pt x="45" y="40"/>
                    <a:pt x="45" y="45"/>
                  </a:cubicBezTo>
                  <a:cubicBezTo>
                    <a:pt x="45" y="51"/>
                    <a:pt x="40" y="56"/>
                    <a:pt x="31" y="56"/>
                  </a:cubicBezTo>
                  <a:close/>
                </a:path>
              </a:pathLst>
            </a:custGeom>
            <a:solidFill>
              <a:srgbClr val="0083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 48"/>
            <p:cNvSpPr>
              <a:spLocks noEditPoints="1"/>
            </p:cNvSpPr>
            <p:nvPr/>
          </p:nvSpPr>
          <p:spPr bwMode="auto">
            <a:xfrm>
              <a:off x="4560888" y="3432175"/>
              <a:ext cx="660400" cy="663575"/>
            </a:xfrm>
            <a:custGeom>
              <a:avLst/>
              <a:gdLst>
                <a:gd name="T0" fmla="*/ 88 w 176"/>
                <a:gd name="T1" fmla="*/ 177 h 177"/>
                <a:gd name="T2" fmla="*/ 0 w 176"/>
                <a:gd name="T3" fmla="*/ 88 h 177"/>
                <a:gd name="T4" fmla="*/ 88 w 176"/>
                <a:gd name="T5" fmla="*/ 0 h 177"/>
                <a:gd name="T6" fmla="*/ 176 w 176"/>
                <a:gd name="T7" fmla="*/ 88 h 177"/>
                <a:gd name="T8" fmla="*/ 88 w 176"/>
                <a:gd name="T9" fmla="*/ 177 h 177"/>
                <a:gd name="T10" fmla="*/ 88 w 176"/>
                <a:gd name="T11" fmla="*/ 12 h 177"/>
                <a:gd name="T12" fmla="*/ 12 w 176"/>
                <a:gd name="T13" fmla="*/ 88 h 177"/>
                <a:gd name="T14" fmla="*/ 88 w 176"/>
                <a:gd name="T15" fmla="*/ 165 h 177"/>
                <a:gd name="T16" fmla="*/ 164 w 176"/>
                <a:gd name="T17" fmla="*/ 88 h 177"/>
                <a:gd name="T18" fmla="*/ 88 w 176"/>
                <a:gd name="T19" fmla="*/ 1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177">
                  <a:moveTo>
                    <a:pt x="88" y="177"/>
                  </a:moveTo>
                  <a:cubicBezTo>
                    <a:pt x="39" y="177"/>
                    <a:pt x="0" y="137"/>
                    <a:pt x="0" y="88"/>
                  </a:cubicBezTo>
                  <a:cubicBezTo>
                    <a:pt x="0" y="40"/>
                    <a:pt x="39" y="0"/>
                    <a:pt x="88" y="0"/>
                  </a:cubicBezTo>
                  <a:cubicBezTo>
                    <a:pt x="136" y="0"/>
                    <a:pt x="176" y="40"/>
                    <a:pt x="176" y="88"/>
                  </a:cubicBezTo>
                  <a:cubicBezTo>
                    <a:pt x="176" y="137"/>
                    <a:pt x="136" y="177"/>
                    <a:pt x="88" y="177"/>
                  </a:cubicBezTo>
                  <a:close/>
                  <a:moveTo>
                    <a:pt x="88" y="12"/>
                  </a:moveTo>
                  <a:cubicBezTo>
                    <a:pt x="46" y="12"/>
                    <a:pt x="12" y="46"/>
                    <a:pt x="12" y="88"/>
                  </a:cubicBezTo>
                  <a:cubicBezTo>
                    <a:pt x="12" y="130"/>
                    <a:pt x="46" y="165"/>
                    <a:pt x="88" y="165"/>
                  </a:cubicBezTo>
                  <a:cubicBezTo>
                    <a:pt x="130" y="165"/>
                    <a:pt x="164" y="130"/>
                    <a:pt x="164" y="88"/>
                  </a:cubicBezTo>
                  <a:cubicBezTo>
                    <a:pt x="164" y="46"/>
                    <a:pt x="130" y="12"/>
                    <a:pt x="88" y="12"/>
                  </a:cubicBezTo>
                  <a:close/>
                </a:path>
              </a:pathLst>
            </a:custGeom>
            <a:solidFill>
              <a:srgbClr val="0083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 49"/>
            <p:cNvSpPr>
              <a:spLocks/>
            </p:cNvSpPr>
            <p:nvPr/>
          </p:nvSpPr>
          <p:spPr bwMode="auto">
            <a:xfrm>
              <a:off x="4616450" y="3600450"/>
              <a:ext cx="552450" cy="357188"/>
            </a:xfrm>
            <a:custGeom>
              <a:avLst/>
              <a:gdLst>
                <a:gd name="T0" fmla="*/ 14 w 348"/>
                <a:gd name="T1" fmla="*/ 225 h 225"/>
                <a:gd name="T2" fmla="*/ 0 w 348"/>
                <a:gd name="T3" fmla="*/ 201 h 225"/>
                <a:gd name="T4" fmla="*/ 333 w 348"/>
                <a:gd name="T5" fmla="*/ 0 h 225"/>
                <a:gd name="T6" fmla="*/ 348 w 348"/>
                <a:gd name="T7" fmla="*/ 24 h 225"/>
                <a:gd name="T8" fmla="*/ 14 w 348"/>
                <a:gd name="T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225">
                  <a:moveTo>
                    <a:pt x="14" y="225"/>
                  </a:moveTo>
                  <a:lnTo>
                    <a:pt x="0" y="201"/>
                  </a:lnTo>
                  <a:lnTo>
                    <a:pt x="333" y="0"/>
                  </a:lnTo>
                  <a:lnTo>
                    <a:pt x="348" y="24"/>
                  </a:lnTo>
                  <a:lnTo>
                    <a:pt x="14" y="225"/>
                  </a:lnTo>
                  <a:close/>
                </a:path>
              </a:pathLst>
            </a:custGeom>
            <a:solidFill>
              <a:srgbClr val="0083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684130" y="2032996"/>
            <a:ext cx="1994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b="1" dirty="0" smtClean="0">
                <a:solidFill>
                  <a:srgbClr val="FF9900"/>
                </a:solidFill>
              </a:rPr>
              <a:t>Near zero </a:t>
            </a:r>
            <a:r>
              <a:rPr lang="en-US" b="1" dirty="0" smtClean="0"/>
              <a:t>sodium</a:t>
            </a:r>
          </a:p>
          <a:p>
            <a:pPr algn="ctr" rtl="0"/>
            <a:r>
              <a:rPr lang="en-US" b="1" dirty="0" smtClean="0"/>
              <a:t>and chloride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48883" y="2032996"/>
            <a:ext cx="1706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9900"/>
                </a:solidFill>
              </a:rPr>
              <a:t>Pure</a:t>
            </a:r>
          </a:p>
          <a:p>
            <a:pPr algn="ctr"/>
            <a:r>
              <a:rPr lang="en-US" b="1" dirty="0" smtClean="0"/>
              <a:t>plant nutrients</a:t>
            </a:r>
            <a:endParaRPr lang="en-US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7084662" y="1333840"/>
            <a:ext cx="859639" cy="694580"/>
            <a:chOff x="-569913" y="3421063"/>
            <a:chExt cx="615950" cy="6635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-498475" y="3421063"/>
              <a:ext cx="255588" cy="266700"/>
            </a:xfrm>
            <a:custGeom>
              <a:avLst/>
              <a:gdLst>
                <a:gd name="T0" fmla="*/ 0 w 68"/>
                <a:gd name="T1" fmla="*/ 32 h 71"/>
                <a:gd name="T2" fmla="*/ 24 w 68"/>
                <a:gd name="T3" fmla="*/ 58 h 71"/>
                <a:gd name="T4" fmla="*/ 65 w 68"/>
                <a:gd name="T5" fmla="*/ 47 h 71"/>
                <a:gd name="T6" fmla="*/ 66 w 68"/>
                <a:gd name="T7" fmla="*/ 46 h 71"/>
                <a:gd name="T8" fmla="*/ 48 w 68"/>
                <a:gd name="T9" fmla="*/ 42 h 71"/>
                <a:gd name="T10" fmla="*/ 34 w 68"/>
                <a:gd name="T11" fmla="*/ 50 h 71"/>
                <a:gd name="T12" fmla="*/ 32 w 68"/>
                <a:gd name="T13" fmla="*/ 49 h 71"/>
                <a:gd name="T14" fmla="*/ 32 w 68"/>
                <a:gd name="T15" fmla="*/ 47 h 71"/>
                <a:gd name="T16" fmla="*/ 44 w 68"/>
                <a:gd name="T17" fmla="*/ 40 h 71"/>
                <a:gd name="T18" fmla="*/ 12 w 68"/>
                <a:gd name="T19" fmla="*/ 32 h 71"/>
                <a:gd name="T20" fmla="*/ 11 w 68"/>
                <a:gd name="T21" fmla="*/ 30 h 71"/>
                <a:gd name="T22" fmla="*/ 13 w 68"/>
                <a:gd name="T23" fmla="*/ 29 h 71"/>
                <a:gd name="T24" fmla="*/ 28 w 68"/>
                <a:gd name="T25" fmla="*/ 33 h 71"/>
                <a:gd name="T26" fmla="*/ 25 w 68"/>
                <a:gd name="T27" fmla="*/ 25 h 71"/>
                <a:gd name="T28" fmla="*/ 26 w 68"/>
                <a:gd name="T29" fmla="*/ 23 h 71"/>
                <a:gd name="T30" fmla="*/ 27 w 68"/>
                <a:gd name="T31" fmla="*/ 23 h 71"/>
                <a:gd name="T32" fmla="*/ 28 w 68"/>
                <a:gd name="T33" fmla="*/ 24 h 71"/>
                <a:gd name="T34" fmla="*/ 32 w 68"/>
                <a:gd name="T35" fmla="*/ 34 h 71"/>
                <a:gd name="T36" fmla="*/ 48 w 68"/>
                <a:gd name="T37" fmla="*/ 38 h 71"/>
                <a:gd name="T38" fmla="*/ 49 w 68"/>
                <a:gd name="T39" fmla="*/ 38 h 71"/>
                <a:gd name="T40" fmla="*/ 49 w 68"/>
                <a:gd name="T41" fmla="*/ 38 h 71"/>
                <a:gd name="T42" fmla="*/ 67 w 68"/>
                <a:gd name="T43" fmla="*/ 43 h 71"/>
                <a:gd name="T44" fmla="*/ 68 w 68"/>
                <a:gd name="T45" fmla="*/ 38 h 71"/>
                <a:gd name="T46" fmla="*/ 68 w 68"/>
                <a:gd name="T47" fmla="*/ 37 h 71"/>
                <a:gd name="T48" fmla="*/ 48 w 68"/>
                <a:gd name="T49" fmla="*/ 14 h 71"/>
                <a:gd name="T50" fmla="*/ 0 w 68"/>
                <a:gd name="T51" fmla="*/ 30 h 71"/>
                <a:gd name="T52" fmla="*/ 0 w 68"/>
                <a:gd name="T53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71">
                  <a:moveTo>
                    <a:pt x="0" y="32"/>
                  </a:moveTo>
                  <a:cubicBezTo>
                    <a:pt x="8" y="45"/>
                    <a:pt x="16" y="53"/>
                    <a:pt x="24" y="58"/>
                  </a:cubicBezTo>
                  <a:cubicBezTo>
                    <a:pt x="48" y="71"/>
                    <a:pt x="65" y="47"/>
                    <a:pt x="65" y="47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3" y="50"/>
                    <a:pt x="32" y="50"/>
                    <a:pt x="32" y="49"/>
                  </a:cubicBezTo>
                  <a:cubicBezTo>
                    <a:pt x="31" y="48"/>
                    <a:pt x="31" y="47"/>
                    <a:pt x="32" y="47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2"/>
                    <a:pt x="11" y="31"/>
                    <a:pt x="11" y="30"/>
                  </a:cubicBezTo>
                  <a:cubicBezTo>
                    <a:pt x="11" y="29"/>
                    <a:pt x="12" y="29"/>
                    <a:pt x="13" y="2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4" y="24"/>
                    <a:pt x="25" y="23"/>
                    <a:pt x="26" y="23"/>
                  </a:cubicBezTo>
                  <a:cubicBezTo>
                    <a:pt x="26" y="23"/>
                    <a:pt x="27" y="23"/>
                    <a:pt x="27" y="23"/>
                  </a:cubicBezTo>
                  <a:cubicBezTo>
                    <a:pt x="27" y="23"/>
                    <a:pt x="28" y="24"/>
                    <a:pt x="28" y="2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62" y="26"/>
                    <a:pt x="56" y="18"/>
                    <a:pt x="48" y="14"/>
                  </a:cubicBezTo>
                  <a:cubicBezTo>
                    <a:pt x="24" y="0"/>
                    <a:pt x="0" y="29"/>
                    <a:pt x="0" y="30"/>
                  </a:cubicBezTo>
                  <a:cubicBezTo>
                    <a:pt x="0" y="30"/>
                    <a:pt x="0" y="31"/>
                    <a:pt x="0" y="32"/>
                  </a:cubicBezTo>
                  <a:close/>
                </a:path>
              </a:pathLst>
            </a:custGeom>
            <a:solidFill>
              <a:srgbClr val="0083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-261938" y="3781425"/>
              <a:ext cx="165100" cy="30163"/>
            </a:xfrm>
            <a:custGeom>
              <a:avLst/>
              <a:gdLst>
                <a:gd name="T0" fmla="*/ 34 w 44"/>
                <a:gd name="T1" fmla="*/ 1 h 8"/>
                <a:gd name="T2" fmla="*/ 23 w 44"/>
                <a:gd name="T3" fmla="*/ 1 h 8"/>
                <a:gd name="T4" fmla="*/ 21 w 44"/>
                <a:gd name="T5" fmla="*/ 1 h 8"/>
                <a:gd name="T6" fmla="*/ 10 w 44"/>
                <a:gd name="T7" fmla="*/ 1 h 8"/>
                <a:gd name="T8" fmla="*/ 1 w 44"/>
                <a:gd name="T9" fmla="*/ 8 h 8"/>
                <a:gd name="T10" fmla="*/ 43 w 44"/>
                <a:gd name="T11" fmla="*/ 8 h 8"/>
                <a:gd name="T12" fmla="*/ 34 w 44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">
                  <a:moveTo>
                    <a:pt x="34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0" y="0"/>
                    <a:pt x="1" y="8"/>
                    <a:pt x="1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4" y="0"/>
                    <a:pt x="34" y="1"/>
                  </a:cubicBezTo>
                  <a:close/>
                </a:path>
              </a:pathLst>
            </a:custGeom>
            <a:solidFill>
              <a:srgbClr val="0083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-223838" y="3751263"/>
              <a:ext cx="88900" cy="30163"/>
            </a:xfrm>
            <a:custGeom>
              <a:avLst/>
              <a:gdLst>
                <a:gd name="T0" fmla="*/ 8 w 24"/>
                <a:gd name="T1" fmla="*/ 1 h 8"/>
                <a:gd name="T2" fmla="*/ 5 w 24"/>
                <a:gd name="T3" fmla="*/ 1 h 8"/>
                <a:gd name="T4" fmla="*/ 0 w 24"/>
                <a:gd name="T5" fmla="*/ 8 h 8"/>
                <a:gd name="T6" fmla="*/ 24 w 24"/>
                <a:gd name="T7" fmla="*/ 8 h 8"/>
                <a:gd name="T8" fmla="*/ 19 w 24"/>
                <a:gd name="T9" fmla="*/ 1 h 8"/>
                <a:gd name="T10" fmla="*/ 16 w 24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8">
                  <a:moveTo>
                    <a:pt x="8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0" y="0"/>
                    <a:pt x="0" y="8"/>
                    <a:pt x="0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0"/>
                    <a:pt x="19" y="1"/>
                  </a:cubicBezTo>
                  <a:cubicBezTo>
                    <a:pt x="16" y="1"/>
                    <a:pt x="16" y="1"/>
                    <a:pt x="16" y="1"/>
                  </a:cubicBezTo>
                </a:path>
              </a:pathLst>
            </a:custGeom>
            <a:solidFill>
              <a:srgbClr val="0083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-261938" y="3548063"/>
              <a:ext cx="131763" cy="214313"/>
            </a:xfrm>
            <a:custGeom>
              <a:avLst/>
              <a:gdLst>
                <a:gd name="T0" fmla="*/ 26 w 35"/>
                <a:gd name="T1" fmla="*/ 57 h 57"/>
                <a:gd name="T2" fmla="*/ 18 w 35"/>
                <a:gd name="T3" fmla="*/ 55 h 57"/>
                <a:gd name="T4" fmla="*/ 0 w 35"/>
                <a:gd name="T5" fmla="*/ 7 h 57"/>
                <a:gd name="T6" fmla="*/ 4 w 35"/>
                <a:gd name="T7" fmla="*/ 0 h 57"/>
                <a:gd name="T8" fmla="*/ 26 w 35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7">
                  <a:moveTo>
                    <a:pt x="26" y="57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25" y="22"/>
                    <a:pt x="0" y="7"/>
                    <a:pt x="0" y="7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5" y="18"/>
                    <a:pt x="26" y="57"/>
                  </a:cubicBezTo>
                  <a:close/>
                </a:path>
              </a:pathLst>
            </a:custGeom>
            <a:solidFill>
              <a:srgbClr val="0083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-569913" y="3825875"/>
              <a:ext cx="615950" cy="258763"/>
            </a:xfrm>
            <a:custGeom>
              <a:avLst/>
              <a:gdLst>
                <a:gd name="T0" fmla="*/ 82 w 164"/>
                <a:gd name="T1" fmla="*/ 69 h 69"/>
                <a:gd name="T2" fmla="*/ 68 w 164"/>
                <a:gd name="T3" fmla="*/ 64 h 69"/>
                <a:gd name="T4" fmla="*/ 45 w 164"/>
                <a:gd name="T5" fmla="*/ 52 h 69"/>
                <a:gd name="T6" fmla="*/ 38 w 164"/>
                <a:gd name="T7" fmla="*/ 48 h 69"/>
                <a:gd name="T8" fmla="*/ 29 w 164"/>
                <a:gd name="T9" fmla="*/ 50 h 69"/>
                <a:gd name="T10" fmla="*/ 19 w 164"/>
                <a:gd name="T11" fmla="*/ 56 h 69"/>
                <a:gd name="T12" fmla="*/ 19 w 164"/>
                <a:gd name="T13" fmla="*/ 57 h 69"/>
                <a:gd name="T14" fmla="*/ 0 w 164"/>
                <a:gd name="T15" fmla="*/ 16 h 69"/>
                <a:gd name="T16" fmla="*/ 9 w 164"/>
                <a:gd name="T17" fmla="*/ 12 h 69"/>
                <a:gd name="T18" fmla="*/ 20 w 164"/>
                <a:gd name="T19" fmla="*/ 8 h 69"/>
                <a:gd name="T20" fmla="*/ 33 w 164"/>
                <a:gd name="T21" fmla="*/ 2 h 69"/>
                <a:gd name="T22" fmla="*/ 53 w 164"/>
                <a:gd name="T23" fmla="*/ 5 h 69"/>
                <a:gd name="T24" fmla="*/ 71 w 164"/>
                <a:gd name="T25" fmla="*/ 17 h 69"/>
                <a:gd name="T26" fmla="*/ 85 w 164"/>
                <a:gd name="T27" fmla="*/ 23 h 69"/>
                <a:gd name="T28" fmla="*/ 101 w 164"/>
                <a:gd name="T29" fmla="*/ 25 h 69"/>
                <a:gd name="T30" fmla="*/ 111 w 164"/>
                <a:gd name="T31" fmla="*/ 26 h 69"/>
                <a:gd name="T32" fmla="*/ 114 w 164"/>
                <a:gd name="T33" fmla="*/ 30 h 69"/>
                <a:gd name="T34" fmla="*/ 112 w 164"/>
                <a:gd name="T35" fmla="*/ 35 h 69"/>
                <a:gd name="T36" fmla="*/ 104 w 164"/>
                <a:gd name="T37" fmla="*/ 38 h 69"/>
                <a:gd name="T38" fmla="*/ 75 w 164"/>
                <a:gd name="T39" fmla="*/ 38 h 69"/>
                <a:gd name="T40" fmla="*/ 63 w 164"/>
                <a:gd name="T41" fmla="*/ 35 h 69"/>
                <a:gd name="T42" fmla="*/ 56 w 164"/>
                <a:gd name="T43" fmla="*/ 33 h 69"/>
                <a:gd name="T44" fmla="*/ 55 w 164"/>
                <a:gd name="T45" fmla="*/ 34 h 69"/>
                <a:gd name="T46" fmla="*/ 63 w 164"/>
                <a:gd name="T47" fmla="*/ 39 h 69"/>
                <a:gd name="T48" fmla="*/ 73 w 164"/>
                <a:gd name="T49" fmla="*/ 43 h 69"/>
                <a:gd name="T50" fmla="*/ 77 w 164"/>
                <a:gd name="T51" fmla="*/ 44 h 69"/>
                <a:gd name="T52" fmla="*/ 102 w 164"/>
                <a:gd name="T53" fmla="*/ 44 h 69"/>
                <a:gd name="T54" fmla="*/ 116 w 164"/>
                <a:gd name="T55" fmla="*/ 40 h 69"/>
                <a:gd name="T56" fmla="*/ 120 w 164"/>
                <a:gd name="T57" fmla="*/ 28 h 69"/>
                <a:gd name="T58" fmla="*/ 121 w 164"/>
                <a:gd name="T59" fmla="*/ 27 h 69"/>
                <a:gd name="T60" fmla="*/ 147 w 164"/>
                <a:gd name="T61" fmla="*/ 12 h 69"/>
                <a:gd name="T62" fmla="*/ 158 w 164"/>
                <a:gd name="T63" fmla="*/ 10 h 69"/>
                <a:gd name="T64" fmla="*/ 164 w 164"/>
                <a:gd name="T65" fmla="*/ 17 h 69"/>
                <a:gd name="T66" fmla="*/ 160 w 164"/>
                <a:gd name="T67" fmla="*/ 24 h 69"/>
                <a:gd name="T68" fmla="*/ 128 w 164"/>
                <a:gd name="T69" fmla="*/ 46 h 69"/>
                <a:gd name="T70" fmla="*/ 96 w 164"/>
                <a:gd name="T71" fmla="*/ 66 h 69"/>
                <a:gd name="T72" fmla="*/ 88 w 164"/>
                <a:gd name="T73" fmla="*/ 69 h 69"/>
                <a:gd name="T74" fmla="*/ 82 w 164"/>
                <a:gd name="T75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4" h="69">
                  <a:moveTo>
                    <a:pt x="82" y="69"/>
                  </a:moveTo>
                  <a:cubicBezTo>
                    <a:pt x="77" y="68"/>
                    <a:pt x="73" y="66"/>
                    <a:pt x="68" y="64"/>
                  </a:cubicBezTo>
                  <a:cubicBezTo>
                    <a:pt x="60" y="60"/>
                    <a:pt x="53" y="56"/>
                    <a:pt x="45" y="52"/>
                  </a:cubicBezTo>
                  <a:cubicBezTo>
                    <a:pt x="43" y="51"/>
                    <a:pt x="40" y="49"/>
                    <a:pt x="38" y="48"/>
                  </a:cubicBezTo>
                  <a:cubicBezTo>
                    <a:pt x="35" y="47"/>
                    <a:pt x="32" y="48"/>
                    <a:pt x="29" y="50"/>
                  </a:cubicBezTo>
                  <a:cubicBezTo>
                    <a:pt x="26" y="52"/>
                    <a:pt x="22" y="54"/>
                    <a:pt x="19" y="56"/>
                  </a:cubicBezTo>
                  <a:cubicBezTo>
                    <a:pt x="19" y="56"/>
                    <a:pt x="19" y="56"/>
                    <a:pt x="19" y="57"/>
                  </a:cubicBezTo>
                  <a:cubicBezTo>
                    <a:pt x="12" y="43"/>
                    <a:pt x="6" y="30"/>
                    <a:pt x="0" y="16"/>
                  </a:cubicBezTo>
                  <a:cubicBezTo>
                    <a:pt x="3" y="15"/>
                    <a:pt x="6" y="14"/>
                    <a:pt x="9" y="12"/>
                  </a:cubicBezTo>
                  <a:cubicBezTo>
                    <a:pt x="13" y="11"/>
                    <a:pt x="16" y="9"/>
                    <a:pt x="20" y="8"/>
                  </a:cubicBezTo>
                  <a:cubicBezTo>
                    <a:pt x="24" y="6"/>
                    <a:pt x="29" y="4"/>
                    <a:pt x="33" y="2"/>
                  </a:cubicBezTo>
                  <a:cubicBezTo>
                    <a:pt x="40" y="0"/>
                    <a:pt x="47" y="1"/>
                    <a:pt x="53" y="5"/>
                  </a:cubicBezTo>
                  <a:cubicBezTo>
                    <a:pt x="59" y="9"/>
                    <a:pt x="65" y="13"/>
                    <a:pt x="71" y="17"/>
                  </a:cubicBezTo>
                  <a:cubicBezTo>
                    <a:pt x="75" y="20"/>
                    <a:pt x="80" y="22"/>
                    <a:pt x="85" y="23"/>
                  </a:cubicBezTo>
                  <a:cubicBezTo>
                    <a:pt x="90" y="25"/>
                    <a:pt x="95" y="25"/>
                    <a:pt x="101" y="25"/>
                  </a:cubicBezTo>
                  <a:cubicBezTo>
                    <a:pt x="104" y="25"/>
                    <a:pt x="108" y="25"/>
                    <a:pt x="111" y="26"/>
                  </a:cubicBezTo>
                  <a:cubicBezTo>
                    <a:pt x="113" y="27"/>
                    <a:pt x="114" y="28"/>
                    <a:pt x="114" y="30"/>
                  </a:cubicBezTo>
                  <a:cubicBezTo>
                    <a:pt x="115" y="32"/>
                    <a:pt x="114" y="34"/>
                    <a:pt x="112" y="35"/>
                  </a:cubicBezTo>
                  <a:cubicBezTo>
                    <a:pt x="109" y="37"/>
                    <a:pt x="107" y="38"/>
                    <a:pt x="104" y="38"/>
                  </a:cubicBezTo>
                  <a:cubicBezTo>
                    <a:pt x="94" y="38"/>
                    <a:pt x="84" y="38"/>
                    <a:pt x="75" y="38"/>
                  </a:cubicBezTo>
                  <a:cubicBezTo>
                    <a:pt x="71" y="38"/>
                    <a:pt x="67" y="36"/>
                    <a:pt x="63" y="35"/>
                  </a:cubicBezTo>
                  <a:cubicBezTo>
                    <a:pt x="61" y="35"/>
                    <a:pt x="58" y="34"/>
                    <a:pt x="56" y="33"/>
                  </a:cubicBezTo>
                  <a:cubicBezTo>
                    <a:pt x="56" y="33"/>
                    <a:pt x="55" y="33"/>
                    <a:pt x="55" y="34"/>
                  </a:cubicBezTo>
                  <a:cubicBezTo>
                    <a:pt x="58" y="36"/>
                    <a:pt x="60" y="38"/>
                    <a:pt x="63" y="39"/>
                  </a:cubicBezTo>
                  <a:cubicBezTo>
                    <a:pt x="66" y="41"/>
                    <a:pt x="69" y="43"/>
                    <a:pt x="73" y="43"/>
                  </a:cubicBezTo>
                  <a:cubicBezTo>
                    <a:pt x="74" y="44"/>
                    <a:pt x="75" y="44"/>
                    <a:pt x="77" y="44"/>
                  </a:cubicBezTo>
                  <a:cubicBezTo>
                    <a:pt x="85" y="44"/>
                    <a:pt x="94" y="44"/>
                    <a:pt x="102" y="44"/>
                  </a:cubicBezTo>
                  <a:cubicBezTo>
                    <a:pt x="107" y="44"/>
                    <a:pt x="112" y="43"/>
                    <a:pt x="116" y="40"/>
                  </a:cubicBezTo>
                  <a:cubicBezTo>
                    <a:pt x="119" y="37"/>
                    <a:pt x="121" y="33"/>
                    <a:pt x="120" y="28"/>
                  </a:cubicBezTo>
                  <a:cubicBezTo>
                    <a:pt x="120" y="28"/>
                    <a:pt x="120" y="27"/>
                    <a:pt x="121" y="27"/>
                  </a:cubicBezTo>
                  <a:cubicBezTo>
                    <a:pt x="129" y="22"/>
                    <a:pt x="138" y="17"/>
                    <a:pt x="147" y="12"/>
                  </a:cubicBezTo>
                  <a:cubicBezTo>
                    <a:pt x="150" y="10"/>
                    <a:pt x="154" y="9"/>
                    <a:pt x="158" y="10"/>
                  </a:cubicBezTo>
                  <a:cubicBezTo>
                    <a:pt x="161" y="10"/>
                    <a:pt x="164" y="14"/>
                    <a:pt x="164" y="17"/>
                  </a:cubicBezTo>
                  <a:cubicBezTo>
                    <a:pt x="164" y="20"/>
                    <a:pt x="162" y="22"/>
                    <a:pt x="160" y="24"/>
                  </a:cubicBezTo>
                  <a:cubicBezTo>
                    <a:pt x="149" y="31"/>
                    <a:pt x="139" y="39"/>
                    <a:pt x="128" y="46"/>
                  </a:cubicBezTo>
                  <a:cubicBezTo>
                    <a:pt x="117" y="53"/>
                    <a:pt x="107" y="59"/>
                    <a:pt x="96" y="66"/>
                  </a:cubicBezTo>
                  <a:cubicBezTo>
                    <a:pt x="94" y="67"/>
                    <a:pt x="91" y="68"/>
                    <a:pt x="88" y="69"/>
                  </a:cubicBezTo>
                  <a:cubicBezTo>
                    <a:pt x="86" y="69"/>
                    <a:pt x="84" y="69"/>
                    <a:pt x="82" y="69"/>
                  </a:cubicBezTo>
                  <a:close/>
                </a:path>
              </a:pathLst>
            </a:custGeom>
            <a:solidFill>
              <a:srgbClr val="0083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-325438" y="3811588"/>
              <a:ext cx="292100" cy="104775"/>
            </a:xfrm>
            <a:custGeom>
              <a:avLst/>
              <a:gdLst>
                <a:gd name="T0" fmla="*/ 72 w 78"/>
                <a:gd name="T1" fmla="*/ 4 h 28"/>
                <a:gd name="T2" fmla="*/ 60 w 78"/>
                <a:gd name="T3" fmla="*/ 1 h 28"/>
                <a:gd name="T4" fmla="*/ 40 w 78"/>
                <a:gd name="T5" fmla="*/ 1 h 28"/>
                <a:gd name="T6" fmla="*/ 38 w 78"/>
                <a:gd name="T7" fmla="*/ 1 h 28"/>
                <a:gd name="T8" fmla="*/ 29 w 78"/>
                <a:gd name="T9" fmla="*/ 1 h 28"/>
                <a:gd name="T10" fmla="*/ 23 w 78"/>
                <a:gd name="T11" fmla="*/ 1 h 28"/>
                <a:gd name="T12" fmla="*/ 18 w 78"/>
                <a:gd name="T13" fmla="*/ 1 h 28"/>
                <a:gd name="T14" fmla="*/ 2 w 78"/>
                <a:gd name="T15" fmla="*/ 15 h 28"/>
                <a:gd name="T16" fmla="*/ 7 w 78"/>
                <a:gd name="T17" fmla="*/ 15 h 28"/>
                <a:gd name="T18" fmla="*/ 7 w 78"/>
                <a:gd name="T19" fmla="*/ 15 h 28"/>
                <a:gd name="T20" fmla="*/ 21 w 78"/>
                <a:gd name="T21" fmla="*/ 22 h 28"/>
                <a:gd name="T22" fmla="*/ 44 w 78"/>
                <a:gd name="T23" fmla="*/ 25 h 28"/>
                <a:gd name="T24" fmla="*/ 52 w 78"/>
                <a:gd name="T25" fmla="*/ 28 h 28"/>
                <a:gd name="T26" fmla="*/ 65 w 78"/>
                <a:gd name="T27" fmla="*/ 20 h 28"/>
                <a:gd name="T28" fmla="*/ 74 w 78"/>
                <a:gd name="T29" fmla="*/ 15 h 28"/>
                <a:gd name="T30" fmla="*/ 76 w 78"/>
                <a:gd name="T31" fmla="*/ 14 h 28"/>
                <a:gd name="T32" fmla="*/ 78 w 78"/>
                <a:gd name="T33" fmla="*/ 13 h 28"/>
                <a:gd name="T34" fmla="*/ 78 w 78"/>
                <a:gd name="T35" fmla="*/ 11 h 28"/>
                <a:gd name="T36" fmla="*/ 72 w 78"/>
                <a:gd name="T37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" h="28">
                  <a:moveTo>
                    <a:pt x="72" y="4"/>
                  </a:moveTo>
                  <a:cubicBezTo>
                    <a:pt x="69" y="2"/>
                    <a:pt x="66" y="1"/>
                    <a:pt x="6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7" y="1"/>
                    <a:pt x="25" y="1"/>
                    <a:pt x="23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0" y="0"/>
                    <a:pt x="2" y="15"/>
                    <a:pt x="2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1" y="19"/>
                    <a:pt x="16" y="21"/>
                    <a:pt x="21" y="22"/>
                  </a:cubicBezTo>
                  <a:cubicBezTo>
                    <a:pt x="28" y="24"/>
                    <a:pt x="36" y="24"/>
                    <a:pt x="44" y="25"/>
                  </a:cubicBezTo>
                  <a:cubicBezTo>
                    <a:pt x="47" y="25"/>
                    <a:pt x="49" y="26"/>
                    <a:pt x="52" y="28"/>
                  </a:cubicBezTo>
                  <a:cubicBezTo>
                    <a:pt x="56" y="25"/>
                    <a:pt x="60" y="23"/>
                    <a:pt x="65" y="20"/>
                  </a:cubicBezTo>
                  <a:cubicBezTo>
                    <a:pt x="68" y="18"/>
                    <a:pt x="71" y="17"/>
                    <a:pt x="74" y="15"/>
                  </a:cubicBezTo>
                  <a:cubicBezTo>
                    <a:pt x="74" y="15"/>
                    <a:pt x="75" y="14"/>
                    <a:pt x="76" y="14"/>
                  </a:cubicBezTo>
                  <a:cubicBezTo>
                    <a:pt x="77" y="13"/>
                    <a:pt x="77" y="13"/>
                    <a:pt x="78" y="13"/>
                  </a:cubicBezTo>
                  <a:cubicBezTo>
                    <a:pt x="78" y="13"/>
                    <a:pt x="78" y="12"/>
                    <a:pt x="78" y="11"/>
                  </a:cubicBezTo>
                  <a:cubicBezTo>
                    <a:pt x="77" y="8"/>
                    <a:pt x="75" y="5"/>
                    <a:pt x="72" y="4"/>
                  </a:cubicBezTo>
                  <a:close/>
                </a:path>
              </a:pathLst>
            </a:custGeom>
            <a:solidFill>
              <a:srgbClr val="0083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-171450" y="3432175"/>
              <a:ext cx="212725" cy="214313"/>
            </a:xfrm>
            <a:custGeom>
              <a:avLst/>
              <a:gdLst>
                <a:gd name="T0" fmla="*/ 29 w 57"/>
                <a:gd name="T1" fmla="*/ 0 h 57"/>
                <a:gd name="T2" fmla="*/ 0 w 57"/>
                <a:gd name="T3" fmla="*/ 28 h 57"/>
                <a:gd name="T4" fmla="*/ 29 w 57"/>
                <a:gd name="T5" fmla="*/ 57 h 57"/>
                <a:gd name="T6" fmla="*/ 57 w 57"/>
                <a:gd name="T7" fmla="*/ 28 h 57"/>
                <a:gd name="T8" fmla="*/ 29 w 57"/>
                <a:gd name="T9" fmla="*/ 0 h 57"/>
                <a:gd name="T10" fmla="*/ 43 w 57"/>
                <a:gd name="T11" fmla="*/ 31 h 57"/>
                <a:gd name="T12" fmla="*/ 32 w 57"/>
                <a:gd name="T13" fmla="*/ 31 h 57"/>
                <a:gd name="T14" fmla="*/ 32 w 57"/>
                <a:gd name="T15" fmla="*/ 42 h 57"/>
                <a:gd name="T16" fmla="*/ 29 w 57"/>
                <a:gd name="T17" fmla="*/ 45 h 57"/>
                <a:gd name="T18" fmla="*/ 26 w 57"/>
                <a:gd name="T19" fmla="*/ 42 h 57"/>
                <a:gd name="T20" fmla="*/ 26 w 57"/>
                <a:gd name="T21" fmla="*/ 31 h 57"/>
                <a:gd name="T22" fmla="*/ 14 w 57"/>
                <a:gd name="T23" fmla="*/ 31 h 57"/>
                <a:gd name="T24" fmla="*/ 11 w 57"/>
                <a:gd name="T25" fmla="*/ 28 h 57"/>
                <a:gd name="T26" fmla="*/ 14 w 57"/>
                <a:gd name="T27" fmla="*/ 25 h 57"/>
                <a:gd name="T28" fmla="*/ 26 w 57"/>
                <a:gd name="T29" fmla="*/ 25 h 57"/>
                <a:gd name="T30" fmla="*/ 26 w 57"/>
                <a:gd name="T31" fmla="*/ 13 h 57"/>
                <a:gd name="T32" fmla="*/ 29 w 57"/>
                <a:gd name="T33" fmla="*/ 10 h 57"/>
                <a:gd name="T34" fmla="*/ 32 w 57"/>
                <a:gd name="T35" fmla="*/ 13 h 57"/>
                <a:gd name="T36" fmla="*/ 32 w 57"/>
                <a:gd name="T37" fmla="*/ 25 h 57"/>
                <a:gd name="T38" fmla="*/ 43 w 57"/>
                <a:gd name="T39" fmla="*/ 25 h 57"/>
                <a:gd name="T40" fmla="*/ 46 w 57"/>
                <a:gd name="T41" fmla="*/ 28 h 57"/>
                <a:gd name="T42" fmla="*/ 43 w 57"/>
                <a:gd name="T43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57">
                  <a:moveTo>
                    <a:pt x="29" y="0"/>
                  </a:moveTo>
                  <a:cubicBezTo>
                    <a:pt x="13" y="0"/>
                    <a:pt x="0" y="12"/>
                    <a:pt x="0" y="28"/>
                  </a:cubicBezTo>
                  <a:cubicBezTo>
                    <a:pt x="0" y="44"/>
                    <a:pt x="13" y="57"/>
                    <a:pt x="29" y="57"/>
                  </a:cubicBezTo>
                  <a:cubicBezTo>
                    <a:pt x="45" y="57"/>
                    <a:pt x="57" y="44"/>
                    <a:pt x="57" y="28"/>
                  </a:cubicBezTo>
                  <a:cubicBezTo>
                    <a:pt x="57" y="12"/>
                    <a:pt x="45" y="0"/>
                    <a:pt x="29" y="0"/>
                  </a:cubicBezTo>
                  <a:close/>
                  <a:moveTo>
                    <a:pt x="43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4"/>
                    <a:pt x="31" y="45"/>
                    <a:pt x="29" y="45"/>
                  </a:cubicBezTo>
                  <a:cubicBezTo>
                    <a:pt x="27" y="45"/>
                    <a:pt x="26" y="44"/>
                    <a:pt x="26" y="4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3" y="31"/>
                    <a:pt x="11" y="30"/>
                    <a:pt x="11" y="28"/>
                  </a:cubicBezTo>
                  <a:cubicBezTo>
                    <a:pt x="11" y="26"/>
                    <a:pt x="13" y="25"/>
                    <a:pt x="14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7" y="10"/>
                    <a:pt x="29" y="10"/>
                  </a:cubicBezTo>
                  <a:cubicBezTo>
                    <a:pt x="31" y="10"/>
                    <a:pt x="32" y="12"/>
                    <a:pt x="32" y="13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5" y="25"/>
                    <a:pt x="46" y="26"/>
                    <a:pt x="46" y="28"/>
                  </a:cubicBezTo>
                  <a:cubicBezTo>
                    <a:pt x="46" y="30"/>
                    <a:pt x="45" y="31"/>
                    <a:pt x="43" y="31"/>
                  </a:cubicBezTo>
                  <a:close/>
                </a:path>
              </a:pathLst>
            </a:custGeom>
            <a:solidFill>
              <a:srgbClr val="0083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05877" y="1292777"/>
            <a:ext cx="801828" cy="694579"/>
            <a:chOff x="8820150" y="3432175"/>
            <a:chExt cx="712788" cy="663575"/>
          </a:xfrm>
        </p:grpSpPr>
        <p:sp>
          <p:nvSpPr>
            <p:cNvPr id="21" name="Freeform 81"/>
            <p:cNvSpPr>
              <a:spLocks noEditPoints="1"/>
            </p:cNvSpPr>
            <p:nvPr/>
          </p:nvSpPr>
          <p:spPr bwMode="auto">
            <a:xfrm>
              <a:off x="8820150" y="3432175"/>
              <a:ext cx="660400" cy="663575"/>
            </a:xfrm>
            <a:custGeom>
              <a:avLst/>
              <a:gdLst>
                <a:gd name="T0" fmla="*/ 88 w 176"/>
                <a:gd name="T1" fmla="*/ 177 h 177"/>
                <a:gd name="T2" fmla="*/ 0 w 176"/>
                <a:gd name="T3" fmla="*/ 88 h 177"/>
                <a:gd name="T4" fmla="*/ 88 w 176"/>
                <a:gd name="T5" fmla="*/ 0 h 177"/>
                <a:gd name="T6" fmla="*/ 176 w 176"/>
                <a:gd name="T7" fmla="*/ 88 h 177"/>
                <a:gd name="T8" fmla="*/ 88 w 176"/>
                <a:gd name="T9" fmla="*/ 177 h 177"/>
                <a:gd name="T10" fmla="*/ 88 w 176"/>
                <a:gd name="T11" fmla="*/ 12 h 177"/>
                <a:gd name="T12" fmla="*/ 12 w 176"/>
                <a:gd name="T13" fmla="*/ 88 h 177"/>
                <a:gd name="T14" fmla="*/ 88 w 176"/>
                <a:gd name="T15" fmla="*/ 165 h 177"/>
                <a:gd name="T16" fmla="*/ 164 w 176"/>
                <a:gd name="T17" fmla="*/ 88 h 177"/>
                <a:gd name="T18" fmla="*/ 88 w 176"/>
                <a:gd name="T19" fmla="*/ 1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177">
                  <a:moveTo>
                    <a:pt x="88" y="177"/>
                  </a:moveTo>
                  <a:cubicBezTo>
                    <a:pt x="39" y="177"/>
                    <a:pt x="0" y="137"/>
                    <a:pt x="0" y="88"/>
                  </a:cubicBezTo>
                  <a:cubicBezTo>
                    <a:pt x="0" y="40"/>
                    <a:pt x="39" y="0"/>
                    <a:pt x="88" y="0"/>
                  </a:cubicBezTo>
                  <a:cubicBezTo>
                    <a:pt x="136" y="0"/>
                    <a:pt x="176" y="40"/>
                    <a:pt x="176" y="88"/>
                  </a:cubicBezTo>
                  <a:cubicBezTo>
                    <a:pt x="176" y="137"/>
                    <a:pt x="136" y="177"/>
                    <a:pt x="88" y="177"/>
                  </a:cubicBezTo>
                  <a:close/>
                  <a:moveTo>
                    <a:pt x="88" y="12"/>
                  </a:moveTo>
                  <a:cubicBezTo>
                    <a:pt x="46" y="12"/>
                    <a:pt x="12" y="46"/>
                    <a:pt x="12" y="88"/>
                  </a:cubicBezTo>
                  <a:cubicBezTo>
                    <a:pt x="12" y="130"/>
                    <a:pt x="46" y="165"/>
                    <a:pt x="88" y="165"/>
                  </a:cubicBezTo>
                  <a:cubicBezTo>
                    <a:pt x="130" y="165"/>
                    <a:pt x="164" y="130"/>
                    <a:pt x="164" y="88"/>
                  </a:cubicBezTo>
                  <a:cubicBezTo>
                    <a:pt x="164" y="46"/>
                    <a:pt x="130" y="12"/>
                    <a:pt x="88" y="12"/>
                  </a:cubicBezTo>
                  <a:close/>
                </a:path>
              </a:pathLst>
            </a:custGeom>
            <a:solidFill>
              <a:srgbClr val="0083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8963025" y="3781425"/>
              <a:ext cx="250825" cy="127000"/>
            </a:xfrm>
            <a:custGeom>
              <a:avLst/>
              <a:gdLst>
                <a:gd name="T0" fmla="*/ 67 w 67"/>
                <a:gd name="T1" fmla="*/ 0 h 34"/>
                <a:gd name="T2" fmla="*/ 34 w 67"/>
                <a:gd name="T3" fmla="*/ 34 h 34"/>
                <a:gd name="T4" fmla="*/ 0 w 67"/>
                <a:gd name="T5" fmla="*/ 0 h 34"/>
                <a:gd name="T6" fmla="*/ 67 w 67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34">
                  <a:moveTo>
                    <a:pt x="67" y="0"/>
                  </a:moveTo>
                  <a:cubicBezTo>
                    <a:pt x="67" y="19"/>
                    <a:pt x="52" y="34"/>
                    <a:pt x="34" y="34"/>
                  </a:cubicBezTo>
                  <a:cubicBezTo>
                    <a:pt x="15" y="34"/>
                    <a:pt x="0" y="19"/>
                    <a:pt x="0" y="0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rgbClr val="0083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9172575" y="3559175"/>
              <a:ext cx="360363" cy="263525"/>
            </a:xfrm>
            <a:custGeom>
              <a:avLst/>
              <a:gdLst>
                <a:gd name="T0" fmla="*/ 7 w 96"/>
                <a:gd name="T1" fmla="*/ 70 h 70"/>
                <a:gd name="T2" fmla="*/ 5 w 96"/>
                <a:gd name="T3" fmla="*/ 70 h 70"/>
                <a:gd name="T4" fmla="*/ 1 w 96"/>
                <a:gd name="T5" fmla="*/ 62 h 70"/>
                <a:gd name="T6" fmla="*/ 90 w 96"/>
                <a:gd name="T7" fmla="*/ 2 h 70"/>
                <a:gd name="T8" fmla="*/ 96 w 96"/>
                <a:gd name="T9" fmla="*/ 9 h 70"/>
                <a:gd name="T10" fmla="*/ 90 w 96"/>
                <a:gd name="T11" fmla="*/ 14 h 70"/>
                <a:gd name="T12" fmla="*/ 90 w 96"/>
                <a:gd name="T13" fmla="*/ 14 h 70"/>
                <a:gd name="T14" fmla="*/ 13 w 96"/>
                <a:gd name="T15" fmla="*/ 65 h 70"/>
                <a:gd name="T16" fmla="*/ 7 w 96"/>
                <a:gd name="T1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70">
                  <a:moveTo>
                    <a:pt x="7" y="70"/>
                  </a:moveTo>
                  <a:cubicBezTo>
                    <a:pt x="6" y="70"/>
                    <a:pt x="6" y="70"/>
                    <a:pt x="5" y="70"/>
                  </a:cubicBezTo>
                  <a:cubicBezTo>
                    <a:pt x="2" y="69"/>
                    <a:pt x="0" y="65"/>
                    <a:pt x="1" y="62"/>
                  </a:cubicBezTo>
                  <a:cubicBezTo>
                    <a:pt x="1" y="62"/>
                    <a:pt x="18" y="0"/>
                    <a:pt x="90" y="2"/>
                  </a:cubicBezTo>
                  <a:cubicBezTo>
                    <a:pt x="93" y="3"/>
                    <a:pt x="96" y="5"/>
                    <a:pt x="96" y="9"/>
                  </a:cubicBezTo>
                  <a:cubicBezTo>
                    <a:pt x="96" y="12"/>
                    <a:pt x="93" y="14"/>
                    <a:pt x="90" y="14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27" y="13"/>
                    <a:pt x="13" y="65"/>
                    <a:pt x="13" y="65"/>
                  </a:cubicBezTo>
                  <a:cubicBezTo>
                    <a:pt x="12" y="68"/>
                    <a:pt x="9" y="70"/>
                    <a:pt x="7" y="70"/>
                  </a:cubicBezTo>
                  <a:close/>
                </a:path>
              </a:pathLst>
            </a:custGeom>
            <a:solidFill>
              <a:srgbClr val="0083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07543" y="2032996"/>
            <a:ext cx="1843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9900"/>
                </a:solidFill>
              </a:rPr>
              <a:t>Optimal </a:t>
            </a:r>
          </a:p>
          <a:p>
            <a:pPr algn="ctr"/>
            <a:r>
              <a:rPr lang="en-US" b="1" dirty="0" smtClean="0"/>
              <a:t>plant nutrition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524419" y="2032996"/>
            <a:ext cx="1873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Environmentally</a:t>
            </a:r>
          </a:p>
          <a:p>
            <a:pPr algn="ctr"/>
            <a:r>
              <a:rPr lang="en-US" b="1" dirty="0" smtClean="0">
                <a:solidFill>
                  <a:srgbClr val="FF9900"/>
                </a:solidFill>
              </a:rPr>
              <a:t>friendly</a:t>
            </a:r>
            <a:endParaRPr lang="en-US" b="1" dirty="0">
              <a:solidFill>
                <a:srgbClr val="FF9900"/>
              </a:solidFill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860" y="2931790"/>
            <a:ext cx="3526744" cy="203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Placeholder 13" descr="Magnis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0552" y="2902547"/>
            <a:ext cx="1626479" cy="2136505"/>
          </a:xfrm>
          <a:prstGeom prst="rect">
            <a:avLst/>
          </a:prstGeom>
        </p:spPr>
      </p:pic>
      <p:pic>
        <p:nvPicPr>
          <p:cNvPr id="37" name="Picture 14" descr="Haifa Cal Agri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9948" y="2878609"/>
            <a:ext cx="2141022" cy="214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406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-180975"/>
            <a:r>
              <a:rPr lang="en-US" dirty="0" smtClean="0"/>
              <a:t>Fertilizers for base &amp; top dressing: Haifa Turbo-K™</a:t>
            </a:r>
            <a:endParaRPr lang="he-IL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3528" y="980926"/>
            <a:ext cx="8229600" cy="375106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Granular fertilizers for soil application</a:t>
            </a:r>
          </a:p>
          <a:p>
            <a:r>
              <a:rPr lang="en-US" sz="2000" dirty="0" smtClean="0"/>
              <a:t>Based on Haifa’s Multi-K™</a:t>
            </a:r>
          </a:p>
          <a:p>
            <a:r>
              <a:rPr lang="en-US" sz="2000" dirty="0" smtClean="0"/>
              <a:t>Formulae contain N,P,K, Mg, S, Fe, Zn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092321" y="2193708"/>
            <a:ext cx="4567911" cy="2833343"/>
            <a:chOff x="251520" y="2564904"/>
            <a:chExt cx="6204825" cy="406582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904" y="2579912"/>
              <a:ext cx="2748441" cy="274844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564904"/>
              <a:ext cx="2664295" cy="266429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10" y="2852936"/>
              <a:ext cx="2952328" cy="295232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3292" y="3186037"/>
              <a:ext cx="3444689" cy="3444689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5004048" y="1707654"/>
            <a:ext cx="362500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18 – 8 – 9 + 2Mg0 +0.1Fe +0.02Zn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5774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273828"/>
            <a:ext cx="8075240" cy="702078"/>
          </a:xfrm>
        </p:spPr>
        <p:txBody>
          <a:bodyPr>
            <a:normAutofit/>
          </a:bodyPr>
          <a:lstStyle/>
          <a:p>
            <a:pPr marL="0"/>
            <a:r>
              <a:rPr lang="en-US" sz="2400" dirty="0" smtClean="0"/>
              <a:t>Haifa fertilization programs</a:t>
            </a:r>
            <a:endParaRPr lang="he-IL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302" y="722746"/>
            <a:ext cx="7494562" cy="25102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62573"/>
            <a:ext cx="1008112" cy="9568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414" y="922241"/>
            <a:ext cx="1080120" cy="9548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892" y="1411587"/>
            <a:ext cx="1257300" cy="116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-276225"/>
            <a:r>
              <a:rPr lang="en-US" sz="2800" dirty="0" smtClean="0"/>
              <a:t>Suggested fertilization programs for Potato</a:t>
            </a:r>
            <a:endParaRPr lang="he-IL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88939" y="989315"/>
            <a:ext cx="7146380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pt-BR" dirty="0">
                <a:solidFill>
                  <a:schemeClr val="tx2"/>
                </a:solidFill>
              </a:rPr>
              <a:t>Nutritional requirment (kg/ha</a:t>
            </a:r>
            <a:r>
              <a:rPr lang="pt-BR" dirty="0" smtClean="0">
                <a:solidFill>
                  <a:schemeClr val="tx2"/>
                </a:solidFill>
              </a:rPr>
              <a:t>):  </a:t>
            </a:r>
            <a:r>
              <a:rPr lang="pt-BR" dirty="0">
                <a:solidFill>
                  <a:schemeClr val="tx2"/>
                </a:solidFill>
              </a:rPr>
              <a:t>N=200-300 , </a:t>
            </a:r>
            <a:r>
              <a:rPr lang="pt-BR" dirty="0" smtClean="0">
                <a:solidFill>
                  <a:schemeClr val="tx2"/>
                </a:solidFill>
              </a:rPr>
              <a:t>P</a:t>
            </a:r>
            <a:r>
              <a:rPr lang="pt-BR" baseline="-25000" dirty="0" smtClean="0">
                <a:solidFill>
                  <a:schemeClr val="tx2"/>
                </a:solidFill>
              </a:rPr>
              <a:t>2</a:t>
            </a:r>
            <a:r>
              <a:rPr lang="pt-BR" dirty="0" smtClean="0">
                <a:solidFill>
                  <a:schemeClr val="tx2"/>
                </a:solidFill>
              </a:rPr>
              <a:t>O</a:t>
            </a:r>
            <a:r>
              <a:rPr lang="pt-BR" baseline="-25000" dirty="0" smtClean="0">
                <a:solidFill>
                  <a:schemeClr val="tx2"/>
                </a:solidFill>
              </a:rPr>
              <a:t>5</a:t>
            </a:r>
            <a:r>
              <a:rPr lang="pt-BR" dirty="0" smtClean="0">
                <a:solidFill>
                  <a:schemeClr val="tx2"/>
                </a:solidFill>
              </a:rPr>
              <a:t>=100-200 </a:t>
            </a:r>
            <a:r>
              <a:rPr lang="pt-BR" dirty="0">
                <a:solidFill>
                  <a:schemeClr val="tx2"/>
                </a:solidFill>
              </a:rPr>
              <a:t>, </a:t>
            </a:r>
            <a:r>
              <a:rPr lang="pt-BR" dirty="0" smtClean="0">
                <a:solidFill>
                  <a:schemeClr val="tx2"/>
                </a:solidFill>
              </a:rPr>
              <a:t>K</a:t>
            </a:r>
            <a:r>
              <a:rPr lang="pt-BR" baseline="-25000" dirty="0" smtClean="0">
                <a:solidFill>
                  <a:schemeClr val="tx2"/>
                </a:solidFill>
              </a:rPr>
              <a:t>2</a:t>
            </a:r>
            <a:r>
              <a:rPr lang="pt-BR" dirty="0" smtClean="0">
                <a:solidFill>
                  <a:schemeClr val="tx2"/>
                </a:solidFill>
              </a:rPr>
              <a:t>O=300-500</a:t>
            </a:r>
          </a:p>
          <a:p>
            <a:pPr algn="l" rtl="0"/>
            <a:r>
              <a:rPr lang="en-US" dirty="0">
                <a:solidFill>
                  <a:schemeClr val="tx2"/>
                </a:solidFill>
              </a:rPr>
              <a:t>Expected yield: 45-55 T/Ha</a:t>
            </a:r>
            <a:endParaRPr lang="he-IL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3" y="1707654"/>
            <a:ext cx="8271492" cy="28312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504" y="4083918"/>
            <a:ext cx="8173091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6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41AD49"/>
          </a:solidFill>
        </p:spPr>
        <p:txBody>
          <a:bodyPr>
            <a:normAutofit/>
          </a:bodyPr>
          <a:lstStyle/>
          <a:p>
            <a:pPr indent="-180975"/>
            <a:r>
              <a:rPr lang="en-US" sz="2800" dirty="0">
                <a:ea typeface="Calibri"/>
              </a:rPr>
              <a:t>Haifa </a:t>
            </a:r>
            <a:r>
              <a:rPr lang="en-US" sz="2800" dirty="0" err="1" smtClean="0">
                <a:ea typeface="Calibri"/>
              </a:rPr>
              <a:t>NutriNet</a:t>
            </a:r>
            <a:r>
              <a:rPr lang="he-IL" sz="2800" dirty="0" smtClean="0">
                <a:ea typeface="Calibri"/>
              </a:rPr>
              <a:t> </a:t>
            </a:r>
            <a:r>
              <a:rPr lang="he-IL" sz="2800" dirty="0" smtClean="0">
                <a:ea typeface="Calibri"/>
                <a:cs typeface="Arial"/>
              </a:rPr>
              <a:t>™</a:t>
            </a:r>
            <a:r>
              <a:rPr lang="en-US" sz="2800" dirty="0" smtClean="0">
                <a:ea typeface="Calibri"/>
                <a:cs typeface="Arial"/>
              </a:rPr>
              <a:t> - Potato crop nutrients requirement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43558"/>
            <a:ext cx="6840760" cy="412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75856" y="1203598"/>
            <a:ext cx="7920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3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-180975"/>
            <a:r>
              <a:rPr lang="en-US" sz="2800" dirty="0" smtClean="0"/>
              <a:t>Suggested fertilization programs for Potato cont.</a:t>
            </a:r>
            <a:endParaRPr lang="he-IL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039" y="1149424"/>
            <a:ext cx="8196386" cy="1206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81" y="2503666"/>
            <a:ext cx="8344943" cy="122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9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-180975" rtl="0"/>
            <a:r>
              <a:rPr lang="en-US" sz="2800" dirty="0" smtClean="0"/>
              <a:t>Boosting performance by </a:t>
            </a:r>
            <a:r>
              <a:rPr lang="en-US" sz="2800" i="1" dirty="0" smtClean="0"/>
              <a:t>Foliar Nutrition with </a:t>
            </a:r>
            <a:r>
              <a:rPr lang="en-US" sz="2800" dirty="0" smtClean="0"/>
              <a:t>Haifa Poly-Feed™</a:t>
            </a:r>
            <a:endParaRPr lang="he-IL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520407"/>
              </p:ext>
            </p:extLst>
          </p:nvPr>
        </p:nvGraphicFramePr>
        <p:xfrm>
          <a:off x="467544" y="987574"/>
          <a:ext cx="7200798" cy="163477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88791"/>
                <a:gridCol w="1988791"/>
                <a:gridCol w="1920212"/>
                <a:gridCol w="1303004"/>
              </a:tblGrid>
              <a:tr h="528557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rgbClr val="00853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Stage</a:t>
                      </a:r>
                      <a:endParaRPr lang="en-US" sz="1500" b="1" dirty="0">
                        <a:solidFill>
                          <a:srgbClr val="00853F"/>
                        </a:solidFill>
                        <a:effectLst/>
                        <a:latin typeface="+mj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b="1" kern="1200" dirty="0" smtClean="0">
                          <a:solidFill>
                            <a:srgbClr val="00853F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Poly-Feed</a:t>
                      </a:r>
                      <a:r>
                        <a:rPr lang="en-US" sz="1500" b="1" kern="1200" dirty="0" smtClean="0">
                          <a:solidFill>
                            <a:srgbClr val="00853F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™</a:t>
                      </a:r>
                      <a:r>
                        <a:rPr lang="en-GB" sz="1500" b="1" kern="1200" dirty="0" smtClean="0">
                          <a:solidFill>
                            <a:srgbClr val="00853F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500" b="1" kern="1200" dirty="0">
                          <a:solidFill>
                            <a:srgbClr val="00853F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Foliar </a:t>
                      </a:r>
                      <a:r>
                        <a:rPr lang="en-GB" sz="1500" b="1" dirty="0">
                          <a:solidFill>
                            <a:srgbClr val="00853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analysis</a:t>
                      </a:r>
                      <a:endParaRPr lang="en-US" sz="1500" b="1" dirty="0">
                        <a:solidFill>
                          <a:srgbClr val="00853F"/>
                        </a:solidFill>
                        <a:effectLst/>
                        <a:latin typeface="+mj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rgbClr val="00853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Concentration</a:t>
                      </a:r>
                      <a:endParaRPr lang="en-US" sz="1500" b="1" dirty="0">
                        <a:solidFill>
                          <a:srgbClr val="00853F"/>
                        </a:solidFill>
                        <a:effectLst/>
                        <a:latin typeface="+mj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rgbClr val="00853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Spray volume</a:t>
                      </a:r>
                      <a:endParaRPr lang="en-US" sz="1500" b="1" dirty="0">
                        <a:solidFill>
                          <a:srgbClr val="00853F"/>
                        </a:solidFill>
                        <a:effectLst/>
                        <a:latin typeface="+mj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7766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b="0" dirty="0">
                          <a:solidFill>
                            <a:srgbClr val="00853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Vegetative growth</a:t>
                      </a:r>
                      <a:endParaRPr lang="en-US" sz="1500" b="0" dirty="0">
                        <a:solidFill>
                          <a:srgbClr val="00853F"/>
                        </a:solidFill>
                        <a:effectLst/>
                        <a:latin typeface="+mj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b="0" dirty="0">
                          <a:solidFill>
                            <a:srgbClr val="00853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“Vegetative Booster” </a:t>
                      </a:r>
                      <a:br>
                        <a:rPr lang="en-GB" sz="1500" b="0" dirty="0">
                          <a:solidFill>
                            <a:srgbClr val="00853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en-GB" sz="1500" b="0" dirty="0">
                          <a:solidFill>
                            <a:srgbClr val="00853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21-21-21</a:t>
                      </a:r>
                      <a:endParaRPr lang="en-US" sz="1500" b="0" dirty="0">
                        <a:solidFill>
                          <a:srgbClr val="00853F"/>
                        </a:solidFill>
                        <a:effectLst/>
                        <a:latin typeface="+mj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b="0" dirty="0">
                          <a:solidFill>
                            <a:srgbClr val="00853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2% - 5%</a:t>
                      </a:r>
                      <a:endParaRPr lang="en-US" sz="1500" b="0" dirty="0">
                        <a:solidFill>
                          <a:srgbClr val="00853F"/>
                        </a:solidFill>
                        <a:effectLst/>
                        <a:latin typeface="+mj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b="0" dirty="0" smtClean="0">
                          <a:solidFill>
                            <a:srgbClr val="00853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50-80 </a:t>
                      </a:r>
                      <a:r>
                        <a:rPr lang="en-GB" sz="1500" b="0" dirty="0">
                          <a:solidFill>
                            <a:srgbClr val="00853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L/ha</a:t>
                      </a:r>
                      <a:endParaRPr lang="en-US" sz="1500" b="0" dirty="0">
                        <a:solidFill>
                          <a:srgbClr val="00853F"/>
                        </a:solidFill>
                        <a:effectLst/>
                        <a:latin typeface="+mj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28557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b="0">
                          <a:solidFill>
                            <a:srgbClr val="00853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Tuber growth </a:t>
                      </a:r>
                      <a:endParaRPr lang="en-US" sz="1500" b="0">
                        <a:solidFill>
                          <a:srgbClr val="00853F"/>
                        </a:solidFill>
                        <a:effectLst/>
                        <a:latin typeface="+mj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b="0" dirty="0">
                          <a:solidFill>
                            <a:srgbClr val="00853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“Poly-Potato” </a:t>
                      </a:r>
                      <a:r>
                        <a:rPr lang="en-GB" sz="1500" b="0" dirty="0" smtClean="0">
                          <a:solidFill>
                            <a:srgbClr val="00853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1500" b="0" dirty="0" smtClean="0">
                          <a:solidFill>
                            <a:srgbClr val="00853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en-GB" sz="1500" b="0" dirty="0" smtClean="0">
                          <a:solidFill>
                            <a:srgbClr val="00853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12-5-40</a:t>
                      </a:r>
                      <a:endParaRPr lang="en-US" sz="1500" b="0" dirty="0">
                        <a:solidFill>
                          <a:srgbClr val="00853F"/>
                        </a:solidFill>
                        <a:effectLst/>
                        <a:latin typeface="+mj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b="0" dirty="0">
                          <a:solidFill>
                            <a:srgbClr val="00853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Two applications at 2</a:t>
                      </a:r>
                      <a:r>
                        <a:rPr lang="en-GB" sz="1500" b="0" dirty="0" smtClean="0">
                          <a:solidFill>
                            <a:srgbClr val="00853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%-4</a:t>
                      </a:r>
                      <a:r>
                        <a:rPr lang="en-GB" sz="1500" b="0" dirty="0">
                          <a:solidFill>
                            <a:srgbClr val="00853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%</a:t>
                      </a:r>
                      <a:endParaRPr lang="en-US" sz="1500" b="0" dirty="0">
                        <a:solidFill>
                          <a:srgbClr val="00853F"/>
                        </a:solidFill>
                        <a:effectLst/>
                        <a:latin typeface="+mj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b="0" dirty="0" smtClean="0">
                          <a:solidFill>
                            <a:srgbClr val="00853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50-80 </a:t>
                      </a:r>
                      <a:r>
                        <a:rPr lang="en-GB" sz="1500" b="0" dirty="0">
                          <a:solidFill>
                            <a:srgbClr val="00853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L/ha</a:t>
                      </a:r>
                      <a:endParaRPr lang="en-US" sz="1500" b="0" dirty="0">
                        <a:solidFill>
                          <a:srgbClr val="00853F"/>
                        </a:solidFill>
                        <a:effectLst/>
                        <a:latin typeface="+mj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43758"/>
            <a:ext cx="2592288" cy="2348879"/>
          </a:xfrm>
          <a:prstGeom prst="rect">
            <a:avLst/>
          </a:prstGeom>
        </p:spPr>
      </p:pic>
      <p:pic>
        <p:nvPicPr>
          <p:cNvPr id="5" name="Picture 7" descr="C:\Documents and Settings\smadar\Desktop\Potatoes Yotvet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065" y="2886750"/>
            <a:ext cx="3029251" cy="1701224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58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U:\Sales_&amp;_Marketing\Corporate Marketing\WebSite-DEV\Nutrinet  - NEW\Marketing Campaign\Visual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139702"/>
            <a:ext cx="306298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1983"/>
            <a:ext cx="8686800" cy="529568"/>
          </a:xfrm>
        </p:spPr>
        <p:txBody>
          <a:bodyPr>
            <a:normAutofit fontScale="90000"/>
          </a:bodyPr>
          <a:lstStyle/>
          <a:p>
            <a:pPr indent="-184150"/>
            <a:r>
              <a:rPr lang="en-US" b="0" dirty="0">
                <a:solidFill>
                  <a:prstClr val="white"/>
                </a:solidFill>
                <a:ea typeface="Calibri"/>
              </a:rPr>
              <a:t>Haifa </a:t>
            </a:r>
            <a:r>
              <a:rPr lang="en-US" b="0" dirty="0" err="1">
                <a:solidFill>
                  <a:prstClr val="white"/>
                </a:solidFill>
                <a:ea typeface="Calibri"/>
              </a:rPr>
              <a:t>NutriNet</a:t>
            </a:r>
            <a:r>
              <a:rPr lang="he-IL" b="0" dirty="0">
                <a:solidFill>
                  <a:prstClr val="white"/>
                </a:solidFill>
                <a:ea typeface="Calibri"/>
              </a:rPr>
              <a:t> </a:t>
            </a:r>
            <a:r>
              <a:rPr lang="he-IL" b="0" dirty="0" smtClean="0">
                <a:solidFill>
                  <a:prstClr val="white"/>
                </a:solidFill>
                <a:ea typeface="Calibri"/>
                <a:cs typeface="Arial"/>
              </a:rPr>
              <a:t>™</a:t>
            </a:r>
            <a:endParaRPr lang="en-US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635647"/>
            <a:ext cx="5814892" cy="3600400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000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  <a:t>Plant </a:t>
            </a:r>
            <a:r>
              <a:rPr lang="en-US" sz="2000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nutrition expert </a:t>
            </a:r>
            <a:r>
              <a:rPr lang="en-US" sz="2000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  <a:t>system</a:t>
            </a:r>
          </a:p>
          <a:p>
            <a:pPr lvl="0">
              <a:spcBef>
                <a:spcPts val="1800"/>
              </a:spcBef>
            </a:pPr>
            <a:r>
              <a:rPr lang="en-US" sz="1800" dirty="0" smtClean="0">
                <a:solidFill>
                  <a:srgbClr val="FF9900"/>
                </a:solidFill>
              </a:rPr>
              <a:t>Rich </a:t>
            </a:r>
            <a:r>
              <a:rPr lang="en-US" sz="1800" dirty="0">
                <a:solidFill>
                  <a:srgbClr val="FF9900"/>
                </a:solidFill>
              </a:rPr>
              <a:t>and updated </a:t>
            </a:r>
            <a:r>
              <a:rPr lang="en-US" sz="1800" dirty="0"/>
              <a:t>database about </a:t>
            </a:r>
            <a:r>
              <a:rPr lang="en-US" sz="1800" dirty="0" smtClean="0"/>
              <a:t>crops</a:t>
            </a:r>
            <a:br>
              <a:rPr lang="en-US" sz="1800" dirty="0" smtClean="0"/>
            </a:br>
            <a:r>
              <a:rPr lang="en-US" sz="1800" dirty="0" smtClean="0"/>
              <a:t>and the Haifa solutions</a:t>
            </a:r>
            <a:endParaRPr lang="en-US" sz="1800" dirty="0"/>
          </a:p>
          <a:p>
            <a:pPr>
              <a:spcBef>
                <a:spcPts val="600"/>
              </a:spcBef>
            </a:pPr>
            <a:r>
              <a:rPr lang="en-US" sz="1800" dirty="0" smtClean="0"/>
              <a:t>Generating </a:t>
            </a:r>
            <a:r>
              <a:rPr lang="en-US" sz="1800" dirty="0">
                <a:solidFill>
                  <a:srgbClr val="FF9900"/>
                </a:solidFill>
              </a:rPr>
              <a:t>step-by-step</a:t>
            </a:r>
            <a:r>
              <a:rPr lang="en-US" sz="1800" dirty="0"/>
              <a:t> Nutrigation™ </a:t>
            </a:r>
            <a:r>
              <a:rPr lang="en-US" sz="1800" dirty="0" smtClean="0"/>
              <a:t>program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rgbClr val="FF9900"/>
                </a:solidFill>
              </a:rPr>
              <a:t>Responsive</a:t>
            </a:r>
            <a:r>
              <a:rPr lang="en-US" sz="1800" dirty="0"/>
              <a:t> to the dynamic changes </a:t>
            </a:r>
            <a:br>
              <a:rPr lang="en-US" sz="1800" dirty="0"/>
            </a:br>
            <a:r>
              <a:rPr lang="en-US" sz="1800" dirty="0"/>
              <a:t>( climate,  soil , water and more </a:t>
            </a:r>
            <a:r>
              <a:rPr lang="en-US" sz="1800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rgbClr val="FF9900"/>
                </a:solidFill>
              </a:rPr>
              <a:t>Cloud </a:t>
            </a:r>
            <a:r>
              <a:rPr lang="en-US" sz="1800" dirty="0">
                <a:solidFill>
                  <a:srgbClr val="FF9900"/>
                </a:solidFill>
              </a:rPr>
              <a:t>based</a:t>
            </a:r>
            <a:r>
              <a:rPr lang="en-US" sz="1800" dirty="0"/>
              <a:t>. Manage, edit and store fertilization  </a:t>
            </a:r>
            <a:r>
              <a:rPr lang="en-US" sz="1800" dirty="0" smtClean="0"/>
              <a:t>programs</a:t>
            </a:r>
          </a:p>
          <a:p>
            <a:pPr lvl="0">
              <a:spcBef>
                <a:spcPts val="600"/>
              </a:spcBef>
            </a:pPr>
            <a:r>
              <a:rPr lang="en-US" sz="1800" dirty="0"/>
              <a:t>The service is </a:t>
            </a:r>
            <a:r>
              <a:rPr lang="en-US" sz="1800" dirty="0">
                <a:solidFill>
                  <a:srgbClr val="FF9900"/>
                </a:solidFill>
              </a:rPr>
              <a:t>Free of </a:t>
            </a:r>
            <a:r>
              <a:rPr lang="en-US" sz="1800" dirty="0" smtClean="0">
                <a:solidFill>
                  <a:srgbClr val="FF9900"/>
                </a:solidFill>
              </a:rPr>
              <a:t>Charge </a:t>
            </a:r>
            <a:endParaRPr lang="en-US" sz="1800" dirty="0">
              <a:solidFill>
                <a:srgbClr val="FF99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96552" y="1544474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6600"/>
                </a:solidFill>
              </a:rPr>
              <a:t>Haifa NutriNet™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915566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Ultimate Service to customer  (Knowledge sharing)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374786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9974"/>
            <a:ext cx="8686800" cy="52956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Haifa Group - Five decades of growth</a:t>
            </a:r>
            <a:endParaRPr lang="en-US" sz="28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 bwMode="auto">
          <a:xfrm>
            <a:off x="395536" y="771550"/>
            <a:ext cx="8538659" cy="50014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defRPr/>
            </a:pPr>
            <a:r>
              <a:rPr lang="en-US" altLang="he-IL" sz="2000" dirty="0" smtClean="0">
                <a:solidFill>
                  <a:schemeClr val="tx1"/>
                </a:solidFill>
              </a:rPr>
              <a:t>Multinational corporation, founded in 1966</a:t>
            </a:r>
            <a:endParaRPr lang="en-US" altLang="he-IL" sz="2000" dirty="0">
              <a:solidFill>
                <a:srgbClr val="006600"/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defRPr/>
            </a:pPr>
            <a:r>
              <a:rPr lang="en-US" altLang="he-IL" sz="2000" dirty="0">
                <a:solidFill>
                  <a:schemeClr val="tx1"/>
                </a:solidFill>
              </a:rPr>
              <a:t>Owned </a:t>
            </a:r>
            <a:r>
              <a:rPr lang="en-US" altLang="he-IL" sz="2000" dirty="0" smtClean="0">
                <a:solidFill>
                  <a:schemeClr val="tx1"/>
                </a:solidFill>
              </a:rPr>
              <a:t>by the Trump Group,</a:t>
            </a:r>
            <a:r>
              <a:rPr lang="en-US" altLang="he-IL" sz="2000" dirty="0" smtClean="0">
                <a:solidFill>
                  <a:srgbClr val="EA8B00"/>
                </a:solidFill>
              </a:rPr>
              <a:t> </a:t>
            </a:r>
            <a:r>
              <a:rPr lang="en-US" altLang="he-IL" sz="2000" dirty="0" smtClean="0">
                <a:solidFill>
                  <a:schemeClr val="tx1"/>
                </a:solidFill>
              </a:rPr>
              <a:t>an </a:t>
            </a:r>
            <a:r>
              <a:rPr lang="en-US" altLang="he-IL" sz="2000" dirty="0">
                <a:solidFill>
                  <a:schemeClr val="tx1"/>
                </a:solidFill>
              </a:rPr>
              <a:t>American </a:t>
            </a:r>
            <a:r>
              <a:rPr lang="en-US" altLang="he-IL" sz="2000" dirty="0" smtClean="0">
                <a:solidFill>
                  <a:schemeClr val="tx1"/>
                </a:solidFill>
              </a:rPr>
              <a:t/>
            </a:r>
            <a:br>
              <a:rPr lang="en-US" altLang="he-IL" sz="2000" dirty="0" smtClean="0">
                <a:solidFill>
                  <a:schemeClr val="tx1"/>
                </a:solidFill>
              </a:rPr>
            </a:br>
            <a:r>
              <a:rPr lang="en-US" altLang="he-IL" sz="2000" dirty="0" smtClean="0">
                <a:solidFill>
                  <a:schemeClr val="tx1"/>
                </a:solidFill>
              </a:rPr>
              <a:t>based Holding Company</a:t>
            </a:r>
            <a:endParaRPr lang="en-US" altLang="he-IL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defRPr/>
            </a:pPr>
            <a:r>
              <a:rPr lang="en-US" altLang="he-IL" sz="2000" dirty="0" smtClean="0">
                <a:solidFill>
                  <a:schemeClr val="tx1"/>
                </a:solidFill>
              </a:rPr>
              <a:t>Production of 330K </a:t>
            </a:r>
            <a:r>
              <a:rPr lang="en-US" altLang="he-IL" sz="2000" dirty="0" err="1" smtClean="0">
                <a:solidFill>
                  <a:schemeClr val="tx1"/>
                </a:solidFill>
              </a:rPr>
              <a:t>tpa</a:t>
            </a:r>
            <a:r>
              <a:rPr lang="en-US" altLang="he-IL" sz="2000" b="1" dirty="0" smtClean="0">
                <a:solidFill>
                  <a:srgbClr val="EA8B00"/>
                </a:solidFill>
              </a:rPr>
              <a:t> </a:t>
            </a:r>
            <a:r>
              <a:rPr lang="en-US" altLang="he-IL" sz="2000" dirty="0" smtClean="0">
                <a:solidFill>
                  <a:schemeClr val="tx1"/>
                </a:solidFill>
              </a:rPr>
              <a:t>of </a:t>
            </a:r>
            <a:r>
              <a:rPr lang="en-US" altLang="he-IL" sz="2000" b="1" dirty="0">
                <a:solidFill>
                  <a:srgbClr val="FF9900"/>
                </a:solidFill>
              </a:rPr>
              <a:t>Potassium Nitrate </a:t>
            </a:r>
          </a:p>
          <a:p>
            <a:pPr>
              <a:lnSpc>
                <a:spcPct val="150000"/>
              </a:lnSpc>
              <a:spcBef>
                <a:spcPts val="1200"/>
              </a:spcBef>
              <a:defRPr/>
            </a:pPr>
            <a:r>
              <a:rPr lang="en-US" altLang="he-IL" sz="2000" dirty="0" smtClean="0">
                <a:solidFill>
                  <a:srgbClr val="EA8B00"/>
                </a:solidFill>
              </a:rPr>
              <a:t>Production plants</a:t>
            </a:r>
            <a:r>
              <a:rPr lang="en-US" altLang="he-IL" sz="2000" dirty="0" smtClean="0">
                <a:solidFill>
                  <a:schemeClr val="tx1"/>
                </a:solidFill>
              </a:rPr>
              <a:t> located in Israel, France, USA, Canada</a:t>
            </a:r>
            <a:r>
              <a:rPr lang="en-US" altLang="he-IL" sz="2000" b="1" dirty="0" smtClean="0">
                <a:solidFill>
                  <a:schemeClr val="tx1"/>
                </a:solidFill>
              </a:rPr>
              <a:t> </a:t>
            </a:r>
            <a:endParaRPr lang="en-US" altLang="he-IL"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defRPr/>
            </a:pPr>
            <a:r>
              <a:rPr lang="en-US" altLang="he-IL" sz="2000" dirty="0" smtClean="0">
                <a:solidFill>
                  <a:srgbClr val="EA8B00"/>
                </a:solidFill>
              </a:rPr>
              <a:t>Logistic </a:t>
            </a:r>
            <a:r>
              <a:rPr lang="en-US" altLang="he-IL" sz="2000" dirty="0">
                <a:solidFill>
                  <a:srgbClr val="EA8B00"/>
                </a:solidFill>
              </a:rPr>
              <a:t>facilities </a:t>
            </a:r>
            <a:r>
              <a:rPr lang="en-US" altLang="he-IL" sz="2000" dirty="0" smtClean="0">
                <a:solidFill>
                  <a:schemeClr val="tx1"/>
                </a:solidFill>
              </a:rPr>
              <a:t>–  3 </a:t>
            </a:r>
            <a:r>
              <a:rPr lang="en-US" altLang="he-IL" sz="2000" dirty="0" smtClean="0"/>
              <a:t>worldwide terminals and 121 warehouses</a:t>
            </a:r>
            <a:endParaRPr lang="en-US" altLang="he-IL"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defRPr/>
            </a:pPr>
            <a:r>
              <a:rPr lang="en-US" altLang="he-IL" sz="2000" dirty="0" smtClean="0">
                <a:solidFill>
                  <a:schemeClr val="tx1"/>
                </a:solidFill>
              </a:rPr>
              <a:t>Global presence - </a:t>
            </a:r>
            <a:r>
              <a:rPr lang="en-US" altLang="he-IL" sz="2000" dirty="0" smtClean="0">
                <a:solidFill>
                  <a:srgbClr val="EA8B00"/>
                </a:solidFill>
              </a:rPr>
              <a:t>16 subsidiaries </a:t>
            </a:r>
            <a:r>
              <a:rPr lang="en-US" altLang="he-IL" sz="2000" dirty="0" smtClean="0"/>
              <a:t>worldwide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336" y="1059582"/>
            <a:ext cx="3076921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67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/>
        </p:nvSpPr>
        <p:spPr>
          <a:xfrm>
            <a:off x="5544616" y="789552"/>
            <a:ext cx="4139952" cy="356512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algn="l" rtl="0">
              <a:lnSpc>
                <a:spcPct val="200000"/>
              </a:lnSpc>
              <a:buSzPct val="100000"/>
            </a:pPr>
            <a:r>
              <a:rPr lang="en-US" sz="1400" b="1" dirty="0" smtClean="0">
                <a:solidFill>
                  <a:srgbClr val="FF9900"/>
                </a:solidFill>
                <a:latin typeface="+mj-lt"/>
                <a:cs typeface="Arial" panose="020B0604020202020204" pitchFamily="34" charset="0"/>
              </a:rPr>
              <a:t>Main features</a:t>
            </a:r>
          </a:p>
          <a:p>
            <a:pPr marL="266700" indent="-266700" algn="l" rtl="0">
              <a:lnSpc>
                <a:spcPct val="200000"/>
              </a:lnSpc>
              <a:buSzPct val="100000"/>
              <a:buBlip>
                <a:blip r:embed="rId3"/>
              </a:buBlip>
            </a:pPr>
            <a:r>
              <a:rPr lang="en-US" sz="1400" dirty="0" smtClean="0">
                <a:latin typeface="+mj-lt"/>
                <a:cs typeface="Arial" panose="020B0604020202020204" pitchFamily="34" charset="0"/>
              </a:rPr>
              <a:t>Required nutrients per growth stage</a:t>
            </a:r>
          </a:p>
          <a:p>
            <a:pPr marL="266700" indent="-266700" algn="l" rtl="0">
              <a:lnSpc>
                <a:spcPct val="200000"/>
              </a:lnSpc>
              <a:buSzPct val="100000"/>
              <a:buBlip>
                <a:blip r:embed="rId3"/>
              </a:buBlip>
            </a:pPr>
            <a:r>
              <a:rPr lang="en-US" sz="1400" dirty="0" smtClean="0">
                <a:latin typeface="+mj-lt"/>
                <a:cs typeface="Arial" panose="020B0604020202020204" pitchFamily="34" charset="0"/>
              </a:rPr>
              <a:t>Graphic/Table view</a:t>
            </a:r>
          </a:p>
          <a:p>
            <a:pPr marL="266700" indent="-266700" algn="l" rtl="0">
              <a:lnSpc>
                <a:spcPct val="200000"/>
              </a:lnSpc>
              <a:buSzPct val="100000"/>
              <a:buBlip>
                <a:blip r:embed="rId3"/>
              </a:buBlip>
            </a:pPr>
            <a:r>
              <a:rPr lang="en-US" sz="1400" dirty="0" smtClean="0">
                <a:latin typeface="+mj-lt"/>
                <a:cs typeface="Arial" panose="020B0604020202020204" pitchFamily="34" charset="0"/>
              </a:rPr>
              <a:t>Elemental/Oxide view</a:t>
            </a:r>
          </a:p>
          <a:p>
            <a:pPr marL="266700" indent="-266700" algn="l" rtl="0">
              <a:lnSpc>
                <a:spcPct val="200000"/>
              </a:lnSpc>
              <a:buSzPct val="100000"/>
              <a:buBlip>
                <a:blip r:embed="rId3"/>
              </a:buBlip>
            </a:pPr>
            <a:r>
              <a:rPr lang="en-US" sz="1400" dirty="0" smtClean="0">
                <a:latin typeface="+mj-lt"/>
                <a:cs typeface="Arial" panose="020B0604020202020204" pitchFamily="34" charset="0"/>
              </a:rPr>
              <a:t>Editing option for personal preferences</a:t>
            </a:r>
          </a:p>
          <a:p>
            <a:pPr marL="266700" indent="-266700" algn="l" rtl="0">
              <a:lnSpc>
                <a:spcPct val="200000"/>
              </a:lnSpc>
              <a:buSzPct val="100000"/>
              <a:buBlip>
                <a:blip r:embed="rId3"/>
              </a:buBlip>
            </a:pPr>
            <a:r>
              <a:rPr lang="en-US" sz="1400" dirty="0" smtClean="0">
                <a:latin typeface="+mj-lt"/>
                <a:cs typeface="Arial" panose="020B0604020202020204" pitchFamily="34" charset="0"/>
              </a:rPr>
              <a:t>Export to XLS</a:t>
            </a:r>
          </a:p>
          <a:p>
            <a:pPr algn="l" rtl="0">
              <a:lnSpc>
                <a:spcPct val="200000"/>
              </a:lnSpc>
              <a:buSzPct val="100000"/>
            </a:pPr>
            <a:endParaRPr lang="en-US" sz="1400" dirty="0" smtClean="0">
              <a:latin typeface="+mj-lt"/>
              <a:cs typeface="Arial" panose="020B0604020202020204" pitchFamily="34" charset="0"/>
            </a:endParaRPr>
          </a:p>
          <a:p>
            <a:pPr algn="l" rtl="0">
              <a:lnSpc>
                <a:spcPct val="200000"/>
              </a:lnSpc>
              <a:buSzPct val="100000"/>
            </a:pPr>
            <a:endParaRPr lang="en-US" sz="14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241983"/>
            <a:ext cx="8820472" cy="529568"/>
          </a:xfrm>
          <a:solidFill>
            <a:srgbClr val="41AD49"/>
          </a:solidFill>
        </p:spPr>
        <p:txBody>
          <a:bodyPr>
            <a:noAutofit/>
          </a:bodyPr>
          <a:lstStyle/>
          <a:p>
            <a:pPr indent="-184150"/>
            <a:r>
              <a:rPr lang="en-US" sz="2800" b="0" dirty="0">
                <a:ea typeface="Calibri"/>
              </a:rPr>
              <a:t>Haifa </a:t>
            </a:r>
            <a:r>
              <a:rPr lang="en-US" sz="2800" b="0" dirty="0" err="1" smtClean="0">
                <a:ea typeface="Calibri"/>
              </a:rPr>
              <a:t>NutriNet</a:t>
            </a:r>
            <a:r>
              <a:rPr lang="he-IL" sz="2800" b="0" dirty="0" smtClean="0">
                <a:ea typeface="Calibri"/>
              </a:rPr>
              <a:t> </a:t>
            </a:r>
            <a:r>
              <a:rPr lang="he-IL" sz="2800" b="0" dirty="0" smtClean="0">
                <a:ea typeface="Calibri"/>
                <a:cs typeface="Arial"/>
              </a:rPr>
              <a:t>™</a:t>
            </a:r>
            <a:r>
              <a:rPr lang="en-US" sz="2800" b="0" dirty="0" smtClean="0">
                <a:ea typeface="Calibri"/>
                <a:cs typeface="Arial"/>
              </a:rPr>
              <a:t>- </a:t>
            </a:r>
            <a:r>
              <a:rPr lang="en-US" sz="2800" b="0" dirty="0" smtClean="0"/>
              <a:t>Program </a:t>
            </a:r>
            <a:r>
              <a:rPr lang="en-US" sz="2800" b="0" dirty="0"/>
              <a:t>main pag</a:t>
            </a:r>
            <a:r>
              <a:rPr lang="en-US" sz="2800" b="0" dirty="0">
                <a:hlinkClick r:id="rId4"/>
              </a:rPr>
              <a:t>e</a:t>
            </a:r>
            <a:endParaRPr lang="en-US" sz="2800" b="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951570"/>
            <a:ext cx="530624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68629"/>
            <a:ext cx="1296144" cy="63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9552" y="2679762"/>
            <a:ext cx="1080120" cy="182272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ectangle 8"/>
          <p:cNvSpPr/>
          <p:nvPr/>
        </p:nvSpPr>
        <p:spPr>
          <a:xfrm>
            <a:off x="539552" y="4603725"/>
            <a:ext cx="1440160" cy="182272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539552" y="4893490"/>
            <a:ext cx="603840" cy="182272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117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13" y="897564"/>
            <a:ext cx="6542143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2" y="4268394"/>
            <a:ext cx="576063" cy="8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05978"/>
            <a:ext cx="8686800" cy="529568"/>
          </a:xfrm>
          <a:solidFill>
            <a:srgbClr val="41AD49"/>
          </a:solidFill>
        </p:spPr>
        <p:txBody>
          <a:bodyPr>
            <a:normAutofit/>
          </a:bodyPr>
          <a:lstStyle/>
          <a:p>
            <a:pPr indent="-180975"/>
            <a:r>
              <a:rPr lang="en-US" sz="2800" dirty="0">
                <a:ea typeface="Calibri"/>
              </a:rPr>
              <a:t>Haifa </a:t>
            </a:r>
            <a:r>
              <a:rPr lang="en-US" sz="2800" dirty="0" err="1" smtClean="0">
                <a:ea typeface="Calibri"/>
              </a:rPr>
              <a:t>NutriNet</a:t>
            </a:r>
            <a:r>
              <a:rPr lang="he-IL" sz="2800" dirty="0" smtClean="0">
                <a:ea typeface="Calibri"/>
              </a:rPr>
              <a:t> </a:t>
            </a:r>
            <a:r>
              <a:rPr lang="he-IL" sz="2800" dirty="0" smtClean="0">
                <a:ea typeface="Calibri"/>
                <a:cs typeface="Arial"/>
              </a:rPr>
              <a:t>™</a:t>
            </a:r>
            <a:r>
              <a:rPr lang="en-US" sz="2800" dirty="0" smtClean="0">
                <a:ea typeface="Calibri"/>
                <a:cs typeface="Arial"/>
              </a:rPr>
              <a:t> - Nutrients requirement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330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01" y="858913"/>
            <a:ext cx="6552727" cy="392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4268394"/>
            <a:ext cx="576063" cy="8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41AD49"/>
          </a:solidFill>
        </p:spPr>
        <p:txBody>
          <a:bodyPr>
            <a:normAutofit/>
          </a:bodyPr>
          <a:lstStyle/>
          <a:p>
            <a:pPr indent="-180975"/>
            <a:r>
              <a:rPr lang="en-US" sz="2800" dirty="0">
                <a:ea typeface="Calibri"/>
              </a:rPr>
              <a:t>Haifa </a:t>
            </a:r>
            <a:r>
              <a:rPr lang="en-US" sz="2800" dirty="0" err="1" smtClean="0">
                <a:ea typeface="Calibri"/>
              </a:rPr>
              <a:t>NutriNet</a:t>
            </a:r>
            <a:r>
              <a:rPr lang="he-IL" sz="2800" dirty="0" smtClean="0">
                <a:ea typeface="Calibri"/>
              </a:rPr>
              <a:t> </a:t>
            </a:r>
            <a:r>
              <a:rPr lang="he-IL" sz="2800" dirty="0" smtClean="0">
                <a:ea typeface="Calibri"/>
                <a:cs typeface="Arial"/>
              </a:rPr>
              <a:t>™</a:t>
            </a:r>
            <a:r>
              <a:rPr lang="en-US" sz="2800" dirty="0" smtClean="0">
                <a:ea typeface="Calibri"/>
                <a:cs typeface="Arial"/>
              </a:rPr>
              <a:t> - Recommended fertilizers/products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445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4" y="851506"/>
            <a:ext cx="6810149" cy="407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41AD49"/>
          </a:solidFill>
        </p:spPr>
        <p:txBody>
          <a:bodyPr>
            <a:normAutofit/>
          </a:bodyPr>
          <a:lstStyle/>
          <a:p>
            <a:pPr indent="-180975"/>
            <a:r>
              <a:rPr lang="en-US" sz="2800" dirty="0">
                <a:ea typeface="Calibri"/>
              </a:rPr>
              <a:t>Haifa </a:t>
            </a:r>
            <a:r>
              <a:rPr lang="en-US" sz="2800" dirty="0" err="1" smtClean="0">
                <a:ea typeface="Calibri"/>
              </a:rPr>
              <a:t>NutriNet</a:t>
            </a:r>
            <a:r>
              <a:rPr lang="he-IL" sz="2800" dirty="0" smtClean="0">
                <a:ea typeface="Calibri"/>
              </a:rPr>
              <a:t> </a:t>
            </a:r>
            <a:r>
              <a:rPr lang="he-IL" sz="2800" dirty="0" smtClean="0">
                <a:ea typeface="Calibri"/>
                <a:cs typeface="Arial"/>
              </a:rPr>
              <a:t>™</a:t>
            </a:r>
            <a:r>
              <a:rPr lang="en-US" sz="2800" dirty="0" smtClean="0">
                <a:ea typeface="Calibri"/>
                <a:cs typeface="Arial"/>
              </a:rPr>
              <a:t> - </a:t>
            </a:r>
            <a:r>
              <a:rPr lang="en-US" sz="2800" dirty="0" err="1" smtClean="0">
                <a:ea typeface="Calibri"/>
                <a:cs typeface="Arial"/>
              </a:rPr>
              <a:t>Nutrigation</a:t>
            </a:r>
            <a:r>
              <a:rPr lang="en-US" sz="2800" dirty="0" smtClean="0">
                <a:ea typeface="Calibri"/>
                <a:cs typeface="Arial"/>
              </a:rPr>
              <a:t> </a:t>
            </a:r>
            <a:r>
              <a:rPr lang="en-US" sz="2800" dirty="0" err="1" smtClean="0">
                <a:ea typeface="Calibri"/>
                <a:cs typeface="Arial"/>
              </a:rPr>
              <a:t>practic</a:t>
            </a:r>
            <a:r>
              <a:rPr lang="en-US" sz="2800" dirty="0" smtClean="0">
                <a:ea typeface="Calibri"/>
                <a:cs typeface="Arial"/>
              </a:rPr>
              <a:t>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535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759882"/>
            <a:ext cx="8075240" cy="529568"/>
          </a:xfrm>
          <a:noFill/>
        </p:spPr>
        <p:txBody>
          <a:bodyPr>
            <a:normAutofit fontScale="90000"/>
          </a:bodyPr>
          <a:lstStyle/>
          <a:p>
            <a:pPr marL="0"/>
            <a:r>
              <a:rPr lang="en-US" dirty="0" smtClean="0"/>
              <a:t>Proven results</a:t>
            </a:r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92"/>
          <a:stretch/>
        </p:blipFill>
        <p:spPr bwMode="auto">
          <a:xfrm>
            <a:off x="0" y="694095"/>
            <a:ext cx="9144000" cy="279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46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-95250"/>
            <a:r>
              <a:rPr lang="en-US" dirty="0" smtClean="0"/>
              <a:t>Haifa's Potato–Pivot  trial – </a:t>
            </a:r>
            <a:r>
              <a:rPr lang="en-US" dirty="0" err="1" smtClean="0"/>
              <a:t>LandLab</a:t>
            </a:r>
            <a:r>
              <a:rPr lang="en-US" dirty="0" smtClean="0"/>
              <a:t>, 2018</a:t>
            </a:r>
            <a:endParaRPr lang="he-IL" dirty="0"/>
          </a:p>
        </p:txBody>
      </p:sp>
      <p:sp>
        <p:nvSpPr>
          <p:cNvPr id="4" name="Rectangle 3"/>
          <p:cNvSpPr/>
          <p:nvPr/>
        </p:nvSpPr>
        <p:spPr>
          <a:xfrm>
            <a:off x="395536" y="1059582"/>
            <a:ext cx="472238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b="1" dirty="0"/>
              <a:t>Location</a:t>
            </a:r>
            <a:r>
              <a:rPr lang="en-US" sz="1600" b="1" dirty="0" smtClean="0"/>
              <a:t>:</a:t>
            </a:r>
            <a:r>
              <a:rPr lang="en-US" sz="1600" dirty="0" smtClean="0"/>
              <a:t> </a:t>
            </a:r>
            <a:r>
              <a:rPr lang="en-US" sz="1600" dirty="0"/>
              <a:t>Italy</a:t>
            </a:r>
          </a:p>
          <a:p>
            <a:pPr algn="l" rtl="0">
              <a:spcAft>
                <a:spcPts val="1000"/>
              </a:spcAft>
            </a:pPr>
            <a:r>
              <a:rPr lang="en-US" sz="1600" b="1" dirty="0" smtClean="0"/>
              <a:t>Season:</a:t>
            </a:r>
            <a:r>
              <a:rPr lang="en-US" sz="1600" dirty="0" smtClean="0"/>
              <a:t> Spring-Summer 2018</a:t>
            </a:r>
          </a:p>
          <a:p>
            <a:pPr>
              <a:spcAft>
                <a:spcPts val="1000"/>
              </a:spcAft>
            </a:pPr>
            <a:r>
              <a:rPr lang="en-US" sz="1600" b="1" dirty="0" smtClean="0"/>
              <a:t>Variety</a:t>
            </a:r>
            <a:r>
              <a:rPr lang="en-US" sz="1600" dirty="0" smtClean="0"/>
              <a:t> </a:t>
            </a:r>
            <a:r>
              <a:rPr lang="en-US" sz="1600" dirty="0"/>
              <a:t>: </a:t>
            </a:r>
            <a:r>
              <a:rPr lang="sv-SE" sz="1600" dirty="0"/>
              <a:t>Potato (Var. Liliana) by Europlant</a:t>
            </a:r>
            <a:endParaRPr lang="en-US" sz="1600" dirty="0" smtClean="0"/>
          </a:p>
          <a:p>
            <a:pPr algn="l" rtl="0">
              <a:spcAft>
                <a:spcPts val="1000"/>
              </a:spcAft>
            </a:pPr>
            <a:r>
              <a:rPr lang="en-US" sz="1600" dirty="0" smtClean="0"/>
              <a:t>Soil: Medium </a:t>
            </a:r>
            <a:r>
              <a:rPr lang="en-US" sz="1600" dirty="0"/>
              <a:t>(sandy-loam) </a:t>
            </a:r>
            <a:r>
              <a:rPr lang="en-US" sz="1600" dirty="0" smtClean="0"/>
              <a:t>soil, </a:t>
            </a:r>
            <a:r>
              <a:rPr lang="en-US" sz="1600" dirty="0"/>
              <a:t>pH 7-7.5</a:t>
            </a:r>
            <a:endParaRPr lang="en-US" sz="1600" dirty="0" smtClean="0"/>
          </a:p>
          <a:p>
            <a:pPr algn="l" rtl="0">
              <a:spcAft>
                <a:spcPts val="1000"/>
              </a:spcAft>
            </a:pPr>
            <a:r>
              <a:rPr lang="en-US" sz="1600" b="1" dirty="0" smtClean="0"/>
              <a:t>Trial start</a:t>
            </a:r>
            <a:r>
              <a:rPr lang="en-US" sz="1600" b="1" dirty="0"/>
              <a:t>: </a:t>
            </a:r>
            <a:r>
              <a:rPr lang="en-US" sz="1600" dirty="0" smtClean="0"/>
              <a:t>April </a:t>
            </a:r>
            <a:r>
              <a:rPr lang="en-US" sz="1600" dirty="0"/>
              <a:t>2018</a:t>
            </a:r>
          </a:p>
          <a:p>
            <a:pPr algn="l" rtl="0">
              <a:spcAft>
                <a:spcPts val="1000"/>
              </a:spcAft>
            </a:pPr>
            <a:r>
              <a:rPr lang="en-US" sz="1600" b="1" dirty="0" smtClean="0"/>
              <a:t>Trial end: </a:t>
            </a:r>
            <a:r>
              <a:rPr lang="en-US" sz="1600" dirty="0" smtClean="0"/>
              <a:t>July </a:t>
            </a:r>
            <a:r>
              <a:rPr lang="en-US" sz="1600" dirty="0"/>
              <a:t>2018</a:t>
            </a:r>
          </a:p>
          <a:p>
            <a:r>
              <a:rPr lang="en-GB" sz="1600" dirty="0"/>
              <a:t> </a:t>
            </a:r>
            <a:endParaRPr lang="en-US" sz="1600" dirty="0"/>
          </a:p>
          <a:p>
            <a:pPr fontAlgn="base" hangingPunct="0"/>
            <a:r>
              <a:rPr lang="en-GB" sz="1600" b="1" dirty="0"/>
              <a:t>Study Design: </a:t>
            </a:r>
            <a:r>
              <a:rPr lang="en-GB" sz="1600" dirty="0"/>
              <a:t>Randomized complete block</a:t>
            </a:r>
            <a:endParaRPr lang="en-US" sz="1600" dirty="0"/>
          </a:p>
          <a:p>
            <a:pPr fontAlgn="base" hangingPunct="0"/>
            <a:r>
              <a:rPr lang="en-GB" sz="1600" dirty="0"/>
              <a:t>No. of entries = 5</a:t>
            </a:r>
            <a:endParaRPr lang="en-US" sz="1600" dirty="0"/>
          </a:p>
          <a:p>
            <a:pPr fontAlgn="base" hangingPunct="0"/>
            <a:r>
              <a:rPr lang="en-GB" sz="1600" dirty="0"/>
              <a:t>No. of Replicates = 5 (4 for the entry 1)</a:t>
            </a:r>
            <a:endParaRPr lang="en-US" sz="1600" dirty="0"/>
          </a:p>
          <a:p>
            <a:pPr fontAlgn="base" hangingPunct="0"/>
            <a:r>
              <a:rPr lang="en-GB" sz="1600" dirty="0"/>
              <a:t>No. of plots = 24</a:t>
            </a:r>
            <a:endParaRPr lang="en-US" sz="1600" dirty="0"/>
          </a:p>
          <a:p>
            <a:pPr algn="l" rtl="0">
              <a:spcAft>
                <a:spcPts val="1000"/>
              </a:spcAft>
            </a:pP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436" y="2211710"/>
            <a:ext cx="2951163" cy="2437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PAN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" t="4715" b="24011"/>
          <a:stretch>
            <a:fillRect/>
          </a:stretch>
        </p:blipFill>
        <p:spPr bwMode="auto">
          <a:xfrm>
            <a:off x="4189761" y="1088194"/>
            <a:ext cx="4608512" cy="97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Logo_LANDLA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51570"/>
            <a:ext cx="1046164" cy="27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33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-276225"/>
            <a:r>
              <a:rPr lang="en-US" dirty="0" smtClean="0"/>
              <a:t>Treatments </a:t>
            </a:r>
            <a:endParaRPr lang="he-IL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"/>
          <a:stretch>
            <a:fillRect/>
          </a:stretch>
        </p:blipFill>
        <p:spPr bwMode="auto">
          <a:xfrm>
            <a:off x="179512" y="872134"/>
            <a:ext cx="6984776" cy="401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504" y="2283718"/>
            <a:ext cx="7056784" cy="1944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Rectangle 4"/>
          <p:cNvSpPr/>
          <p:nvPr/>
        </p:nvSpPr>
        <p:spPr>
          <a:xfrm>
            <a:off x="107504" y="1707654"/>
            <a:ext cx="698477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7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-276225"/>
            <a:r>
              <a:rPr lang="en-US" dirty="0" smtClean="0"/>
              <a:t> Yield results </a:t>
            </a:r>
            <a:endParaRPr lang="he-IL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9622"/>
            <a:ext cx="8322131" cy="20882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2715766"/>
            <a:ext cx="828092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40" y="3867894"/>
            <a:ext cx="1550341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2499742"/>
            <a:ext cx="8280920" cy="1800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-180975"/>
            <a:r>
              <a:rPr lang="en-US" dirty="0" smtClean="0"/>
              <a:t>Potato trial in Australia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2313455" y="875351"/>
            <a:ext cx="683909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/>
              <a:t>Variety:</a:t>
            </a:r>
            <a:r>
              <a:rPr lang="en-US" dirty="0"/>
              <a:t> </a:t>
            </a:r>
            <a:r>
              <a:rPr lang="en-US" dirty="0" err="1"/>
              <a:t>Russett</a:t>
            </a:r>
            <a:r>
              <a:rPr lang="en-US" dirty="0"/>
              <a:t> Burbank (French fries) </a:t>
            </a:r>
            <a:endParaRPr lang="en-US" dirty="0" smtClean="0"/>
          </a:p>
          <a:p>
            <a:pPr algn="l" rtl="0"/>
            <a:r>
              <a:rPr lang="en-US" b="1" dirty="0" smtClean="0"/>
              <a:t>Area</a:t>
            </a:r>
            <a:r>
              <a:rPr lang="en-US" b="1" dirty="0"/>
              <a:t>:</a:t>
            </a:r>
            <a:r>
              <a:rPr lang="en-US" dirty="0"/>
              <a:t> Berrigan, Southern New South Wales</a:t>
            </a:r>
          </a:p>
          <a:p>
            <a:pPr algn="l" rtl="0"/>
            <a:r>
              <a:rPr lang="en-US" b="1" dirty="0"/>
              <a:t>Soil Type:</a:t>
            </a:r>
            <a:r>
              <a:rPr lang="en-US" dirty="0"/>
              <a:t> Sandy, pH (water) 5.6</a:t>
            </a:r>
          </a:p>
          <a:p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2091973"/>
            <a:ext cx="4700263" cy="23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297629" y="3489852"/>
            <a:ext cx="469981" cy="567179"/>
            <a:chOff x="3275856" y="4653136"/>
            <a:chExt cx="469981" cy="756239"/>
          </a:xfrm>
        </p:grpSpPr>
        <p:sp>
          <p:nvSpPr>
            <p:cNvPr id="8" name="Oval 7"/>
            <p:cNvSpPr/>
            <p:nvPr/>
          </p:nvSpPr>
          <p:spPr>
            <a:xfrm>
              <a:off x="3275856" y="4653136"/>
              <a:ext cx="469981" cy="756239"/>
            </a:xfrm>
            <a:custGeom>
              <a:avLst/>
              <a:gdLst>
                <a:gd name="connsiteX0" fmla="*/ 0 w 1096472"/>
                <a:gd name="connsiteY0" fmla="*/ 630070 h 1260140"/>
                <a:gd name="connsiteX1" fmla="*/ 548236 w 1096472"/>
                <a:gd name="connsiteY1" fmla="*/ 0 h 1260140"/>
                <a:gd name="connsiteX2" fmla="*/ 1096472 w 1096472"/>
                <a:gd name="connsiteY2" fmla="*/ 630070 h 1260140"/>
                <a:gd name="connsiteX3" fmla="*/ 548236 w 1096472"/>
                <a:gd name="connsiteY3" fmla="*/ 1260140 h 1260140"/>
                <a:gd name="connsiteX4" fmla="*/ 0 w 1096472"/>
                <a:gd name="connsiteY4" fmla="*/ 630070 h 1260140"/>
                <a:gd name="connsiteX0" fmla="*/ 49 w 1096521"/>
                <a:gd name="connsiteY0" fmla="*/ 630070 h 1764232"/>
                <a:gd name="connsiteX1" fmla="*/ 548285 w 1096521"/>
                <a:gd name="connsiteY1" fmla="*/ 0 h 1764232"/>
                <a:gd name="connsiteX2" fmla="*/ 1096521 w 1096521"/>
                <a:gd name="connsiteY2" fmla="*/ 630070 h 1764232"/>
                <a:gd name="connsiteX3" fmla="*/ 524839 w 1096521"/>
                <a:gd name="connsiteY3" fmla="*/ 1764232 h 1764232"/>
                <a:gd name="connsiteX4" fmla="*/ 49 w 1096521"/>
                <a:gd name="connsiteY4" fmla="*/ 630070 h 1764232"/>
                <a:gd name="connsiteX0" fmla="*/ 21 w 1096493"/>
                <a:gd name="connsiteY0" fmla="*/ 630070 h 1764351"/>
                <a:gd name="connsiteX1" fmla="*/ 548257 w 1096493"/>
                <a:gd name="connsiteY1" fmla="*/ 0 h 1764351"/>
                <a:gd name="connsiteX2" fmla="*/ 1096493 w 1096493"/>
                <a:gd name="connsiteY2" fmla="*/ 630070 h 1764351"/>
                <a:gd name="connsiteX3" fmla="*/ 524811 w 1096493"/>
                <a:gd name="connsiteY3" fmla="*/ 1764232 h 1764351"/>
                <a:gd name="connsiteX4" fmla="*/ 21 w 1096493"/>
                <a:gd name="connsiteY4" fmla="*/ 630070 h 1764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6493" h="1764351">
                  <a:moveTo>
                    <a:pt x="21" y="630070"/>
                  </a:moveTo>
                  <a:cubicBezTo>
                    <a:pt x="3929" y="336031"/>
                    <a:pt x="245475" y="0"/>
                    <a:pt x="548257" y="0"/>
                  </a:cubicBezTo>
                  <a:cubicBezTo>
                    <a:pt x="851039" y="0"/>
                    <a:pt x="1096493" y="282092"/>
                    <a:pt x="1096493" y="630070"/>
                  </a:cubicBezTo>
                  <a:cubicBezTo>
                    <a:pt x="1096493" y="978048"/>
                    <a:pt x="499347" y="1752509"/>
                    <a:pt x="524811" y="1764232"/>
                  </a:cubicBezTo>
                  <a:cubicBezTo>
                    <a:pt x="550275" y="1775955"/>
                    <a:pt x="-3887" y="924109"/>
                    <a:pt x="21" y="63007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Oval 8"/>
            <p:cNvSpPr/>
            <p:nvPr/>
          </p:nvSpPr>
          <p:spPr>
            <a:xfrm>
              <a:off x="3366830" y="4730720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264" y="2091972"/>
            <a:ext cx="4443737" cy="23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055">
            <a:off x="415083" y="964681"/>
            <a:ext cx="1685591" cy="800656"/>
          </a:xfrm>
          <a:prstGeom prst="rect">
            <a:avLst/>
          </a:prstGeom>
          <a:effectLst>
            <a:outerShdw blurRad="139700" dist="393700" dir="2400000" sx="74000" sy="74000" algn="ctr" rotWithShape="0">
              <a:srgbClr val="000000">
                <a:alpha val="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833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-180975"/>
            <a:r>
              <a:rPr lang="en-US" sz="2800" dirty="0" smtClean="0"/>
              <a:t>Potato trial in Australia - Treatments</a:t>
            </a:r>
            <a:endParaRPr lang="he-IL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21600"/>
            <a:ext cx="8229600" cy="339447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000" dirty="0" smtClean="0"/>
              <a:t>.</a:t>
            </a:r>
            <a:endParaRPr lang="he-IL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603540"/>
              </p:ext>
            </p:extLst>
          </p:nvPr>
        </p:nvGraphicFramePr>
        <p:xfrm>
          <a:off x="251520" y="1275606"/>
          <a:ext cx="8422178" cy="3563084"/>
        </p:xfrm>
        <a:graphic>
          <a:graphicData uri="http://schemas.openxmlformats.org/drawingml/2006/table">
            <a:tbl>
              <a:tblPr rtl="1" firstRow="1" bandRow="1">
                <a:tableStyleId>{46F890A9-2807-4EBB-B81D-B2AA78EC7F39}</a:tableStyleId>
              </a:tblPr>
              <a:tblGrid>
                <a:gridCol w="3641118"/>
                <a:gridCol w="3371460"/>
                <a:gridCol w="1409600"/>
              </a:tblGrid>
              <a:tr h="3429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smtClean="0"/>
                        <a:t>Haifa</a:t>
                      </a:r>
                      <a:r>
                        <a:rPr lang="en-US" sz="1800" b="1" baseline="0" dirty="0" smtClean="0"/>
                        <a:t> treatment</a:t>
                      </a:r>
                      <a:endParaRPr lang="he-IL" sz="18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smtClean="0"/>
                        <a:t>Farmer’s practice</a:t>
                      </a:r>
                      <a:endParaRPr lang="he-IL" sz="18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he-IL" sz="1400" dirty="0"/>
                    </a:p>
                  </a:txBody>
                  <a:tcPr marT="34290" marB="34290"/>
                </a:tc>
              </a:tr>
              <a:tr h="4914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Base: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15-11-16+8SO</a:t>
                      </a:r>
                      <a:r>
                        <a:rPr lang="en-US" sz="1200" baseline="-25000" dirty="0" smtClean="0"/>
                        <a:t>3, </a:t>
                      </a:r>
                      <a:r>
                        <a:rPr lang="en-US" sz="1200" baseline="0" dirty="0" smtClean="0"/>
                        <a:t>1200 kg/ha</a:t>
                      </a:r>
                      <a:endParaRPr lang="he-IL" sz="1200" baseline="0" dirty="0" smtClean="0"/>
                    </a:p>
                  </a:txBody>
                  <a:tcPr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Base: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15-11-16+8SO</a:t>
                      </a:r>
                      <a:r>
                        <a:rPr lang="en-US" sz="1200" baseline="-25000" dirty="0" smtClean="0"/>
                        <a:t>3, </a:t>
                      </a:r>
                      <a:r>
                        <a:rPr lang="en-US" sz="1200" baseline="0" dirty="0" smtClean="0"/>
                        <a:t>1200 kg/ha</a:t>
                      </a:r>
                      <a:endParaRPr lang="he-IL" sz="1200" baseline="0" dirty="0" smtClean="0"/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/>
                        <a:t>At emergence: 19-0-14.4, 500 kg/ha</a:t>
                      </a:r>
                      <a:endParaRPr lang="he-IL" sz="1200" dirty="0"/>
                    </a:p>
                  </a:txBody>
                  <a:tcPr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/>
                        <a:t>Soil fertilization</a:t>
                      </a:r>
                      <a:endParaRPr lang="he-IL" sz="1200" dirty="0"/>
                    </a:p>
                  </a:txBody>
                  <a:tcPr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62784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/>
                        <a:t>8 weekly applications of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/>
                        <a:t>25 kg/ha 12-0-42 + 2MgO + 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/>
                        <a:t>25 kg/ha A.N. (34%N) 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/>
                        <a:t>starting at 3 weeks post emergence</a:t>
                      </a:r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/>
                        <a:t>8 Weekly application of urea,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/>
                        <a:t> total of 345 kg/ha</a:t>
                      </a:r>
                      <a:endParaRPr lang="he-IL" sz="1200" dirty="0"/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err="1" smtClean="0"/>
                        <a:t>Nutrigation</a:t>
                      </a:r>
                      <a:r>
                        <a:rPr lang="en-US" sz="1200" dirty="0" smtClean="0"/>
                        <a:t>™</a:t>
                      </a:r>
                      <a:endParaRPr lang="he-IL" sz="1200" dirty="0"/>
                    </a:p>
                  </a:txBody>
                  <a:tcPr marT="34290" marB="34290">
                    <a:noFill/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he-IL" sz="1200" u="none" dirty="0" smtClean="0"/>
                        <a:t>180 kg/ha N,  </a:t>
                      </a:r>
                      <a:r>
                        <a:rPr lang="en-US" altLang="he-IL" sz="1200" u="none" dirty="0" smtClean="0">
                          <a:solidFill>
                            <a:srgbClr val="FF9900"/>
                          </a:solidFill>
                        </a:rPr>
                        <a:t>132 kg/ha P2O5</a:t>
                      </a:r>
                      <a:r>
                        <a:rPr lang="en-US" altLang="he-IL" sz="1200" u="none" dirty="0" smtClean="0"/>
                        <a:t>, 192 kg/ha K</a:t>
                      </a:r>
                      <a:r>
                        <a:rPr lang="en-US" altLang="he-IL" sz="1200" u="none" baseline="-25000" dirty="0" smtClean="0"/>
                        <a:t>2</a:t>
                      </a:r>
                      <a:r>
                        <a:rPr lang="en-US" altLang="he-IL" sz="1200" u="none" dirty="0" smtClean="0"/>
                        <a:t>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200" u="none" dirty="0" smtClean="0"/>
                        <a:t> 92 kg/ha N,                                , </a:t>
                      </a:r>
                      <a:r>
                        <a:rPr lang="en-US" altLang="he-IL" sz="1400" b="1" i="1" u="none" dirty="0" smtClean="0"/>
                        <a:t>84 kg/ha K</a:t>
                      </a:r>
                      <a:r>
                        <a:rPr lang="en-US" altLang="he-IL" sz="1400" b="1" i="1" u="none" baseline="-25000" dirty="0" smtClean="0"/>
                        <a:t>2</a:t>
                      </a:r>
                      <a:r>
                        <a:rPr lang="en-US" altLang="he-IL" sz="1400" b="1" i="1" u="none" dirty="0" smtClean="0"/>
                        <a:t>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200" u="none" dirty="0" smtClean="0"/>
                    </a:p>
                    <a:p>
                      <a:pPr mar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1200" b="1" u="none" dirty="0" smtClean="0"/>
                        <a:t>272 kg/ha N,  </a:t>
                      </a:r>
                      <a:r>
                        <a:rPr lang="es-ES" sz="1200" b="1" u="none" dirty="0" smtClean="0">
                          <a:solidFill>
                            <a:srgbClr val="FF9900"/>
                          </a:solidFill>
                        </a:rPr>
                        <a:t>132 kg/ha P2O5</a:t>
                      </a:r>
                      <a:r>
                        <a:rPr lang="es-ES" sz="1200" b="1" u="none" dirty="0" smtClean="0"/>
                        <a:t>, 276 kg/ha K2O</a:t>
                      </a:r>
                    </a:p>
                  </a:txBody>
                  <a:tcPr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altLang="he-IL" sz="1200" u="none" dirty="0" smtClean="0"/>
                    </a:p>
                    <a:p>
                      <a:pPr mar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he-IL" sz="1200" u="none" dirty="0" smtClean="0"/>
                        <a:t>275 kg/ha N,  </a:t>
                      </a:r>
                      <a:r>
                        <a:rPr lang="en-US" altLang="he-IL" sz="1200" u="none" dirty="0" smtClean="0">
                          <a:solidFill>
                            <a:srgbClr val="FF9900"/>
                          </a:solidFill>
                        </a:rPr>
                        <a:t>132 kg/ha P2O5</a:t>
                      </a:r>
                      <a:r>
                        <a:rPr lang="en-US" altLang="he-IL" sz="1200" u="none" dirty="0" smtClean="0"/>
                        <a:t>,  264 kg/ha K</a:t>
                      </a:r>
                      <a:r>
                        <a:rPr lang="en-US" altLang="he-IL" sz="1200" u="none" baseline="-25000" dirty="0" smtClean="0"/>
                        <a:t>2</a:t>
                      </a:r>
                      <a:r>
                        <a:rPr lang="en-US" altLang="he-IL" sz="1200" u="none" dirty="0" smtClean="0"/>
                        <a:t>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200" u="none" dirty="0" smtClean="0"/>
                        <a:t>158 kg/ha N,               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200" u="none" dirty="0" smtClean="0"/>
                    </a:p>
                    <a:p>
                      <a:pPr mar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1200" b="1" u="none" dirty="0" smtClean="0"/>
                        <a:t>433 kg/ha N,  </a:t>
                      </a:r>
                      <a:r>
                        <a:rPr lang="es-ES" sz="1200" b="1" u="none" dirty="0" smtClean="0">
                          <a:solidFill>
                            <a:srgbClr val="FF9900"/>
                          </a:solidFill>
                        </a:rPr>
                        <a:t>132 kg/ha P2O5</a:t>
                      </a:r>
                      <a:r>
                        <a:rPr lang="es-ES" sz="1200" b="1" u="none" dirty="0" smtClean="0"/>
                        <a:t>, 264 kg/ha K2O</a:t>
                      </a:r>
                    </a:p>
                    <a:p>
                      <a:pPr mar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he-IL" sz="1200" u="none" dirty="0"/>
                    </a:p>
                  </a:txBody>
                  <a:tcPr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b="1" dirty="0" smtClean="0"/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 smtClean="0"/>
                        <a:t>Base </a:t>
                      </a:r>
                      <a:r>
                        <a:rPr lang="en-US" sz="1200" b="1" dirty="0" err="1" smtClean="0"/>
                        <a:t>dressin</a:t>
                      </a:r>
                      <a:endParaRPr lang="en-US" sz="1200" b="1" dirty="0" smtClean="0"/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 smtClean="0"/>
                        <a:t>Top dressing / </a:t>
                      </a:r>
                      <a:r>
                        <a:rPr lang="en-US" sz="1200" b="1" dirty="0" err="1" smtClean="0"/>
                        <a:t>Nutrigation</a:t>
                      </a:r>
                      <a:endParaRPr lang="en-US" sz="1200" b="1" dirty="0" smtClean="0"/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 smtClean="0"/>
                        <a:t/>
                      </a:r>
                      <a:br>
                        <a:rPr lang="en-US" sz="1200" b="1" dirty="0" smtClean="0"/>
                      </a:br>
                      <a:endParaRPr lang="he-IL" sz="1200" b="1" dirty="0"/>
                    </a:p>
                  </a:txBody>
                  <a:tcPr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139702"/>
            <a:ext cx="1070888" cy="10441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988" y="4351483"/>
            <a:ext cx="496931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b="1" dirty="0" smtClean="0"/>
              <a:t>Total</a:t>
            </a:r>
            <a:endParaRPr lang="he-IL" sz="1200" b="1" dirty="0"/>
          </a:p>
        </p:txBody>
      </p:sp>
    </p:spTree>
    <p:extLst>
      <p:ext uri="{BB962C8B-B14F-4D97-AF65-F5344CB8AC3E}">
        <p14:creationId xmlns:p14="http://schemas.microsoft.com/office/powerpoint/2010/main" val="285244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Haifa Group </a:t>
            </a:r>
            <a:r>
              <a:rPr lang="en-US" dirty="0" smtClean="0"/>
              <a:t>activity segments 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0959" y="843558"/>
            <a:ext cx="8229600" cy="295232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>
            <a:lvl1pPr marL="452438" indent="-452438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17550" indent="-260350" algn="l" defTabSz="914400" rtl="0" eaLnBrk="1" latinLnBrk="0" hangingPunct="1">
              <a:spcBef>
                <a:spcPct val="20000"/>
              </a:spcBef>
              <a:buSzPct val="140000"/>
              <a:buFont typeface="Arial" panose="020B0604020202020204" pitchFamily="34" charset="0"/>
              <a:buChar char="•"/>
              <a:defRPr sz="2400" kern="1200">
                <a:solidFill>
                  <a:srgbClr val="00833E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40000"/>
              <a:buFont typeface="Arial" panose="020B0604020202020204" pitchFamily="34" charset="0"/>
              <a:buChar char="•"/>
              <a:defRPr sz="2000" kern="1200">
                <a:solidFill>
                  <a:srgbClr val="00833E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40000"/>
              <a:buFont typeface="Arial" panose="020B0604020202020204" pitchFamily="34" charset="0"/>
              <a:buChar char="•"/>
              <a:defRPr sz="1800" kern="1200">
                <a:solidFill>
                  <a:srgbClr val="00833E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40000"/>
              <a:buFont typeface="Arial" panose="020B0604020202020204" pitchFamily="34" charset="0"/>
              <a:buChar char="•"/>
              <a:defRPr sz="1800" kern="1200">
                <a:solidFill>
                  <a:srgbClr val="00833E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000" b="1" dirty="0" smtClean="0"/>
              <a:t>Haifa Group is a leading global supplier of: </a:t>
            </a:r>
          </a:p>
          <a:p>
            <a:pPr marL="1435100" indent="-622300">
              <a:spcBef>
                <a:spcPts val="300"/>
              </a:spcBef>
            </a:pPr>
            <a:r>
              <a:rPr lang="en-US" sz="1800" dirty="0" smtClean="0">
                <a:solidFill>
                  <a:srgbClr val="006600"/>
                </a:solidFill>
              </a:rPr>
              <a:t>Potassium Nitrate</a:t>
            </a:r>
            <a:endParaRPr lang="en-US" sz="1400" dirty="0" smtClean="0">
              <a:solidFill>
                <a:srgbClr val="006600"/>
              </a:solidFill>
            </a:endParaRPr>
          </a:p>
          <a:p>
            <a:pPr marL="1435100" indent="-622300">
              <a:spcBef>
                <a:spcPts val="300"/>
              </a:spcBef>
            </a:pPr>
            <a:r>
              <a:rPr lang="en-US" sz="1800" dirty="0" smtClean="0">
                <a:solidFill>
                  <a:srgbClr val="006600"/>
                </a:solidFill>
              </a:rPr>
              <a:t>Specialty Plant Nutrients </a:t>
            </a:r>
          </a:p>
          <a:p>
            <a:pPr marL="1435100" indent="-622300">
              <a:spcBef>
                <a:spcPts val="300"/>
              </a:spcBef>
            </a:pPr>
            <a:r>
              <a:rPr lang="en-US" sz="1800" dirty="0" smtClean="0">
                <a:solidFill>
                  <a:srgbClr val="006600"/>
                </a:solidFill>
              </a:rPr>
              <a:t>Industrial Chemicals</a:t>
            </a:r>
          </a:p>
          <a:p>
            <a:pPr marL="812800" indent="0">
              <a:spcBef>
                <a:spcPts val="300"/>
              </a:spcBef>
              <a:buNone/>
            </a:pPr>
            <a:endParaRPr lang="en-US" sz="1800" b="1" dirty="0">
              <a:solidFill>
                <a:schemeClr val="bg2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587933"/>
              </p:ext>
            </p:extLst>
          </p:nvPr>
        </p:nvGraphicFramePr>
        <p:xfrm>
          <a:off x="1032926" y="3775727"/>
          <a:ext cx="7571522" cy="10457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0962"/>
                <a:gridCol w="2645180"/>
                <a:gridCol w="2395380"/>
              </a:tblGrid>
              <a:tr h="10457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EA8B00"/>
                          </a:solidFill>
                        </a:rPr>
                        <a:t>Agriculture</a:t>
                      </a:r>
                      <a:r>
                        <a:rPr lang="en-US" sz="2000" dirty="0" smtClean="0">
                          <a:solidFill>
                            <a:srgbClr val="EA8B00"/>
                          </a:solidFill>
                        </a:rPr>
                        <a:t> </a:t>
                      </a:r>
                      <a:r>
                        <a:rPr lang="en-US" sz="1500" dirty="0" smtClean="0">
                          <a:solidFill>
                            <a:srgbClr val="EA8B00"/>
                          </a:solidFill>
                        </a:rPr>
                        <a:t/>
                      </a:r>
                      <a:br>
                        <a:rPr lang="en-US" sz="1500" dirty="0" smtClean="0">
                          <a:solidFill>
                            <a:srgbClr val="EA8B00"/>
                          </a:solidFill>
                        </a:rPr>
                      </a:br>
                      <a:r>
                        <a:rPr lang="en-US" sz="1400" b="1" dirty="0" smtClean="0"/>
                        <a:t>Specialty fertilizers </a:t>
                      </a:r>
                      <a:r>
                        <a:rPr lang="en-US" sz="1400" dirty="0" smtClean="0"/>
                        <a:t>for 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highly efficient agriculture</a:t>
                      </a:r>
                    </a:p>
                  </a:txBody>
                  <a:tcPr marL="76367" marR="76367" marT="38184" marB="381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rgbClr val="EA8B00"/>
                          </a:solidFill>
                        </a:rPr>
                        <a:t>Industry </a:t>
                      </a:r>
                      <a:r>
                        <a:rPr lang="en-US" sz="1500" b="1" dirty="0" smtClean="0">
                          <a:solidFill>
                            <a:srgbClr val="EA8B00"/>
                          </a:solidFill>
                        </a:rPr>
                        <a:t/>
                      </a:r>
                      <a:br>
                        <a:rPr lang="en-US" sz="1500" b="1" dirty="0" smtClean="0">
                          <a:solidFill>
                            <a:srgbClr val="EA8B00"/>
                          </a:solidFill>
                        </a:rPr>
                      </a:br>
                      <a:r>
                        <a:rPr lang="en-US" sz="1400" b="1" dirty="0" smtClean="0"/>
                        <a:t>Technical products </a:t>
                      </a:r>
                      <a:r>
                        <a:rPr lang="en-US" sz="1400" dirty="0" smtClean="0"/>
                        <a:t>for diverse industries</a:t>
                      </a:r>
                      <a:endParaRPr lang="en-US" sz="1400" dirty="0"/>
                    </a:p>
                  </a:txBody>
                  <a:tcPr marL="76367" marR="76367" marT="38184" marB="381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EA8B00"/>
                          </a:solidFill>
                        </a:rPr>
                        <a:t>Solar Thermal</a:t>
                      </a:r>
                      <a:r>
                        <a:rPr lang="en-US" sz="2000" b="1" dirty="0" smtClean="0"/>
                        <a:t/>
                      </a:r>
                      <a:br>
                        <a:rPr lang="en-US" sz="2000" b="1" dirty="0" smtClean="0"/>
                      </a:br>
                      <a:r>
                        <a:rPr lang="en-US" sz="1200" b="1" dirty="0" smtClean="0"/>
                        <a:t>Potassium Nitrate </a:t>
                      </a:r>
                      <a:r>
                        <a:rPr lang="en-US" sz="1200" b="0" dirty="0" smtClean="0"/>
                        <a:t>for Power Plants</a:t>
                      </a:r>
                    </a:p>
                  </a:txBody>
                  <a:tcPr marL="76367" marR="76367" marT="38184" marB="381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1187624" y="2355726"/>
            <a:ext cx="1323840" cy="1323840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">
            <a:solidFill>
              <a:schemeClr val="accent5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558349" y="2355726"/>
            <a:ext cx="1323840" cy="1323840"/>
          </a:xfrm>
          <a:prstGeom prst="ellipse">
            <a:avLst/>
          </a:prstGeom>
          <a:blipFill dpi="0"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">
            <a:solidFill>
              <a:schemeClr val="accent5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984464" y="2355726"/>
            <a:ext cx="1323840" cy="1323840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">
            <a:solidFill>
              <a:schemeClr val="accent5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6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-180975"/>
            <a:r>
              <a:rPr lang="en-US" sz="2800" dirty="0" smtClean="0"/>
              <a:t>Potato trial in Australia - </a:t>
            </a:r>
            <a:r>
              <a:rPr lang="en-US" sz="2800" b="1" dirty="0" smtClean="0"/>
              <a:t>Results</a:t>
            </a:r>
            <a:endParaRPr lang="he-IL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237903" y="1379331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5625314"/>
              </p:ext>
            </p:extLst>
          </p:nvPr>
        </p:nvGraphicFramePr>
        <p:xfrm>
          <a:off x="249590" y="1541349"/>
          <a:ext cx="4572000" cy="2326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1059582"/>
            <a:ext cx="26506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006600"/>
                </a:solidFill>
              </a:rPr>
              <a:t>Tuber yield [ton/ha] </a:t>
            </a:r>
            <a:endParaRPr lang="he-IL" dirty="0">
              <a:solidFill>
                <a:srgbClr val="006600"/>
              </a:solidFill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8235485"/>
              </p:ext>
            </p:extLst>
          </p:nvPr>
        </p:nvGraphicFramePr>
        <p:xfrm>
          <a:off x="4788024" y="1517830"/>
          <a:ext cx="3816424" cy="2075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66934" y="3830002"/>
            <a:ext cx="1620635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Farmer’s practice</a:t>
            </a:r>
            <a:endParaRPr lang="he-IL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5524" y="3579862"/>
            <a:ext cx="1733839" cy="338554"/>
            <a:chOff x="1876975" y="5078304"/>
            <a:chExt cx="1733839" cy="451404"/>
          </a:xfrm>
        </p:grpSpPr>
        <p:sp>
          <p:nvSpPr>
            <p:cNvPr id="15" name="Rectangle 14"/>
            <p:cNvSpPr/>
            <p:nvPr/>
          </p:nvSpPr>
          <p:spPr>
            <a:xfrm>
              <a:off x="1876975" y="5258518"/>
              <a:ext cx="227657" cy="12523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04632" y="5078304"/>
              <a:ext cx="1506182" cy="45140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600" dirty="0" smtClean="0">
                  <a:solidFill>
                    <a:schemeClr val="accent3">
                      <a:lumMod val="50000"/>
                    </a:schemeClr>
                  </a:solidFill>
                </a:rPr>
                <a:t>Haifa treatment</a:t>
              </a:r>
              <a:endParaRPr lang="he-IL" sz="16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60033" y="1221600"/>
            <a:ext cx="26506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>
                <a:solidFill>
                  <a:srgbClr val="006600"/>
                </a:solidFill>
              </a:rPr>
              <a:t>Cost &amp; profit [US$/ha]</a:t>
            </a:r>
            <a:endParaRPr lang="he-IL" dirty="0">
              <a:solidFill>
                <a:srgbClr val="00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3096" y="4285569"/>
            <a:ext cx="7825456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Haifa treatment: </a:t>
            </a:r>
            <a:r>
              <a:rPr lang="en-US" sz="2400" b="1" dirty="0" smtClean="0">
                <a:solidFill>
                  <a:schemeClr val="bg1"/>
                </a:solidFill>
              </a:rPr>
              <a:t>higher yield and better value</a:t>
            </a:r>
            <a:endParaRPr lang="he-IL" sz="2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77200" y="1420154"/>
            <a:ext cx="93111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FF9900"/>
                </a:solidFill>
              </a:rPr>
              <a:t>+62%</a:t>
            </a:r>
            <a:endParaRPr lang="he-IL" sz="2400" b="1" dirty="0">
              <a:solidFill>
                <a:srgbClr val="FF99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24658" y="1477582"/>
            <a:ext cx="93111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FF9900"/>
                </a:solidFill>
              </a:rPr>
              <a:t>+50%</a:t>
            </a:r>
            <a:endParaRPr lang="he-IL" sz="2400" b="1" dirty="0">
              <a:solidFill>
                <a:srgbClr val="FF990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055">
            <a:off x="2655025" y="1129325"/>
            <a:ext cx="715363" cy="339797"/>
          </a:xfrm>
          <a:prstGeom prst="rect">
            <a:avLst/>
          </a:prstGeom>
          <a:effectLst>
            <a:outerShdw blurRad="139700" dist="393700" dir="2400000" sx="74000" sy="74000" algn="ctr" rotWithShape="0">
              <a:srgbClr val="000000">
                <a:alpha val="8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0415">
            <a:off x="7120615" y="1154836"/>
            <a:ext cx="818298" cy="2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45524" y="3973815"/>
            <a:ext cx="227657" cy="9392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702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-276225"/>
            <a:r>
              <a:rPr lang="en-US" dirty="0" smtClean="0"/>
              <a:t>Conclusions and topics for consideration  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63960" y="987574"/>
            <a:ext cx="8800528" cy="3751064"/>
          </a:xfrm>
          <a:prstGeom prst="rect">
            <a:avLst/>
          </a:prstGeom>
        </p:spPr>
        <p:txBody>
          <a:bodyPr>
            <a:normAutofit/>
          </a:bodyPr>
          <a:lstStyle>
            <a:lvl1pPr marL="452438" indent="-452438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17550" indent="-260350" algn="l" defTabSz="914400" rtl="0" eaLnBrk="1" latinLnBrk="0" hangingPunct="1">
              <a:spcBef>
                <a:spcPct val="20000"/>
              </a:spcBef>
              <a:buSzPct val="140000"/>
              <a:buFont typeface="Arial" panose="020B0604020202020204" pitchFamily="34" charset="0"/>
              <a:buChar char="•"/>
              <a:defRPr sz="2400" kern="1200">
                <a:solidFill>
                  <a:srgbClr val="00833E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40000"/>
              <a:buFont typeface="Arial" panose="020B0604020202020204" pitchFamily="34" charset="0"/>
              <a:buChar char="•"/>
              <a:defRPr sz="2000" kern="1200">
                <a:solidFill>
                  <a:srgbClr val="00833E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40000"/>
              <a:buFont typeface="Arial" panose="020B0604020202020204" pitchFamily="34" charset="0"/>
              <a:buChar char="•"/>
              <a:defRPr sz="1800" kern="1200">
                <a:solidFill>
                  <a:srgbClr val="00833E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40000"/>
              <a:buFont typeface="Arial" panose="020B0604020202020204" pitchFamily="34" charset="0"/>
              <a:buChar char="•"/>
              <a:defRPr sz="1800" kern="1200">
                <a:solidFill>
                  <a:srgbClr val="00833E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b="1" dirty="0" smtClean="0"/>
              <a:t>Irrigation and Fertilization </a:t>
            </a:r>
            <a:r>
              <a:rPr lang="en-US" sz="2000" dirty="0" smtClean="0"/>
              <a:t>(</a:t>
            </a:r>
            <a:r>
              <a:rPr lang="en-US" sz="2000" dirty="0" err="1" smtClean="0"/>
              <a:t>nutrigation</a:t>
            </a:r>
            <a:r>
              <a:rPr lang="en-US" sz="2000" dirty="0" smtClean="0"/>
              <a:t>) should be programmed and </a:t>
            </a:r>
            <a:r>
              <a:rPr lang="en-US" sz="2000" dirty="0" smtClean="0"/>
              <a:t>managed simultaneously.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Rationalizing both, </a:t>
            </a:r>
            <a:r>
              <a:rPr lang="en-US" sz="2000" b="1" dirty="0" smtClean="0"/>
              <a:t>quantity and timing wise  </a:t>
            </a:r>
            <a:r>
              <a:rPr lang="en-US" sz="2000" dirty="0" smtClean="0"/>
              <a:t>maximizing  potato yield and quality, and decreasing  environmental negative impacts.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Future research / experiment design  should be “multifactorial</a:t>
            </a:r>
            <a:r>
              <a:rPr lang="en-US" sz="2000" dirty="0"/>
              <a:t>” </a:t>
            </a:r>
            <a:r>
              <a:rPr lang="en-US" sz="2000" smtClean="0"/>
              <a:t>evaluating mutual and  </a:t>
            </a:r>
            <a:r>
              <a:rPr lang="en-US" sz="2000" dirty="0" smtClean="0"/>
              <a:t>reciprocal or influences.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24438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71600" y="4175997"/>
            <a:ext cx="5449851" cy="584775"/>
          </a:xfrm>
          <a:prstGeom prst="rect">
            <a:avLst/>
          </a:prstGeom>
          <a:solidFill>
            <a:srgbClr val="0066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nutrinet.haifa-group.com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4" descr="U:\Sales_&amp;_Marketing\Corporate Marketing\WebSite-DEV\Nutrinet  - NEW\Marketing Campaign\Images\NutriNet-WebNews01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87574"/>
            <a:ext cx="4450641" cy="356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423779" y="51470"/>
            <a:ext cx="4416915" cy="441691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Rectangle 31"/>
          <p:cNvSpPr/>
          <p:nvPr/>
        </p:nvSpPr>
        <p:spPr>
          <a:xfrm>
            <a:off x="2548848" y="64964"/>
            <a:ext cx="3744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FF9900"/>
                </a:solidFill>
              </a:rPr>
              <a:t>Thank You</a:t>
            </a:r>
            <a:endParaRPr lang="en-US" sz="60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1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180975"/>
            <a:r>
              <a:rPr lang="en-US" altLang="he-IL" sz="2800" dirty="0"/>
              <a:t>Haifa’s </a:t>
            </a:r>
            <a:r>
              <a:rPr lang="en-US" altLang="he-IL" sz="2800" dirty="0" smtClean="0"/>
              <a:t>plant nutrition approach  </a:t>
            </a:r>
            <a:endParaRPr lang="he-IL" altLang="he-IL" sz="2800" dirty="0" smtClean="0"/>
          </a:p>
        </p:txBody>
      </p:sp>
      <p:sp>
        <p:nvSpPr>
          <p:cNvPr id="12295" name="Text Box 71"/>
          <p:cNvSpPr txBox="1">
            <a:spLocks noChangeArrowheads="1"/>
          </p:cNvSpPr>
          <p:nvPr/>
        </p:nvSpPr>
        <p:spPr bwMode="auto">
          <a:xfrm>
            <a:off x="321680" y="3947586"/>
            <a:ext cx="345823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00853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2"/>
              </a:buBlip>
              <a:defRPr sz="2200">
                <a:solidFill>
                  <a:srgbClr val="00853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00853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he-IL" sz="1400" dirty="0" smtClean="0"/>
              <a:t>Controlled release fertilizer </a:t>
            </a:r>
            <a:r>
              <a:rPr lang="en-US" altLang="he-IL" sz="1400" dirty="0"/>
              <a:t>(pre </a:t>
            </a:r>
            <a:r>
              <a:rPr lang="en-US" altLang="he-IL" sz="1400" dirty="0" smtClean="0"/>
              <a:t>planting) Haifa </a:t>
            </a:r>
            <a:r>
              <a:rPr lang="en-US" altLang="he-IL" sz="1400" dirty="0" err="1" smtClean="0"/>
              <a:t>Multicote</a:t>
            </a:r>
            <a:r>
              <a:rPr lang="en-US" altLang="he-IL" sz="1400" baseline="30000" dirty="0" smtClean="0"/>
              <a:t>® </a:t>
            </a:r>
            <a:r>
              <a:rPr lang="en-US" altLang="he-IL" sz="1400" dirty="0" err="1" smtClean="0"/>
              <a:t>agri</a:t>
            </a:r>
            <a:r>
              <a:rPr lang="en-US" altLang="he-IL" sz="1400" dirty="0" smtClean="0"/>
              <a:t> + </a:t>
            </a:r>
            <a:r>
              <a:rPr lang="en-US" altLang="he-IL" sz="1400" dirty="0" err="1" smtClean="0"/>
              <a:t>Nutrigation</a:t>
            </a:r>
            <a:r>
              <a:rPr lang="en-US" altLang="he-IL" sz="1400" dirty="0" smtClean="0"/>
              <a:t> with Haifa WSF provide an optimal </a:t>
            </a:r>
            <a:r>
              <a:rPr lang="en-US" altLang="he-IL" sz="1400" dirty="0"/>
              <a:t>nutrition throughout the growth </a:t>
            </a:r>
            <a:r>
              <a:rPr lang="en-US" altLang="he-IL" sz="1400" dirty="0" smtClean="0"/>
              <a:t>season.</a:t>
            </a:r>
            <a:endParaRPr lang="en-US" altLang="he-IL" sz="1400" dirty="0">
              <a:cs typeface="David" pitchFamily="2" charset="-79"/>
            </a:endParaRPr>
          </a:p>
        </p:txBody>
      </p:sp>
      <p:sp>
        <p:nvSpPr>
          <p:cNvPr id="12296" name="Text Box 73"/>
          <p:cNvSpPr txBox="1">
            <a:spLocks noChangeArrowheads="1"/>
          </p:cNvSpPr>
          <p:nvPr/>
        </p:nvSpPr>
        <p:spPr bwMode="auto">
          <a:xfrm>
            <a:off x="3851920" y="3939902"/>
            <a:ext cx="482453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00853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2"/>
              </a:buBlip>
              <a:defRPr sz="2200">
                <a:solidFill>
                  <a:srgbClr val="00853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00853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he-IL" sz="1400" b="1" dirty="0" smtClean="0"/>
              <a:t>Traditional fertilization practice:  </a:t>
            </a:r>
            <a:r>
              <a:rPr lang="en-US" altLang="he-IL" sz="1400" dirty="0" smtClean="0"/>
              <a:t>based on  application of granular  fertilizer</a:t>
            </a:r>
            <a:r>
              <a:rPr lang="en-US" altLang="he-IL" sz="1400" b="1" dirty="0" smtClean="0"/>
              <a:t> </a:t>
            </a:r>
            <a:r>
              <a:rPr lang="en-US" altLang="he-IL" sz="1400" dirty="0" smtClean="0"/>
              <a:t>(pre planting) induce</a:t>
            </a:r>
            <a:r>
              <a:rPr lang="en-US" altLang="he-IL" sz="1400" b="1" dirty="0" smtClean="0"/>
              <a:t> </a:t>
            </a:r>
            <a:r>
              <a:rPr lang="en-US" altLang="he-IL" sz="1400" dirty="0" smtClean="0"/>
              <a:t>hazardous </a:t>
            </a:r>
            <a:r>
              <a:rPr lang="en-US" altLang="he-IL" sz="1400" dirty="0"/>
              <a:t>excess </a:t>
            </a:r>
            <a:r>
              <a:rPr lang="en-US" altLang="he-IL" sz="1400" dirty="0" smtClean="0"/>
              <a:t>to plant at </a:t>
            </a:r>
            <a:r>
              <a:rPr lang="en-US" altLang="he-IL" sz="1400" dirty="0"/>
              <a:t>the beginning followed by deficiency towards the end of the growth </a:t>
            </a:r>
            <a:r>
              <a:rPr lang="en-US" altLang="he-IL" sz="1400" dirty="0" smtClean="0"/>
              <a:t>season. </a:t>
            </a:r>
            <a:endParaRPr lang="en-US" altLang="he-IL" sz="1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95462" y="3867894"/>
            <a:ext cx="792162" cy="0"/>
          </a:xfrm>
          <a:prstGeom prst="line">
            <a:avLst/>
          </a:prstGeom>
          <a:ln w="8255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923928" y="3867894"/>
            <a:ext cx="792162" cy="0"/>
          </a:xfrm>
          <a:prstGeom prst="line">
            <a:avLst/>
          </a:prstGeom>
          <a:ln w="8572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91611"/>
            <a:ext cx="6984776" cy="163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/>
          <p:cNvSpPr/>
          <p:nvPr/>
        </p:nvSpPr>
        <p:spPr>
          <a:xfrm>
            <a:off x="771761" y="1399639"/>
            <a:ext cx="6752567" cy="1532151"/>
          </a:xfrm>
          <a:custGeom>
            <a:avLst/>
            <a:gdLst>
              <a:gd name="connsiteX0" fmla="*/ 0 w 6593306"/>
              <a:gd name="connsiteY0" fmla="*/ 2877954 h 2877954"/>
              <a:gd name="connsiteX1" fmla="*/ 375386 w 6593306"/>
              <a:gd name="connsiteY1" fmla="*/ 433137 h 2877954"/>
              <a:gd name="connsiteX2" fmla="*/ 962527 w 6593306"/>
              <a:gd name="connsiteY2" fmla="*/ 279133 h 2877954"/>
              <a:gd name="connsiteX3" fmla="*/ 1347537 w 6593306"/>
              <a:gd name="connsiteY3" fmla="*/ 1395664 h 2877954"/>
              <a:gd name="connsiteX4" fmla="*/ 1722923 w 6593306"/>
              <a:gd name="connsiteY4" fmla="*/ 1790299 h 2877954"/>
              <a:gd name="connsiteX5" fmla="*/ 2310064 w 6593306"/>
              <a:gd name="connsiteY5" fmla="*/ 2213811 h 2877954"/>
              <a:gd name="connsiteX6" fmla="*/ 3176337 w 6593306"/>
              <a:gd name="connsiteY6" fmla="*/ 2608447 h 2877954"/>
              <a:gd name="connsiteX7" fmla="*/ 4957011 w 6593306"/>
              <a:gd name="connsiteY7" fmla="*/ 2810577 h 2877954"/>
              <a:gd name="connsiteX8" fmla="*/ 5813659 w 6593306"/>
              <a:gd name="connsiteY8" fmla="*/ 2820202 h 2877954"/>
              <a:gd name="connsiteX9" fmla="*/ 6150544 w 6593306"/>
              <a:gd name="connsiteY9" fmla="*/ 2829828 h 2877954"/>
              <a:gd name="connsiteX10" fmla="*/ 6593306 w 6593306"/>
              <a:gd name="connsiteY10" fmla="*/ 2858704 h 2877954"/>
              <a:gd name="connsiteX0" fmla="*/ 0 w 6593306"/>
              <a:gd name="connsiteY0" fmla="*/ 2864457 h 2864457"/>
              <a:gd name="connsiteX1" fmla="*/ 375386 w 6593306"/>
              <a:gd name="connsiteY1" fmla="*/ 419640 h 2864457"/>
              <a:gd name="connsiteX2" fmla="*/ 864096 w 6593306"/>
              <a:gd name="connsiteY2" fmla="*/ 346617 h 2864457"/>
              <a:gd name="connsiteX3" fmla="*/ 1347537 w 6593306"/>
              <a:gd name="connsiteY3" fmla="*/ 1382167 h 2864457"/>
              <a:gd name="connsiteX4" fmla="*/ 1722923 w 6593306"/>
              <a:gd name="connsiteY4" fmla="*/ 1776802 h 2864457"/>
              <a:gd name="connsiteX5" fmla="*/ 2310064 w 6593306"/>
              <a:gd name="connsiteY5" fmla="*/ 2200314 h 2864457"/>
              <a:gd name="connsiteX6" fmla="*/ 3176337 w 6593306"/>
              <a:gd name="connsiteY6" fmla="*/ 2594950 h 2864457"/>
              <a:gd name="connsiteX7" fmla="*/ 4957011 w 6593306"/>
              <a:gd name="connsiteY7" fmla="*/ 2797080 h 2864457"/>
              <a:gd name="connsiteX8" fmla="*/ 5813659 w 6593306"/>
              <a:gd name="connsiteY8" fmla="*/ 2806705 h 2864457"/>
              <a:gd name="connsiteX9" fmla="*/ 6150544 w 6593306"/>
              <a:gd name="connsiteY9" fmla="*/ 2816331 h 2864457"/>
              <a:gd name="connsiteX10" fmla="*/ 6593306 w 6593306"/>
              <a:gd name="connsiteY10" fmla="*/ 2845207 h 2864457"/>
              <a:gd name="connsiteX0" fmla="*/ 0 w 6593306"/>
              <a:gd name="connsiteY0" fmla="*/ 2864457 h 2864457"/>
              <a:gd name="connsiteX1" fmla="*/ 375386 w 6593306"/>
              <a:gd name="connsiteY1" fmla="*/ 419640 h 2864457"/>
              <a:gd name="connsiteX2" fmla="*/ 864096 w 6593306"/>
              <a:gd name="connsiteY2" fmla="*/ 346617 h 2864457"/>
              <a:gd name="connsiteX3" fmla="*/ 1080120 w 6593306"/>
              <a:gd name="connsiteY3" fmla="*/ 1516988 h 2864457"/>
              <a:gd name="connsiteX4" fmla="*/ 1722923 w 6593306"/>
              <a:gd name="connsiteY4" fmla="*/ 1776802 h 2864457"/>
              <a:gd name="connsiteX5" fmla="*/ 2310064 w 6593306"/>
              <a:gd name="connsiteY5" fmla="*/ 2200314 h 2864457"/>
              <a:gd name="connsiteX6" fmla="*/ 3176337 w 6593306"/>
              <a:gd name="connsiteY6" fmla="*/ 2594950 h 2864457"/>
              <a:gd name="connsiteX7" fmla="*/ 4957011 w 6593306"/>
              <a:gd name="connsiteY7" fmla="*/ 2797080 h 2864457"/>
              <a:gd name="connsiteX8" fmla="*/ 5813659 w 6593306"/>
              <a:gd name="connsiteY8" fmla="*/ 2806705 h 2864457"/>
              <a:gd name="connsiteX9" fmla="*/ 6150544 w 6593306"/>
              <a:gd name="connsiteY9" fmla="*/ 2816331 h 2864457"/>
              <a:gd name="connsiteX10" fmla="*/ 6593306 w 6593306"/>
              <a:gd name="connsiteY10" fmla="*/ 2845207 h 2864457"/>
              <a:gd name="connsiteX0" fmla="*/ 0 w 6593306"/>
              <a:gd name="connsiteY0" fmla="*/ 2864457 h 2864457"/>
              <a:gd name="connsiteX1" fmla="*/ 375386 w 6593306"/>
              <a:gd name="connsiteY1" fmla="*/ 419640 h 2864457"/>
              <a:gd name="connsiteX2" fmla="*/ 864096 w 6593306"/>
              <a:gd name="connsiteY2" fmla="*/ 346617 h 2864457"/>
              <a:gd name="connsiteX3" fmla="*/ 1080120 w 6593306"/>
              <a:gd name="connsiteY3" fmla="*/ 1516988 h 2864457"/>
              <a:gd name="connsiteX4" fmla="*/ 1440160 w 6593306"/>
              <a:gd name="connsiteY4" fmla="*/ 1967130 h 2864457"/>
              <a:gd name="connsiteX5" fmla="*/ 2310064 w 6593306"/>
              <a:gd name="connsiteY5" fmla="*/ 2200314 h 2864457"/>
              <a:gd name="connsiteX6" fmla="*/ 3176337 w 6593306"/>
              <a:gd name="connsiteY6" fmla="*/ 2594950 h 2864457"/>
              <a:gd name="connsiteX7" fmla="*/ 4957011 w 6593306"/>
              <a:gd name="connsiteY7" fmla="*/ 2797080 h 2864457"/>
              <a:gd name="connsiteX8" fmla="*/ 5813659 w 6593306"/>
              <a:gd name="connsiteY8" fmla="*/ 2806705 h 2864457"/>
              <a:gd name="connsiteX9" fmla="*/ 6150544 w 6593306"/>
              <a:gd name="connsiteY9" fmla="*/ 2816331 h 2864457"/>
              <a:gd name="connsiteX10" fmla="*/ 6593306 w 6593306"/>
              <a:gd name="connsiteY10" fmla="*/ 2845207 h 2864457"/>
              <a:gd name="connsiteX0" fmla="*/ 0 w 6593306"/>
              <a:gd name="connsiteY0" fmla="*/ 2864457 h 2864457"/>
              <a:gd name="connsiteX1" fmla="*/ 375386 w 6593306"/>
              <a:gd name="connsiteY1" fmla="*/ 419640 h 2864457"/>
              <a:gd name="connsiteX2" fmla="*/ 864096 w 6593306"/>
              <a:gd name="connsiteY2" fmla="*/ 346617 h 2864457"/>
              <a:gd name="connsiteX3" fmla="*/ 1080120 w 6593306"/>
              <a:gd name="connsiteY3" fmla="*/ 1516988 h 2864457"/>
              <a:gd name="connsiteX4" fmla="*/ 1440160 w 6593306"/>
              <a:gd name="connsiteY4" fmla="*/ 1967130 h 2864457"/>
              <a:gd name="connsiteX5" fmla="*/ 2304256 w 6593306"/>
              <a:gd name="connsiteY5" fmla="*/ 2327244 h 2864457"/>
              <a:gd name="connsiteX6" fmla="*/ 3176337 w 6593306"/>
              <a:gd name="connsiteY6" fmla="*/ 2594950 h 2864457"/>
              <a:gd name="connsiteX7" fmla="*/ 4957011 w 6593306"/>
              <a:gd name="connsiteY7" fmla="*/ 2797080 h 2864457"/>
              <a:gd name="connsiteX8" fmla="*/ 5813659 w 6593306"/>
              <a:gd name="connsiteY8" fmla="*/ 2806705 h 2864457"/>
              <a:gd name="connsiteX9" fmla="*/ 6150544 w 6593306"/>
              <a:gd name="connsiteY9" fmla="*/ 2816331 h 2864457"/>
              <a:gd name="connsiteX10" fmla="*/ 6593306 w 6593306"/>
              <a:gd name="connsiteY10" fmla="*/ 2845207 h 2864457"/>
              <a:gd name="connsiteX0" fmla="*/ 0 w 6593306"/>
              <a:gd name="connsiteY0" fmla="*/ 2834447 h 2834447"/>
              <a:gd name="connsiteX1" fmla="*/ 375386 w 6593306"/>
              <a:gd name="connsiteY1" fmla="*/ 389630 h 2834447"/>
              <a:gd name="connsiteX2" fmla="*/ 864096 w 6593306"/>
              <a:gd name="connsiteY2" fmla="*/ 496664 h 2834447"/>
              <a:gd name="connsiteX3" fmla="*/ 1080120 w 6593306"/>
              <a:gd name="connsiteY3" fmla="*/ 1486978 h 2834447"/>
              <a:gd name="connsiteX4" fmla="*/ 1440160 w 6593306"/>
              <a:gd name="connsiteY4" fmla="*/ 1937120 h 2834447"/>
              <a:gd name="connsiteX5" fmla="*/ 2304256 w 6593306"/>
              <a:gd name="connsiteY5" fmla="*/ 2297234 h 2834447"/>
              <a:gd name="connsiteX6" fmla="*/ 3176337 w 6593306"/>
              <a:gd name="connsiteY6" fmla="*/ 2564940 h 2834447"/>
              <a:gd name="connsiteX7" fmla="*/ 4957011 w 6593306"/>
              <a:gd name="connsiteY7" fmla="*/ 2767070 h 2834447"/>
              <a:gd name="connsiteX8" fmla="*/ 5813659 w 6593306"/>
              <a:gd name="connsiteY8" fmla="*/ 2776695 h 2834447"/>
              <a:gd name="connsiteX9" fmla="*/ 6150544 w 6593306"/>
              <a:gd name="connsiteY9" fmla="*/ 2786321 h 2834447"/>
              <a:gd name="connsiteX10" fmla="*/ 6593306 w 6593306"/>
              <a:gd name="connsiteY10" fmla="*/ 2815197 h 2834447"/>
              <a:gd name="connsiteX0" fmla="*/ 0 w 6593306"/>
              <a:gd name="connsiteY0" fmla="*/ 2834447 h 2834447"/>
              <a:gd name="connsiteX1" fmla="*/ 375386 w 6593306"/>
              <a:gd name="connsiteY1" fmla="*/ 389630 h 2834447"/>
              <a:gd name="connsiteX2" fmla="*/ 864096 w 6593306"/>
              <a:gd name="connsiteY2" fmla="*/ 496664 h 2834447"/>
              <a:gd name="connsiteX3" fmla="*/ 1080120 w 6593306"/>
              <a:gd name="connsiteY3" fmla="*/ 1486978 h 2834447"/>
              <a:gd name="connsiteX4" fmla="*/ 1440160 w 6593306"/>
              <a:gd name="connsiteY4" fmla="*/ 1937120 h 2834447"/>
              <a:gd name="connsiteX5" fmla="*/ 2304256 w 6593306"/>
              <a:gd name="connsiteY5" fmla="*/ 2297234 h 2834447"/>
              <a:gd name="connsiteX6" fmla="*/ 3176337 w 6593306"/>
              <a:gd name="connsiteY6" fmla="*/ 2564940 h 2834447"/>
              <a:gd name="connsiteX7" fmla="*/ 4957011 w 6593306"/>
              <a:gd name="connsiteY7" fmla="*/ 2767070 h 2834447"/>
              <a:gd name="connsiteX8" fmla="*/ 5813659 w 6593306"/>
              <a:gd name="connsiteY8" fmla="*/ 2776695 h 2834447"/>
              <a:gd name="connsiteX9" fmla="*/ 6150544 w 6593306"/>
              <a:gd name="connsiteY9" fmla="*/ 2786321 h 2834447"/>
              <a:gd name="connsiteX10" fmla="*/ 6593306 w 6593306"/>
              <a:gd name="connsiteY10" fmla="*/ 2815197 h 2834447"/>
              <a:gd name="connsiteX0" fmla="*/ 0 w 6150544"/>
              <a:gd name="connsiteY0" fmla="*/ 2834447 h 2834447"/>
              <a:gd name="connsiteX1" fmla="*/ 375386 w 6150544"/>
              <a:gd name="connsiteY1" fmla="*/ 389630 h 2834447"/>
              <a:gd name="connsiteX2" fmla="*/ 864096 w 6150544"/>
              <a:gd name="connsiteY2" fmla="*/ 496664 h 2834447"/>
              <a:gd name="connsiteX3" fmla="*/ 1080120 w 6150544"/>
              <a:gd name="connsiteY3" fmla="*/ 1486978 h 2834447"/>
              <a:gd name="connsiteX4" fmla="*/ 1440160 w 6150544"/>
              <a:gd name="connsiteY4" fmla="*/ 1937120 h 2834447"/>
              <a:gd name="connsiteX5" fmla="*/ 2304256 w 6150544"/>
              <a:gd name="connsiteY5" fmla="*/ 2297234 h 2834447"/>
              <a:gd name="connsiteX6" fmla="*/ 3176337 w 6150544"/>
              <a:gd name="connsiteY6" fmla="*/ 2564940 h 2834447"/>
              <a:gd name="connsiteX7" fmla="*/ 4957011 w 6150544"/>
              <a:gd name="connsiteY7" fmla="*/ 2767070 h 2834447"/>
              <a:gd name="connsiteX8" fmla="*/ 5813659 w 6150544"/>
              <a:gd name="connsiteY8" fmla="*/ 2776695 h 2834447"/>
              <a:gd name="connsiteX9" fmla="*/ 6150544 w 6150544"/>
              <a:gd name="connsiteY9" fmla="*/ 2786321 h 2834447"/>
              <a:gd name="connsiteX0" fmla="*/ 0 w 5813659"/>
              <a:gd name="connsiteY0" fmla="*/ 2834447 h 2834447"/>
              <a:gd name="connsiteX1" fmla="*/ 375386 w 5813659"/>
              <a:gd name="connsiteY1" fmla="*/ 389630 h 2834447"/>
              <a:gd name="connsiteX2" fmla="*/ 864096 w 5813659"/>
              <a:gd name="connsiteY2" fmla="*/ 496664 h 2834447"/>
              <a:gd name="connsiteX3" fmla="*/ 1080120 w 5813659"/>
              <a:gd name="connsiteY3" fmla="*/ 1486978 h 2834447"/>
              <a:gd name="connsiteX4" fmla="*/ 1440160 w 5813659"/>
              <a:gd name="connsiteY4" fmla="*/ 1937120 h 2834447"/>
              <a:gd name="connsiteX5" fmla="*/ 2304256 w 5813659"/>
              <a:gd name="connsiteY5" fmla="*/ 2297234 h 2834447"/>
              <a:gd name="connsiteX6" fmla="*/ 3176337 w 5813659"/>
              <a:gd name="connsiteY6" fmla="*/ 2564940 h 2834447"/>
              <a:gd name="connsiteX7" fmla="*/ 4957011 w 5813659"/>
              <a:gd name="connsiteY7" fmla="*/ 2767070 h 2834447"/>
              <a:gd name="connsiteX8" fmla="*/ 5813659 w 5813659"/>
              <a:gd name="connsiteY8" fmla="*/ 2776695 h 2834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13659" h="2834447">
                <a:moveTo>
                  <a:pt x="0" y="2834447"/>
                </a:moveTo>
                <a:cubicBezTo>
                  <a:pt x="107482" y="1828607"/>
                  <a:pt x="231370" y="779261"/>
                  <a:pt x="375386" y="389630"/>
                </a:cubicBezTo>
                <a:cubicBezTo>
                  <a:pt x="519402" y="0"/>
                  <a:pt x="746640" y="313773"/>
                  <a:pt x="864096" y="496664"/>
                </a:cubicBezTo>
                <a:cubicBezTo>
                  <a:pt x="947958" y="693010"/>
                  <a:pt x="984109" y="1246902"/>
                  <a:pt x="1080120" y="1486978"/>
                </a:cubicBezTo>
                <a:cubicBezTo>
                  <a:pt x="1176131" y="1727054"/>
                  <a:pt x="1236137" y="1802077"/>
                  <a:pt x="1440160" y="1937120"/>
                </a:cubicBezTo>
                <a:cubicBezTo>
                  <a:pt x="1644183" y="2072163"/>
                  <a:pt x="2014893" y="2192597"/>
                  <a:pt x="2304256" y="2297234"/>
                </a:cubicBezTo>
                <a:cubicBezTo>
                  <a:pt x="2593619" y="2401871"/>
                  <a:pt x="2734211" y="2486634"/>
                  <a:pt x="3176337" y="2564940"/>
                </a:cubicBezTo>
                <a:cubicBezTo>
                  <a:pt x="3618463" y="2643246"/>
                  <a:pt x="4517457" y="2731778"/>
                  <a:pt x="4957011" y="2767070"/>
                </a:cubicBezTo>
                <a:cubicBezTo>
                  <a:pt x="5396565" y="2802363"/>
                  <a:pt x="5614737" y="2773487"/>
                  <a:pt x="5813659" y="2776695"/>
                </a:cubicBezTo>
              </a:path>
            </a:pathLst>
          </a:custGeom>
          <a:ln w="85725"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9900"/>
                </a:solidFill>
              </a:rPr>
              <a:t>.</a:t>
            </a:r>
            <a:endParaRPr lang="he-IL" dirty="0">
              <a:solidFill>
                <a:srgbClr val="FF990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835697" y="1779662"/>
            <a:ext cx="5904655" cy="742950"/>
          </a:xfrm>
          <a:custGeom>
            <a:avLst/>
            <a:gdLst>
              <a:gd name="connsiteX0" fmla="*/ 0 w 6708809"/>
              <a:gd name="connsiteY0" fmla="*/ 1135781 h 1135781"/>
              <a:gd name="connsiteX1" fmla="*/ 1010653 w 6708809"/>
              <a:gd name="connsiteY1" fmla="*/ 702644 h 1135781"/>
              <a:gd name="connsiteX2" fmla="*/ 1944303 w 6708809"/>
              <a:gd name="connsiteY2" fmla="*/ 317633 h 1135781"/>
              <a:gd name="connsiteX3" fmla="*/ 2685449 w 6708809"/>
              <a:gd name="connsiteY3" fmla="*/ 96252 h 1135781"/>
              <a:gd name="connsiteX4" fmla="*/ 3301465 w 6708809"/>
              <a:gd name="connsiteY4" fmla="*/ 0 h 1135781"/>
              <a:gd name="connsiteX5" fmla="*/ 4340994 w 6708809"/>
              <a:gd name="connsiteY5" fmla="*/ 96252 h 1135781"/>
              <a:gd name="connsiteX6" fmla="*/ 5351646 w 6708809"/>
              <a:gd name="connsiteY6" fmla="*/ 288758 h 1135781"/>
              <a:gd name="connsiteX7" fmla="*/ 6506678 w 6708809"/>
              <a:gd name="connsiteY7" fmla="*/ 558265 h 1135781"/>
              <a:gd name="connsiteX8" fmla="*/ 6564430 w 6708809"/>
              <a:gd name="connsiteY8" fmla="*/ 567890 h 113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08809" h="1135781">
                <a:moveTo>
                  <a:pt x="0" y="1135781"/>
                </a:moveTo>
                <a:lnTo>
                  <a:pt x="1010653" y="702644"/>
                </a:lnTo>
                <a:cubicBezTo>
                  <a:pt x="1334703" y="566286"/>
                  <a:pt x="1665170" y="418698"/>
                  <a:pt x="1944303" y="317633"/>
                </a:cubicBezTo>
                <a:cubicBezTo>
                  <a:pt x="2223436" y="216568"/>
                  <a:pt x="2459255" y="149191"/>
                  <a:pt x="2685449" y="96252"/>
                </a:cubicBezTo>
                <a:cubicBezTo>
                  <a:pt x="2911643" y="43313"/>
                  <a:pt x="3025541" y="0"/>
                  <a:pt x="3301465" y="0"/>
                </a:cubicBezTo>
                <a:cubicBezTo>
                  <a:pt x="3577389" y="0"/>
                  <a:pt x="3999297" y="48126"/>
                  <a:pt x="4340994" y="96252"/>
                </a:cubicBezTo>
                <a:cubicBezTo>
                  <a:pt x="4682691" y="144378"/>
                  <a:pt x="4990699" y="211756"/>
                  <a:pt x="5351646" y="288758"/>
                </a:cubicBezTo>
                <a:cubicBezTo>
                  <a:pt x="5712593" y="365760"/>
                  <a:pt x="6304547" y="511743"/>
                  <a:pt x="6506678" y="558265"/>
                </a:cubicBezTo>
                <a:cubicBezTo>
                  <a:pt x="6708809" y="604787"/>
                  <a:pt x="6636619" y="586338"/>
                  <a:pt x="6564430" y="567890"/>
                </a:cubicBezTo>
              </a:path>
            </a:pathLst>
          </a:custGeom>
          <a:ln w="8255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srgbClr val="006600"/>
              </a:solidFill>
            </a:endParaRPr>
          </a:p>
        </p:txBody>
      </p:sp>
      <p:pic>
        <p:nvPicPr>
          <p:cNvPr id="3076" name="Picture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18" y="3506823"/>
            <a:ext cx="618306" cy="17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923928" y="1091862"/>
            <a:ext cx="1936124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400" b="1" dirty="0" smtClean="0"/>
              <a:t>High demand &amp; supply</a:t>
            </a:r>
            <a:endParaRPr lang="he-IL" sz="1400" b="1" dirty="0"/>
          </a:p>
        </p:txBody>
      </p:sp>
    </p:spTree>
    <p:extLst>
      <p:ext uri="{BB962C8B-B14F-4D97-AF65-F5344CB8AC3E}">
        <p14:creationId xmlns:p14="http://schemas.microsoft.com/office/powerpoint/2010/main" val="33729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4716016" y="1923678"/>
            <a:ext cx="360040" cy="108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Rectangle 24"/>
          <p:cNvSpPr/>
          <p:nvPr/>
        </p:nvSpPr>
        <p:spPr>
          <a:xfrm>
            <a:off x="4499992" y="2031690"/>
            <a:ext cx="648072" cy="1620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Rectangle 27"/>
          <p:cNvSpPr/>
          <p:nvPr/>
        </p:nvSpPr>
        <p:spPr>
          <a:xfrm>
            <a:off x="1691680" y="1167594"/>
            <a:ext cx="432048" cy="1620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6" name="Picture 2" descr="C:\Users\yarden\Desktop\GA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2" t="14008" r="12502"/>
          <a:stretch/>
        </p:blipFill>
        <p:spPr bwMode="auto">
          <a:xfrm>
            <a:off x="818272" y="1419622"/>
            <a:ext cx="5328592" cy="310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987824" y="3435846"/>
            <a:ext cx="734495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Uptake</a:t>
            </a:r>
            <a:endParaRPr lang="he-IL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01845" y="3712508"/>
            <a:ext cx="1404551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Immobilization </a:t>
            </a:r>
            <a:endParaRPr lang="he-IL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210096">
            <a:off x="4168071" y="2832073"/>
            <a:ext cx="145905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1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Runoff ,</a:t>
            </a:r>
            <a:r>
              <a:rPr lang="en-US" sz="12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erosion</a:t>
            </a:r>
            <a:r>
              <a:rPr lang="en-US" sz="1200" b="1" dirty="0" smtClean="0">
                <a:latin typeface="Tahoma" pitchFamily="34" charset="0"/>
                <a:cs typeface="Tahoma" pitchFamily="34" charset="0"/>
              </a:rPr>
              <a:t> </a:t>
            </a:r>
            <a:endParaRPr lang="he-IL" sz="1200" b="1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rot="5400000" flipH="1" flipV="1">
            <a:off x="3992477" y="2261802"/>
            <a:ext cx="594066" cy="576064"/>
          </a:xfrm>
          <a:prstGeom prst="straightConnector1">
            <a:avLst/>
          </a:prstGeom>
          <a:ln w="412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757468" y="1951714"/>
            <a:ext cx="820074" cy="874485"/>
          </a:xfrm>
          <a:prstGeom prst="straightConnector1">
            <a:avLst/>
          </a:prstGeom>
          <a:ln w="412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275856" y="4526999"/>
            <a:ext cx="1433405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Leaching losses </a:t>
            </a:r>
            <a:endParaRPr lang="he-IL" sz="1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9672" y="2263973"/>
            <a:ext cx="1616147" cy="307777"/>
          </a:xfrm>
          <a:prstGeom prst="rect">
            <a:avLst/>
          </a:prstGeom>
          <a:solidFill>
            <a:srgbClr val="FF9900"/>
          </a:solidFill>
        </p:spPr>
        <p:txBody>
          <a:bodyPr wrap="none" rtlCol="1">
            <a:spAutoFit/>
          </a:bodyPr>
          <a:lstStyle/>
          <a:p>
            <a:pPr algn="l" rtl="0"/>
            <a:r>
              <a:rPr lang="en-US" sz="1400" b="1" dirty="0" smtClean="0">
                <a:latin typeface="Tahoma" pitchFamily="34" charset="0"/>
                <a:cs typeface="Tahoma" pitchFamily="34" charset="0"/>
              </a:rPr>
              <a:t>Nutrients  input</a:t>
            </a:r>
            <a:endParaRPr lang="he-IL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72000" y="1851670"/>
            <a:ext cx="154772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12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Gaseous losses</a:t>
            </a:r>
            <a:endParaRPr lang="he-IL" sz="12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93785" y="1564992"/>
            <a:ext cx="2066447" cy="4514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NH</a:t>
            </a:r>
            <a:r>
              <a:rPr lang="en-US" sz="1400" b="1" baseline="-250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3 </a:t>
            </a:r>
            <a:r>
              <a:rPr lang="en-US" sz="14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, N</a:t>
            </a:r>
            <a:r>
              <a:rPr lang="en-US" sz="1400" b="1" baseline="-250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14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O,</a:t>
            </a:r>
            <a:r>
              <a:rPr lang="en-US" sz="14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NO</a:t>
            </a:r>
            <a:endParaRPr lang="he-IL" sz="14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algn="l" rtl="0"/>
            <a:r>
              <a:rPr lang="en-US" sz="1400" b="1" baseline="-250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he-IL" sz="1400" b="1" baseline="-25000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5856" y="4299942"/>
            <a:ext cx="72008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NO</a:t>
            </a:r>
            <a:r>
              <a:rPr lang="en-US" sz="1400" b="1" baseline="-250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n-US" sz="1400" b="1" baseline="300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-</a:t>
            </a:r>
            <a:endParaRPr lang="he-IL" sz="1400" b="1" baseline="300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0" y="195486"/>
            <a:ext cx="8686800" cy="529568"/>
          </a:xfrm>
          <a:prstGeom prst="rect">
            <a:avLst/>
          </a:prstGeom>
          <a:solidFill>
            <a:srgbClr val="41AD49"/>
          </a:solidFill>
        </p:spPr>
        <p:txBody>
          <a:bodyPr>
            <a:noAutofit/>
          </a:bodyPr>
          <a:lstStyle>
            <a:lvl1pPr marL="361950" indent="0" algn="l" defTabSz="358775" rtl="1" eaLnBrk="1" latinLnBrk="0" hangingPunct="1">
              <a:spcBef>
                <a:spcPct val="0"/>
              </a:spcBef>
              <a:buNone/>
              <a:tabLst>
                <a:tab pos="8159750" algn="l"/>
                <a:tab pos="8521700" algn="l"/>
              </a:tabLst>
              <a:defRPr sz="3200" b="0" kern="1200">
                <a:solidFill>
                  <a:srgbClr val="F8F8F8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indent="-180975" rtl="0"/>
            <a:r>
              <a:rPr lang="en-US" sz="2800" dirty="0" smtClean="0"/>
              <a:t>Losses &amp; Contamination </a:t>
            </a:r>
            <a:r>
              <a:rPr lang="en-US" sz="2800" dirty="0"/>
              <a:t>result from fertilization </a:t>
            </a:r>
            <a:r>
              <a:rPr lang="en-US" sz="2800" dirty="0" smtClean="0"/>
              <a:t>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9960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-276225"/>
            <a:r>
              <a:rPr lang="en-US" sz="2800" dirty="0" smtClean="0"/>
              <a:t>Nitrogen </a:t>
            </a:r>
            <a:r>
              <a:rPr lang="en-US" sz="2800" dirty="0"/>
              <a:t>uptake </a:t>
            </a:r>
            <a:r>
              <a:rPr lang="en-US" sz="2800" dirty="0" smtClean="0"/>
              <a:t>efﬁciency in </a:t>
            </a:r>
            <a:r>
              <a:rPr lang="en-US" sz="2800" dirty="0"/>
              <a:t>potato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69856"/>
            <a:ext cx="6984776" cy="329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0007" y="2665090"/>
            <a:ext cx="496855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0007" y="3651870"/>
            <a:ext cx="496855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9512" y="915566"/>
            <a:ext cx="6642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Effect of N-fertilizer timing on N fertilizer use efﬁciency (FNUE)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4728315"/>
            <a:ext cx="57606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i="1" dirty="0"/>
              <a:t>Libby </a:t>
            </a:r>
            <a:r>
              <a:rPr lang="en-US" sz="1100" b="1" i="1" dirty="0" err="1"/>
              <a:t>Rens</a:t>
            </a:r>
            <a:r>
              <a:rPr lang="en-US" sz="1100" b="1" i="1" dirty="0"/>
              <a:t> . Lincoln </a:t>
            </a:r>
            <a:r>
              <a:rPr lang="en-US" sz="1100" b="1" i="1" dirty="0" err="1"/>
              <a:t>Zotarelli</a:t>
            </a:r>
            <a:r>
              <a:rPr lang="en-US" sz="1100" b="1" i="1" dirty="0"/>
              <a:t> . Ashok Alva . Diane Rowland . </a:t>
            </a:r>
            <a:r>
              <a:rPr lang="en-US" sz="1100" b="1" i="1" dirty="0" err="1"/>
              <a:t>Guodong</a:t>
            </a:r>
            <a:r>
              <a:rPr lang="en-US" sz="1100" b="1" i="1" dirty="0"/>
              <a:t> Liu . Kelly </a:t>
            </a:r>
            <a:r>
              <a:rPr lang="en-US" sz="1100" b="1" i="1" dirty="0" smtClean="0"/>
              <a:t>Morgan  (2016)</a:t>
            </a:r>
            <a:endParaRPr lang="en-US" sz="1100" b="1" i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788024" y="1995686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868435" y="4470962"/>
            <a:ext cx="4237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Marketable yield </a:t>
            </a:r>
            <a:r>
              <a:rPr lang="en-US" sz="1200" b="1" dirty="0" smtClean="0"/>
              <a:t> 38 </a:t>
            </a:r>
            <a:r>
              <a:rPr lang="en-US" sz="1200" b="1" dirty="0" err="1" smtClean="0"/>
              <a:t>mt</a:t>
            </a:r>
            <a:r>
              <a:rPr lang="en-US" sz="1200" b="1" dirty="0" smtClean="0"/>
              <a:t>/ha </a:t>
            </a:r>
            <a:r>
              <a:rPr lang="en-US" sz="1200" b="1" dirty="0"/>
              <a:t>, </a:t>
            </a:r>
            <a:r>
              <a:rPr lang="en-US" sz="1200" b="1" dirty="0" smtClean="0"/>
              <a:t>Atlantic - chipping </a:t>
            </a:r>
            <a:r>
              <a:rPr lang="en-US" sz="1200" b="1" dirty="0"/>
              <a:t>potato varieties</a:t>
            </a:r>
          </a:p>
          <a:p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5238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e-IL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512" y="980926"/>
            <a:ext cx="8507288" cy="3751064"/>
          </a:xfrm>
          <a:prstGeom prst="rect">
            <a:avLst/>
          </a:prstGeom>
        </p:spPr>
        <p:txBody>
          <a:bodyPr>
            <a:normAutofit/>
          </a:bodyPr>
          <a:lstStyle>
            <a:lvl1pPr marL="452438" indent="-452438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17550" indent="-260350" algn="l" defTabSz="914400" rtl="0" eaLnBrk="1" latinLnBrk="0" hangingPunct="1">
              <a:spcBef>
                <a:spcPct val="20000"/>
              </a:spcBef>
              <a:buSzPct val="140000"/>
              <a:buFont typeface="Arial" panose="020B0604020202020204" pitchFamily="34" charset="0"/>
              <a:buChar char="•"/>
              <a:defRPr sz="2400" kern="1200">
                <a:solidFill>
                  <a:srgbClr val="00833E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40000"/>
              <a:buFont typeface="Arial" panose="020B0604020202020204" pitchFamily="34" charset="0"/>
              <a:buChar char="•"/>
              <a:defRPr sz="2000" kern="1200">
                <a:solidFill>
                  <a:srgbClr val="00833E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40000"/>
              <a:buFont typeface="Arial" panose="020B0604020202020204" pitchFamily="34" charset="0"/>
              <a:buChar char="•"/>
              <a:defRPr sz="1800" kern="1200">
                <a:solidFill>
                  <a:srgbClr val="00833E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40000"/>
              <a:buFont typeface="Arial" panose="020B0604020202020204" pitchFamily="34" charset="0"/>
              <a:buChar char="•"/>
              <a:defRPr sz="1800" kern="1200">
                <a:solidFill>
                  <a:srgbClr val="00833E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400"/>
              </a:lnSpc>
            </a:pPr>
            <a:r>
              <a:rPr lang="en-US" sz="1800" dirty="0"/>
              <a:t>Applying </a:t>
            </a:r>
            <a:r>
              <a:rPr lang="en-US" sz="1800" dirty="0" smtClean="0"/>
              <a:t>nutrients </a:t>
            </a:r>
            <a:r>
              <a:rPr lang="en-US" sz="1800" dirty="0"/>
              <a:t>in their soluble and thus available form to plant </a:t>
            </a:r>
            <a:r>
              <a:rPr lang="en-US" sz="1800" dirty="0" smtClean="0"/>
              <a:t>roots has </a:t>
            </a:r>
            <a:r>
              <a:rPr lang="en-US" sz="1800" dirty="0"/>
              <a:t>an </a:t>
            </a:r>
            <a:r>
              <a:rPr lang="en-US" sz="1800" dirty="0" smtClean="0"/>
              <a:t>advantage</a:t>
            </a:r>
            <a:r>
              <a:rPr lang="en-US" sz="1800" dirty="0"/>
              <a:t>, especially in the case of phosphorous and potassium.</a:t>
            </a:r>
          </a:p>
          <a:p>
            <a:pPr algn="just">
              <a:lnSpc>
                <a:spcPts val="2400"/>
              </a:lnSpc>
            </a:pPr>
            <a:r>
              <a:rPr lang="en-US" sz="1800" dirty="0" smtClean="0"/>
              <a:t>These </a:t>
            </a:r>
            <a:r>
              <a:rPr lang="en-US" sz="1800" dirty="0"/>
              <a:t>two elements are usually </a:t>
            </a:r>
            <a:r>
              <a:rPr lang="en-US" sz="1800" b="1" i="1" dirty="0"/>
              <a:t>exposed to precipitation and adsorption </a:t>
            </a:r>
            <a:r>
              <a:rPr lang="en-US" sz="1800" dirty="0"/>
              <a:t>processes in the soil, that reduce their availability to plants.</a:t>
            </a:r>
          </a:p>
          <a:p>
            <a:pPr algn="just">
              <a:lnSpc>
                <a:spcPts val="2400"/>
              </a:lnSpc>
            </a:pPr>
            <a:r>
              <a:rPr lang="en-US" sz="1800" b="1" i="1" dirty="0" smtClean="0">
                <a:solidFill>
                  <a:srgbClr val="006600"/>
                </a:solidFill>
              </a:rPr>
              <a:t>Repeated </a:t>
            </a:r>
            <a:r>
              <a:rPr lang="en-US" sz="1800" b="1" i="1" dirty="0">
                <a:solidFill>
                  <a:srgbClr val="006600"/>
                </a:solidFill>
              </a:rPr>
              <a:t>and often supply of these nutrients in irrigation water minimize these negative </a:t>
            </a:r>
            <a:r>
              <a:rPr lang="en-US" sz="1800" b="1" i="1" dirty="0" smtClean="0">
                <a:solidFill>
                  <a:srgbClr val="006600"/>
                </a:solidFill>
              </a:rPr>
              <a:t>phenomena</a:t>
            </a:r>
            <a:r>
              <a:rPr lang="en-US" sz="1800" dirty="0" smtClean="0"/>
              <a:t>. </a:t>
            </a:r>
            <a:endParaRPr lang="en-US" sz="1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95486"/>
            <a:ext cx="8686800" cy="529568"/>
          </a:xfrm>
          <a:prstGeom prst="rect">
            <a:avLst/>
          </a:prstGeom>
          <a:solidFill>
            <a:srgbClr val="41AD49"/>
          </a:solidFill>
        </p:spPr>
        <p:txBody>
          <a:bodyPr>
            <a:noAutofit/>
          </a:bodyPr>
          <a:lstStyle>
            <a:lvl1pPr marL="361950" indent="0" algn="l" defTabSz="358775" rtl="1" eaLnBrk="1" latinLnBrk="0" hangingPunct="1">
              <a:spcBef>
                <a:spcPct val="0"/>
              </a:spcBef>
              <a:buNone/>
              <a:tabLst>
                <a:tab pos="8159750" algn="l"/>
                <a:tab pos="8521700" algn="l"/>
              </a:tabLst>
              <a:defRPr sz="3200" b="0" kern="1200">
                <a:solidFill>
                  <a:srgbClr val="F8F8F8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indent="-180975" rtl="0"/>
            <a:r>
              <a:rPr lang="en-US" sz="2800" dirty="0" err="1" smtClean="0"/>
              <a:t>Nutrigation</a:t>
            </a:r>
            <a:r>
              <a:rPr lang="en-US" sz="2800" dirty="0" smtClean="0"/>
              <a:t> </a:t>
            </a:r>
            <a:r>
              <a:rPr lang="en-US" sz="2400" dirty="0" smtClean="0"/>
              <a:t>enhance nutrients </a:t>
            </a:r>
            <a:r>
              <a:rPr lang="en-US" sz="2400" dirty="0"/>
              <a:t>availability </a:t>
            </a:r>
            <a:r>
              <a:rPr lang="en-US" sz="2400" dirty="0" smtClean="0"/>
              <a:t>at root zone</a:t>
            </a:r>
            <a:endParaRPr lang="en-US" sz="2400" dirty="0"/>
          </a:p>
          <a:p>
            <a:pPr indent="-180975" rtl="0"/>
            <a:r>
              <a:rPr lang="en-US" sz="2400" dirty="0" smtClean="0"/>
              <a:t>   </a:t>
            </a:r>
            <a:endParaRPr lang="en-US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79" y="3091055"/>
            <a:ext cx="3680817" cy="1804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53915" y="3177526"/>
            <a:ext cx="298198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>
              <a:lnSpc>
                <a:spcPts val="2400"/>
              </a:lnSpc>
            </a:pPr>
            <a:r>
              <a:rPr lang="en-US" sz="1600" dirty="0" smtClean="0">
                <a:cs typeface="Tahoma" pitchFamily="34" charset="0"/>
              </a:rPr>
              <a:t>Accumulated cucumber yield as </a:t>
            </a:r>
          </a:p>
          <a:p>
            <a:pPr algn="just" rtl="0">
              <a:lnSpc>
                <a:spcPts val="2400"/>
              </a:lnSpc>
            </a:pPr>
            <a:r>
              <a:rPr lang="en-US" sz="1600" dirty="0" smtClean="0">
                <a:cs typeface="Tahoma" pitchFamily="34" charset="0"/>
              </a:rPr>
              <a:t>affected by the method of</a:t>
            </a:r>
          </a:p>
          <a:p>
            <a:pPr algn="just" rtl="0">
              <a:lnSpc>
                <a:spcPts val="2400"/>
              </a:lnSpc>
            </a:pPr>
            <a:r>
              <a:rPr lang="en-US" sz="1600" dirty="0" smtClean="0">
                <a:cs typeface="Tahoma" pitchFamily="34" charset="0"/>
              </a:rPr>
              <a:t> </a:t>
            </a:r>
            <a:r>
              <a:rPr lang="en-US" sz="1600" u="sng" dirty="0" smtClean="0">
                <a:solidFill>
                  <a:srgbClr val="FF9900"/>
                </a:solidFill>
                <a:cs typeface="Tahoma" pitchFamily="34" charset="0"/>
              </a:rPr>
              <a:t>P </a:t>
            </a:r>
            <a:r>
              <a:rPr lang="en-US" sz="1600" dirty="0" smtClean="0">
                <a:cs typeface="Tahoma" pitchFamily="34" charset="0"/>
              </a:rPr>
              <a:t>application.  </a:t>
            </a:r>
            <a:endParaRPr lang="he-IL" sz="1600" dirty="0" smtClean="0">
              <a:cs typeface="Tahoma" pitchFamily="34" charset="0"/>
            </a:endParaRPr>
          </a:p>
          <a:p>
            <a:pPr algn="just" rtl="0">
              <a:lnSpc>
                <a:spcPts val="2400"/>
              </a:lnSpc>
            </a:pPr>
            <a:endParaRPr lang="en-US" sz="1600" dirty="0" smtClean="0">
              <a:cs typeface="Tahoma" pitchFamily="34" charset="0"/>
            </a:endParaRPr>
          </a:p>
          <a:p>
            <a:pPr algn="just" rtl="0">
              <a:lnSpc>
                <a:spcPts val="2400"/>
              </a:lnSpc>
            </a:pPr>
            <a:endParaRPr lang="en-US" sz="1600" dirty="0" smtClean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0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80975"/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dirty="0" smtClean="0"/>
              <a:t>Nutrients Use Efﬁciency - NUE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65820" y="1491630"/>
            <a:ext cx="8507288" cy="3751064"/>
          </a:xfrm>
          <a:prstGeom prst="rect">
            <a:avLst/>
          </a:prstGeom>
        </p:spPr>
        <p:txBody>
          <a:bodyPr>
            <a:normAutofit/>
          </a:bodyPr>
          <a:lstStyle>
            <a:lvl1pPr marL="452438" indent="-452438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17550" indent="-260350" algn="l" defTabSz="914400" rtl="0" eaLnBrk="1" latinLnBrk="0" hangingPunct="1">
              <a:spcBef>
                <a:spcPct val="20000"/>
              </a:spcBef>
              <a:buSzPct val="140000"/>
              <a:buFont typeface="Arial" panose="020B0604020202020204" pitchFamily="34" charset="0"/>
              <a:buChar char="•"/>
              <a:defRPr sz="2400" kern="1200">
                <a:solidFill>
                  <a:srgbClr val="00833E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40000"/>
              <a:buFont typeface="Arial" panose="020B0604020202020204" pitchFamily="34" charset="0"/>
              <a:buChar char="•"/>
              <a:defRPr sz="2000" kern="1200">
                <a:solidFill>
                  <a:srgbClr val="00833E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40000"/>
              <a:buFont typeface="Arial" panose="020B0604020202020204" pitchFamily="34" charset="0"/>
              <a:buChar char="•"/>
              <a:defRPr sz="1800" kern="1200">
                <a:solidFill>
                  <a:srgbClr val="00833E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40000"/>
              <a:buFont typeface="Arial" panose="020B0604020202020204" pitchFamily="34" charset="0"/>
              <a:buChar char="•"/>
              <a:defRPr sz="1800" kern="1200">
                <a:solidFill>
                  <a:srgbClr val="00833E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000" dirty="0"/>
              <a:t>Environmental negative </a:t>
            </a:r>
            <a:r>
              <a:rPr lang="en-US" sz="2000" dirty="0" smtClean="0"/>
              <a:t>implications.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/>
              <a:t>Increasing  regulation on the nutrient applied quantity, mainly Nitrogen (N</a:t>
            </a:r>
            <a:r>
              <a:rPr lang="en-US" sz="2000" dirty="0" smtClean="0"/>
              <a:t>).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/>
              <a:t>Nutrients deficient plant (mainly potassium) has </a:t>
            </a:r>
            <a:r>
              <a:rPr lang="en-US" sz="2000" dirty="0" smtClean="0"/>
              <a:t>lower </a:t>
            </a:r>
            <a:r>
              <a:rPr lang="en-US" sz="2000" dirty="0"/>
              <a:t>WUE rate.</a:t>
            </a:r>
          </a:p>
          <a:p>
            <a:pPr algn="just">
              <a:lnSpc>
                <a:spcPct val="150000"/>
              </a:lnSpc>
            </a:pPr>
            <a:r>
              <a:rPr lang="en-US" sz="2400" b="1" i="1" dirty="0"/>
              <a:t>Loss of crops yield and </a:t>
            </a:r>
            <a:r>
              <a:rPr lang="en-US" sz="2400" b="1" i="1" dirty="0" smtClean="0"/>
              <a:t>quality.</a:t>
            </a:r>
            <a:endParaRPr lang="en-US" sz="2400" b="1" i="1" dirty="0"/>
          </a:p>
        </p:txBody>
      </p:sp>
      <p:sp>
        <p:nvSpPr>
          <p:cNvPr id="4" name="Rectangle 3"/>
          <p:cNvSpPr/>
          <p:nvPr/>
        </p:nvSpPr>
        <p:spPr>
          <a:xfrm>
            <a:off x="293067" y="997606"/>
            <a:ext cx="41019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Why? </a:t>
            </a:r>
            <a:r>
              <a:rPr lang="en-US" sz="2000" b="1" dirty="0"/>
              <a:t>It is important to </a:t>
            </a:r>
            <a:r>
              <a:rPr lang="en-US" sz="2000" b="1" dirty="0" smtClean="0"/>
              <a:t>increase NUE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392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-180975"/>
            <a:r>
              <a:rPr lang="en-US" dirty="0" smtClean="0"/>
              <a:t>Potato nutrients uptake </a:t>
            </a:r>
            <a:endParaRPr lang="he-I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13588"/>
            <a:ext cx="6167974" cy="323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 rot="16200000">
            <a:off x="-349026" y="2164184"/>
            <a:ext cx="1705148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he-IL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ea typeface="Arial" pitchFamily="34" charset="0"/>
                <a:cs typeface="Arial" pitchFamily="34" charset="0"/>
              </a:rPr>
              <a:t>Uptake (kg/ha</a:t>
            </a:r>
            <a:r>
              <a:rPr kumimoji="0" lang="en-US" altLang="he-IL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ea typeface="Arial" pitchFamily="34" charset="0"/>
                <a:cs typeface="Arial" pitchFamily="34" charset="0"/>
              </a:rPr>
              <a:t>) *</a:t>
            </a:r>
            <a:endParaRPr kumimoji="0" lang="he-IL" altLang="he-IL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86391"/>
              </p:ext>
            </p:extLst>
          </p:nvPr>
        </p:nvGraphicFramePr>
        <p:xfrm>
          <a:off x="1043608" y="4299942"/>
          <a:ext cx="5544616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גליון עבודה" r:id="rId4" imgW="4886508" imgH="418961" progId="Excel.Sheet.12">
                  <p:embed/>
                </p:oleObj>
              </mc:Choice>
              <mc:Fallback>
                <p:oleObj name="גליון עבודה" r:id="rId4" imgW="4886508" imgH="4189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3608" y="4299942"/>
                        <a:ext cx="5544616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1433" y="4731990"/>
            <a:ext cx="2374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*</a:t>
            </a:r>
            <a:r>
              <a:rPr lang="en-US" sz="1600" b="1" dirty="0" smtClean="0">
                <a:solidFill>
                  <a:srgbClr val="006600"/>
                </a:solidFill>
              </a:rPr>
              <a:t> Yield  of  45 – 55 ton/ha</a:t>
            </a:r>
            <a:endParaRPr lang="en-US" sz="16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36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ifa template wide">
  <a:themeElements>
    <a:clrScheme name="Haifa">
      <a:dk1>
        <a:srgbClr val="00833E"/>
      </a:dk1>
      <a:lt1>
        <a:sysClr val="window" lastClr="FFFFFF"/>
      </a:lt1>
      <a:dk2>
        <a:srgbClr val="005725"/>
      </a:dk2>
      <a:lt2>
        <a:srgbClr val="41AD49"/>
      </a:lt2>
      <a:accent1>
        <a:srgbClr val="55581B"/>
      </a:accent1>
      <a:accent2>
        <a:srgbClr val="677E1F"/>
      </a:accent2>
      <a:accent3>
        <a:srgbClr val="808080"/>
      </a:accent3>
      <a:accent4>
        <a:srgbClr val="87706B"/>
      </a:accent4>
      <a:accent5>
        <a:srgbClr val="000000"/>
      </a:accent5>
      <a:accent6>
        <a:srgbClr val="FF9900"/>
      </a:accent6>
      <a:hlink>
        <a:srgbClr val="A0A97D"/>
      </a:hlink>
      <a:folHlink>
        <a:srgbClr val="FF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aifa">
    <a:dk1>
      <a:srgbClr val="00833E"/>
    </a:dk1>
    <a:lt1>
      <a:sysClr val="window" lastClr="FFFFFF"/>
    </a:lt1>
    <a:dk2>
      <a:srgbClr val="005725"/>
    </a:dk2>
    <a:lt2>
      <a:srgbClr val="41AD49"/>
    </a:lt2>
    <a:accent1>
      <a:srgbClr val="55581B"/>
    </a:accent1>
    <a:accent2>
      <a:srgbClr val="677E1F"/>
    </a:accent2>
    <a:accent3>
      <a:srgbClr val="808080"/>
    </a:accent3>
    <a:accent4>
      <a:srgbClr val="87706B"/>
    </a:accent4>
    <a:accent5>
      <a:srgbClr val="000000"/>
    </a:accent5>
    <a:accent6>
      <a:srgbClr val="FF9900"/>
    </a:accent6>
    <a:hlink>
      <a:srgbClr val="A0A97D"/>
    </a:hlink>
    <a:folHlink>
      <a:srgbClr val="FF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Haifa template wide</Template>
  <TotalTime>6642</TotalTime>
  <Words>960</Words>
  <Application>Microsoft Office PowerPoint</Application>
  <PresentationFormat>On-screen Show (16:9)</PresentationFormat>
  <Paragraphs>198</Paragraphs>
  <Slides>32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Haifa template wide</vt:lpstr>
      <vt:lpstr>גליון עבודה</vt:lpstr>
      <vt:lpstr>Potato Fertilization by Haifa</vt:lpstr>
      <vt:lpstr>Haifa Group - Five decades of growth</vt:lpstr>
      <vt:lpstr>Haifa Group activity segments </vt:lpstr>
      <vt:lpstr>Haifa’s plant nutrition approach  </vt:lpstr>
      <vt:lpstr>PowerPoint Presentation</vt:lpstr>
      <vt:lpstr>Nitrogen uptake efﬁciency in potato</vt:lpstr>
      <vt:lpstr>PowerPoint Presentation</vt:lpstr>
      <vt:lpstr>  Nutrients Use Efﬁciency - NUE </vt:lpstr>
      <vt:lpstr>Potato nutrients uptake </vt:lpstr>
      <vt:lpstr>Haifa’s combined nutritional solutions</vt:lpstr>
      <vt:lpstr>Fertilizers for base dressing: controlled release</vt:lpstr>
      <vt:lpstr>Soluble fertilizers for Nutrigation™</vt:lpstr>
      <vt:lpstr>Fertilizers for base &amp; top dressing: Haifa Turbo-K™</vt:lpstr>
      <vt:lpstr>Haifa fertilization programs</vt:lpstr>
      <vt:lpstr>Suggested fertilization programs for Potato</vt:lpstr>
      <vt:lpstr>Haifa NutriNet ™ - Potato crop nutrients requirement</vt:lpstr>
      <vt:lpstr>Suggested fertilization programs for Potato cont.</vt:lpstr>
      <vt:lpstr>Boosting performance by Foliar Nutrition with Haifa Poly-Feed™</vt:lpstr>
      <vt:lpstr>Haifa NutriNet ™</vt:lpstr>
      <vt:lpstr>Haifa NutriNet ™- Program main page</vt:lpstr>
      <vt:lpstr>Haifa NutriNet ™ - Nutrients requirement</vt:lpstr>
      <vt:lpstr>Haifa NutriNet ™ - Recommended fertilizers/products</vt:lpstr>
      <vt:lpstr>Haifa NutriNet ™ - Nutrigation practic  </vt:lpstr>
      <vt:lpstr>Proven results</vt:lpstr>
      <vt:lpstr>Haifa's Potato–Pivot  trial – LandLab, 2018</vt:lpstr>
      <vt:lpstr>Treatments </vt:lpstr>
      <vt:lpstr> Yield results </vt:lpstr>
      <vt:lpstr>Potato trial in Australia</vt:lpstr>
      <vt:lpstr>Potato trial in Australia - Treatments</vt:lpstr>
      <vt:lpstr>Potato trial in Australia - Results</vt:lpstr>
      <vt:lpstr>Conclusions and topics for consideration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talr -RESERV-GX780</dc:creator>
  <cp:lastModifiedBy>Gad</cp:lastModifiedBy>
  <cp:revision>457</cp:revision>
  <cp:lastPrinted>2019-11-10T11:07:06Z</cp:lastPrinted>
  <dcterms:created xsi:type="dcterms:W3CDTF">2017-12-14T11:41:25Z</dcterms:created>
  <dcterms:modified xsi:type="dcterms:W3CDTF">2019-11-28T06:12:04Z</dcterms:modified>
</cp:coreProperties>
</file>