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9" r:id="rId4"/>
    <p:sldId id="273" r:id="rId5"/>
    <p:sldId id="267" r:id="rId6"/>
    <p:sldId id="268" r:id="rId7"/>
    <p:sldId id="269" r:id="rId8"/>
    <p:sldId id="270" r:id="rId9"/>
    <p:sldId id="271" r:id="rId10"/>
    <p:sldId id="275" r:id="rId11"/>
    <p:sldId id="277" r:id="rId12"/>
    <p:sldId id="276" r:id="rId13"/>
    <p:sldId id="278" r:id="rId14"/>
    <p:sldId id="280" r:id="rId15"/>
    <p:sldId id="281" r:id="rId16"/>
    <p:sldId id="282" r:id="rId17"/>
    <p:sldId id="283" r:id="rId18"/>
    <p:sldId id="285" r:id="rId19"/>
    <p:sldId id="284" r:id="rId20"/>
    <p:sldId id="286" r:id="rId21"/>
    <p:sldId id="28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6AEF-425C-4374-A48D-D28B7EC2A3A9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0C48-FC91-4D12-A814-2E9D5782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17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2"/>
          <p:cNvSpPr txBox="1">
            <a:spLocks/>
          </p:cNvSpPr>
          <p:nvPr userDrawn="1"/>
        </p:nvSpPr>
        <p:spPr>
          <a:xfrm>
            <a:off x="749197" y="3394179"/>
            <a:ext cx="10682802" cy="139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fr-FR" sz="3600" b="1" smtClean="0">
                <a:solidFill>
                  <a:schemeClr val="bg1"/>
                </a:solidFill>
              </a:rPr>
              <a:t>Quelles stratégies pour économiser l’eau ?</a:t>
            </a:r>
          </a:p>
          <a:p>
            <a:pPr>
              <a:lnSpc>
                <a:spcPct val="60000"/>
              </a:lnSpc>
            </a:pPr>
            <a:r>
              <a:rPr lang="fr-FR" sz="3600" b="1" smtClean="0">
                <a:solidFill>
                  <a:schemeClr val="bg1"/>
                </a:solidFill>
              </a:rPr>
              <a:t>What strategies for water savings ?</a:t>
            </a:r>
          </a:p>
          <a:p>
            <a:pPr>
              <a:lnSpc>
                <a:spcPct val="60000"/>
              </a:lnSpc>
            </a:pPr>
            <a:r>
              <a:rPr lang="fr-FR" i="1" smtClean="0">
                <a:solidFill>
                  <a:schemeClr val="bg1"/>
                </a:solidFill>
              </a:rPr>
              <a:t>Regards croisés européens  –  Sharing European views</a:t>
            </a:r>
          </a:p>
          <a:p>
            <a:pPr>
              <a:lnSpc>
                <a:spcPct val="60000"/>
              </a:lnSpc>
            </a:pP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0" r="32760" b="9896"/>
          <a:stretch/>
        </p:blipFill>
        <p:spPr>
          <a:xfrm>
            <a:off x="538673" y="4398569"/>
            <a:ext cx="11147877" cy="977673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>
            <a:off x="1389706" y="5429502"/>
            <a:ext cx="9115152" cy="1131939"/>
            <a:chOff x="1407813" y="5345377"/>
            <a:chExt cx="9115152" cy="113193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6"/>
            <a:stretch/>
          </p:blipFill>
          <p:spPr>
            <a:xfrm>
              <a:off x="1407813" y="5376242"/>
              <a:ext cx="7844603" cy="110107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851" y="5345377"/>
              <a:ext cx="1065114" cy="1061798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5"/>
          <a:srcRect r="10991"/>
          <a:stretch/>
        </p:blipFill>
        <p:spPr>
          <a:xfrm>
            <a:off x="0" y="0"/>
            <a:ext cx="12198699" cy="41235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8"/>
          <a:stretch/>
        </p:blipFill>
        <p:spPr>
          <a:xfrm>
            <a:off x="-6006" y="6682153"/>
            <a:ext cx="12192000" cy="1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Century Gothic" panose="020B0502020202020204" pitchFamily="34" charset="0"/>
              </a:defRPr>
            </a:lvl1pPr>
          </a:lstStyle>
          <a:p>
            <a:r>
              <a:rPr lang="en-US" noProof="0" dirty="0" smtClean="0"/>
              <a:t>Title of the presentation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Authors and affiliations</a:t>
            </a:r>
            <a:endParaRPr lang="en-US" noProof="0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0" y="6300582"/>
            <a:ext cx="13305870" cy="710828"/>
            <a:chOff x="0" y="6300582"/>
            <a:chExt cx="13305870" cy="710828"/>
          </a:xfrm>
        </p:grpSpPr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b="95038"/>
            <a:stretch/>
          </p:blipFill>
          <p:spPr>
            <a:xfrm>
              <a:off x="0" y="6300582"/>
              <a:ext cx="12192000" cy="55741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49021" r="60478" b="33345"/>
            <a:stretch/>
          </p:blipFill>
          <p:spPr>
            <a:xfrm>
              <a:off x="2000250" y="6522333"/>
              <a:ext cx="2252334" cy="335667"/>
            </a:xfrm>
            <a:prstGeom prst="rect">
              <a:avLst/>
            </a:prstGeom>
          </p:spPr>
        </p:pic>
        <p:sp>
          <p:nvSpPr>
            <p:cNvPr id="14" name="Sous-titre 2"/>
            <p:cNvSpPr txBox="1">
              <a:spLocks/>
            </p:cNvSpPr>
            <p:nvPr userDrawn="1"/>
          </p:nvSpPr>
          <p:spPr>
            <a:xfrm>
              <a:off x="4252584" y="6356510"/>
              <a:ext cx="9053286" cy="6549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QUELLES  STRATÉGIES  POUR  ÉCONOMISER  L’EAU ?</a:t>
              </a:r>
            </a:p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WHAT  STRATEGIES  FOR  WATER  SAVINGS ?</a:t>
              </a:r>
            </a:p>
            <a:p>
              <a:pPr>
                <a:lnSpc>
                  <a:spcPts val="1200"/>
                </a:lnSpc>
              </a:pPr>
              <a:endParaRPr lang="fr-FR" sz="1700" spc="-150" dirty="0">
                <a:solidFill>
                  <a:schemeClr val="bg1"/>
                </a:solidFill>
                <a:latin typeface="Museo 700" panose="02000000000000000000" pitchFamily="2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 userDrawn="1"/>
          </p:nvPicPr>
          <p:blipFill rotWithShape="1">
            <a:blip r:embed="rId4"/>
            <a:srcRect b="42412"/>
            <a:stretch/>
          </p:blipFill>
          <p:spPr>
            <a:xfrm>
              <a:off x="10319884" y="6385287"/>
              <a:ext cx="797163" cy="443936"/>
            </a:xfrm>
            <a:prstGeom prst="rect">
              <a:avLst/>
            </a:prstGeom>
          </p:spPr>
        </p:pic>
        <p:sp>
          <p:nvSpPr>
            <p:cNvPr id="9" name="Sous-titre 2"/>
            <p:cNvSpPr txBox="1">
              <a:spLocks/>
            </p:cNvSpPr>
            <p:nvPr userDrawn="1"/>
          </p:nvSpPr>
          <p:spPr>
            <a:xfrm>
              <a:off x="2000250" y="6378950"/>
              <a:ext cx="2484804" cy="291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60000"/>
                </a:lnSpc>
                <a:buNone/>
              </a:pPr>
              <a:r>
                <a:rPr lang="fr-FR" sz="2200" spc="30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IRRIGATION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09" t="75692" b="2064"/>
            <a:stretch/>
          </p:blipFill>
          <p:spPr>
            <a:xfrm>
              <a:off x="11216642" y="6338055"/>
              <a:ext cx="975358" cy="52697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2" t="63534" r="6911" b="24517"/>
            <a:stretch/>
          </p:blipFill>
          <p:spPr>
            <a:xfrm>
              <a:off x="11094875" y="6356510"/>
              <a:ext cx="243533" cy="266700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b="95038"/>
          <a:stretch/>
        </p:blipFill>
        <p:spPr>
          <a:xfrm>
            <a:off x="0" y="0"/>
            <a:ext cx="12192000" cy="172016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5405438"/>
            <a:ext cx="9144000" cy="7508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 smtClean="0"/>
              <a:t>Logos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09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514-E5C6-442B-9739-FF6042A3410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7DC70-0893-4224-B56F-6D2D564497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0" y="6300582"/>
            <a:ext cx="13305870" cy="710828"/>
            <a:chOff x="0" y="6300582"/>
            <a:chExt cx="13305870" cy="710828"/>
          </a:xfrm>
        </p:grpSpPr>
        <p:pic>
          <p:nvPicPr>
            <p:cNvPr id="17" name="Image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b="95038"/>
            <a:stretch/>
          </p:blipFill>
          <p:spPr>
            <a:xfrm>
              <a:off x="0" y="6300582"/>
              <a:ext cx="12192000" cy="55741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49021" r="60478" b="33345"/>
            <a:stretch/>
          </p:blipFill>
          <p:spPr>
            <a:xfrm>
              <a:off x="2000250" y="6522333"/>
              <a:ext cx="2252334" cy="335667"/>
            </a:xfrm>
            <a:prstGeom prst="rect">
              <a:avLst/>
            </a:prstGeom>
          </p:spPr>
        </p:pic>
        <p:sp>
          <p:nvSpPr>
            <p:cNvPr id="19" name="Sous-titre 2"/>
            <p:cNvSpPr txBox="1">
              <a:spLocks/>
            </p:cNvSpPr>
            <p:nvPr userDrawn="1"/>
          </p:nvSpPr>
          <p:spPr>
            <a:xfrm>
              <a:off x="4252584" y="6356510"/>
              <a:ext cx="9053286" cy="6549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QUELLES  STRATÉGIES  POUR  ÉCONOMISER  L’EAU ?</a:t>
              </a:r>
            </a:p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WHAT  STRATEGIES  FOR  WATER  SAVINGS ?</a:t>
              </a:r>
            </a:p>
            <a:p>
              <a:pPr>
                <a:lnSpc>
                  <a:spcPts val="1200"/>
                </a:lnSpc>
              </a:pPr>
              <a:endParaRPr lang="fr-FR" sz="1700" spc="-150" dirty="0">
                <a:solidFill>
                  <a:schemeClr val="bg1"/>
                </a:solidFill>
                <a:latin typeface="Museo 700" panose="02000000000000000000" pitchFamily="2" charset="0"/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 userDrawn="1"/>
          </p:nvPicPr>
          <p:blipFill rotWithShape="1">
            <a:blip r:embed="rId4"/>
            <a:srcRect b="42412"/>
            <a:stretch/>
          </p:blipFill>
          <p:spPr>
            <a:xfrm>
              <a:off x="10319884" y="6385287"/>
              <a:ext cx="797163" cy="443936"/>
            </a:xfrm>
            <a:prstGeom prst="rect">
              <a:avLst/>
            </a:prstGeom>
          </p:spPr>
        </p:pic>
        <p:sp>
          <p:nvSpPr>
            <p:cNvPr id="21" name="Sous-titre 2"/>
            <p:cNvSpPr txBox="1">
              <a:spLocks/>
            </p:cNvSpPr>
            <p:nvPr userDrawn="1"/>
          </p:nvSpPr>
          <p:spPr>
            <a:xfrm>
              <a:off x="2000250" y="6378950"/>
              <a:ext cx="2484804" cy="291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60000"/>
                </a:lnSpc>
                <a:buNone/>
              </a:pPr>
              <a:r>
                <a:rPr lang="fr-FR" sz="2200" spc="30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IRRIGATION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09" t="75692" b="2064"/>
            <a:stretch/>
          </p:blipFill>
          <p:spPr>
            <a:xfrm>
              <a:off x="11216642" y="6338055"/>
              <a:ext cx="975358" cy="52697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2" t="63534" r="6911" b="24517"/>
            <a:stretch/>
          </p:blipFill>
          <p:spPr>
            <a:xfrm>
              <a:off x="11094875" y="6356510"/>
              <a:ext cx="243533" cy="266700"/>
            </a:xfrm>
            <a:prstGeom prst="rect">
              <a:avLst/>
            </a:prstGeom>
          </p:spPr>
        </p:pic>
      </p:grpSp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b="95038"/>
          <a:stretch/>
        </p:blipFill>
        <p:spPr>
          <a:xfrm>
            <a:off x="0" y="0"/>
            <a:ext cx="12192000" cy="1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514-E5C6-442B-9739-FF6042A3410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7DC70-0893-4224-B56F-6D2D564497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6300582"/>
            <a:ext cx="13305870" cy="710828"/>
            <a:chOff x="0" y="6300582"/>
            <a:chExt cx="13305870" cy="710828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b="95038"/>
            <a:stretch/>
          </p:blipFill>
          <p:spPr>
            <a:xfrm>
              <a:off x="0" y="6300582"/>
              <a:ext cx="12192000" cy="55741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49021" r="60478" b="33345"/>
            <a:stretch/>
          </p:blipFill>
          <p:spPr>
            <a:xfrm>
              <a:off x="2000250" y="6522333"/>
              <a:ext cx="2252334" cy="335667"/>
            </a:xfrm>
            <a:prstGeom prst="rect">
              <a:avLst/>
            </a:prstGeom>
          </p:spPr>
        </p:pic>
        <p:sp>
          <p:nvSpPr>
            <p:cNvPr id="11" name="Sous-titre 2"/>
            <p:cNvSpPr txBox="1">
              <a:spLocks/>
            </p:cNvSpPr>
            <p:nvPr userDrawn="1"/>
          </p:nvSpPr>
          <p:spPr>
            <a:xfrm>
              <a:off x="4252584" y="6356510"/>
              <a:ext cx="9053286" cy="6549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QUELLES  STRATÉGIES  POUR  ÉCONOMISER  L’EAU ?</a:t>
              </a:r>
            </a:p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WHAT  STRATEGIES  FOR  WATER  SAVINGS ?</a:t>
              </a:r>
            </a:p>
            <a:p>
              <a:pPr>
                <a:lnSpc>
                  <a:spcPts val="1200"/>
                </a:lnSpc>
              </a:pPr>
              <a:endParaRPr lang="fr-FR" sz="1700" spc="-150" dirty="0">
                <a:solidFill>
                  <a:schemeClr val="bg1"/>
                </a:solidFill>
                <a:latin typeface="Museo 700" panose="02000000000000000000" pitchFamily="2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4"/>
            <a:srcRect b="42412"/>
            <a:stretch/>
          </p:blipFill>
          <p:spPr>
            <a:xfrm>
              <a:off x="10319884" y="6385287"/>
              <a:ext cx="797163" cy="443936"/>
            </a:xfrm>
            <a:prstGeom prst="rect">
              <a:avLst/>
            </a:prstGeom>
          </p:spPr>
        </p:pic>
        <p:sp>
          <p:nvSpPr>
            <p:cNvPr id="13" name="Sous-titre 2"/>
            <p:cNvSpPr txBox="1">
              <a:spLocks/>
            </p:cNvSpPr>
            <p:nvPr userDrawn="1"/>
          </p:nvSpPr>
          <p:spPr>
            <a:xfrm>
              <a:off x="2000250" y="6378950"/>
              <a:ext cx="2484804" cy="291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60000"/>
                </a:lnSpc>
                <a:buNone/>
              </a:pPr>
              <a:r>
                <a:rPr lang="fr-FR" sz="2200" spc="30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IRRIGATION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09" t="75692" b="2064"/>
            <a:stretch/>
          </p:blipFill>
          <p:spPr>
            <a:xfrm>
              <a:off x="11216642" y="6338055"/>
              <a:ext cx="975358" cy="52697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2" t="63534" r="6911" b="24517"/>
            <a:stretch/>
          </p:blipFill>
          <p:spPr>
            <a:xfrm>
              <a:off x="11094875" y="6356510"/>
              <a:ext cx="243533" cy="266700"/>
            </a:xfrm>
            <a:prstGeom prst="rect">
              <a:avLst/>
            </a:prstGeom>
          </p:spPr>
        </p:pic>
      </p:grp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b="95038"/>
          <a:stretch/>
        </p:blipFill>
        <p:spPr>
          <a:xfrm>
            <a:off x="0" y="0"/>
            <a:ext cx="12192000" cy="1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514-E5C6-442B-9739-FF6042A3410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7DC70-0893-4224-B56F-6D2D564497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0" y="6300582"/>
            <a:ext cx="13305870" cy="710828"/>
            <a:chOff x="0" y="6300582"/>
            <a:chExt cx="13305870" cy="710828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b="95038"/>
            <a:stretch/>
          </p:blipFill>
          <p:spPr>
            <a:xfrm>
              <a:off x="0" y="6300582"/>
              <a:ext cx="12192000" cy="55741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49021" r="60478" b="33345"/>
            <a:stretch/>
          </p:blipFill>
          <p:spPr>
            <a:xfrm>
              <a:off x="2000250" y="6522333"/>
              <a:ext cx="2252334" cy="335667"/>
            </a:xfrm>
            <a:prstGeom prst="rect">
              <a:avLst/>
            </a:prstGeom>
          </p:spPr>
        </p:pic>
        <p:sp>
          <p:nvSpPr>
            <p:cNvPr id="13" name="Sous-titre 2"/>
            <p:cNvSpPr txBox="1">
              <a:spLocks/>
            </p:cNvSpPr>
            <p:nvPr userDrawn="1"/>
          </p:nvSpPr>
          <p:spPr>
            <a:xfrm>
              <a:off x="4252584" y="6356510"/>
              <a:ext cx="9053286" cy="6549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QUELLES  STRATÉGIES  POUR  ÉCONOMISER  L’EAU ?</a:t>
              </a:r>
            </a:p>
            <a:p>
              <a:pPr marL="0" indent="0">
                <a:lnSpc>
                  <a:spcPts val="1200"/>
                </a:lnSpc>
                <a:buNone/>
              </a:pPr>
              <a:r>
                <a:rPr lang="fr-FR" sz="1700" spc="-15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WHAT  STRATEGIES  FOR  WATER  SAVINGS ?</a:t>
              </a:r>
            </a:p>
            <a:p>
              <a:pPr>
                <a:lnSpc>
                  <a:spcPts val="1200"/>
                </a:lnSpc>
              </a:pPr>
              <a:endParaRPr lang="fr-FR" sz="1700" spc="-150" dirty="0">
                <a:solidFill>
                  <a:schemeClr val="bg1"/>
                </a:solidFill>
                <a:latin typeface="Museo 700" panose="02000000000000000000" pitchFamily="2" charset="0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 userDrawn="1"/>
          </p:nvPicPr>
          <p:blipFill rotWithShape="1">
            <a:blip r:embed="rId4"/>
            <a:srcRect b="42412"/>
            <a:stretch/>
          </p:blipFill>
          <p:spPr>
            <a:xfrm>
              <a:off x="10319884" y="6385287"/>
              <a:ext cx="797163" cy="443936"/>
            </a:xfrm>
            <a:prstGeom prst="rect">
              <a:avLst/>
            </a:prstGeom>
          </p:spPr>
        </p:pic>
        <p:sp>
          <p:nvSpPr>
            <p:cNvPr id="15" name="Sous-titre 2"/>
            <p:cNvSpPr txBox="1">
              <a:spLocks/>
            </p:cNvSpPr>
            <p:nvPr userDrawn="1"/>
          </p:nvSpPr>
          <p:spPr>
            <a:xfrm>
              <a:off x="2000250" y="6378950"/>
              <a:ext cx="2484804" cy="291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60000"/>
                </a:lnSpc>
                <a:buNone/>
              </a:pPr>
              <a:r>
                <a:rPr lang="fr-FR" sz="2200" spc="300" dirty="0" smtClean="0">
                  <a:solidFill>
                    <a:schemeClr val="bg1"/>
                  </a:solidFill>
                  <a:latin typeface="Museo 700" panose="02000000000000000000" pitchFamily="2" charset="0"/>
                </a:rPr>
                <a:t>IRRIGATION</a:t>
              </a: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09" t="75692" b="2064"/>
            <a:stretch/>
          </p:blipFill>
          <p:spPr>
            <a:xfrm>
              <a:off x="11216642" y="6338055"/>
              <a:ext cx="975358" cy="52697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32" t="63534" r="6911" b="24517"/>
            <a:stretch/>
          </p:blipFill>
          <p:spPr>
            <a:xfrm>
              <a:off x="11094875" y="6356510"/>
              <a:ext cx="243533" cy="266700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b="95038"/>
          <a:stretch/>
        </p:blipFill>
        <p:spPr>
          <a:xfrm>
            <a:off x="0" y="0"/>
            <a:ext cx="12192000" cy="1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</a:t>
            </a:r>
            <a:r>
              <a:rPr lang="fr-FR" dirty="0" err="1" smtClean="0"/>
              <a:t>niveauEco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0514-E5C6-442B-9739-FF6042A3410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6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9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2186"/>
          <a:stretch/>
        </p:blipFill>
        <p:spPr>
          <a:xfrm>
            <a:off x="8344693" y="192956"/>
            <a:ext cx="3819241" cy="534569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216000" y="2340000"/>
            <a:ext cx="3999901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E=Ed.Ea.Es.Ec.Et=Tpi/Pi</a:t>
            </a:r>
            <a:endParaRPr lang="fr-FR" sz="3200"/>
          </a:p>
        </p:txBody>
      </p:sp>
      <p:sp>
        <p:nvSpPr>
          <p:cNvPr id="15" name="Titre 4"/>
          <p:cNvSpPr txBox="1">
            <a:spLocks/>
          </p:cNvSpPr>
          <p:nvPr/>
        </p:nvSpPr>
        <p:spPr>
          <a:xfrm>
            <a:off x="207695" y="3160078"/>
            <a:ext cx="435001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E=[0,1] x ... x [0,1]</a:t>
            </a:r>
            <a:r>
              <a:rPr lang="fr-FR" sz="3200" smtClean="0">
                <a:sym typeface="Symbol" panose="05050102010706020507" pitchFamily="18" charset="2"/>
              </a:rPr>
              <a:t></a:t>
            </a:r>
            <a:r>
              <a:rPr lang="fr-FR" sz="3200"/>
              <a:t> [0,1]</a:t>
            </a:r>
          </a:p>
        </p:txBody>
      </p:sp>
      <p:sp>
        <p:nvSpPr>
          <p:cNvPr id="25" name="Titre 4"/>
          <p:cNvSpPr txBox="1">
            <a:spLocks/>
          </p:cNvSpPr>
          <p:nvPr/>
        </p:nvSpPr>
        <p:spPr>
          <a:xfrm>
            <a:off x="187826" y="3728431"/>
            <a:ext cx="2698249" cy="177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Examples</a:t>
            </a:r>
          </a:p>
          <a:p>
            <a:r>
              <a:rPr lang="fr-FR" sz="3200" smtClean="0"/>
              <a:t>E=0.90</a:t>
            </a:r>
            <a:r>
              <a:rPr lang="fr-FR" sz="3200" baseline="30000" smtClean="0"/>
              <a:t>5</a:t>
            </a:r>
            <a:r>
              <a:rPr lang="fr-FR" sz="3200" smtClean="0"/>
              <a:t> = 0.69</a:t>
            </a:r>
          </a:p>
          <a:p>
            <a:r>
              <a:rPr lang="fr-FR" sz="3200" smtClean="0"/>
              <a:t>E=0.75</a:t>
            </a:r>
            <a:r>
              <a:rPr lang="fr-FR" sz="3200" baseline="30000" smtClean="0"/>
              <a:t>5</a:t>
            </a:r>
            <a:r>
              <a:rPr lang="fr-FR" sz="3200" smtClean="0"/>
              <a:t> </a:t>
            </a:r>
            <a:r>
              <a:rPr lang="fr-FR" sz="3200"/>
              <a:t>= </a:t>
            </a:r>
            <a:r>
              <a:rPr lang="fr-FR" sz="3200" smtClean="0"/>
              <a:t>0.24</a:t>
            </a:r>
            <a:endParaRPr lang="fr-FR" sz="3200"/>
          </a:p>
        </p:txBody>
      </p:sp>
      <p:sp>
        <p:nvSpPr>
          <p:cNvPr id="27" name="ZoneTexte 26"/>
          <p:cNvSpPr txBox="1"/>
          <p:nvPr/>
        </p:nvSpPr>
        <p:spPr>
          <a:xfrm>
            <a:off x="1768343" y="5250810"/>
            <a:ext cx="291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Quite drastic effect, nope?</a:t>
            </a:r>
            <a:endParaRPr lang="fr-FR"/>
          </a:p>
        </p:txBody>
      </p:sp>
      <p:sp>
        <p:nvSpPr>
          <p:cNvPr id="2" name="Parenthèse fermante 1"/>
          <p:cNvSpPr/>
          <p:nvPr/>
        </p:nvSpPr>
        <p:spPr>
          <a:xfrm>
            <a:off x="2714618" y="4447611"/>
            <a:ext cx="72000" cy="720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978012" y="4574529"/>
            <a:ext cx="268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Real-life realistic range</a:t>
            </a:r>
            <a:endParaRPr lang="fr-FR" sz="2000"/>
          </a:p>
        </p:txBody>
      </p:sp>
      <p:sp>
        <p:nvSpPr>
          <p:cNvPr id="29" name="ZoneTexte 28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5</a:t>
            </a:r>
            <a:endParaRPr lang="fr-FR" sz="2400" i="1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70"/>
          <a:stretch/>
        </p:blipFill>
        <p:spPr>
          <a:xfrm>
            <a:off x="8344693" y="192955"/>
            <a:ext cx="3819241" cy="607721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216000" y="2340000"/>
            <a:ext cx="3999901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E=Ed.Ea.Es.Ec.Et=Tpi/Pi</a:t>
            </a:r>
            <a:endParaRPr lang="fr-FR" sz="3200"/>
          </a:p>
        </p:txBody>
      </p:sp>
      <p:sp>
        <p:nvSpPr>
          <p:cNvPr id="15" name="Titre 4"/>
          <p:cNvSpPr txBox="1">
            <a:spLocks/>
          </p:cNvSpPr>
          <p:nvPr/>
        </p:nvSpPr>
        <p:spPr>
          <a:xfrm>
            <a:off x="207695" y="3160077"/>
            <a:ext cx="6075539" cy="1407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Efficiency E=Tpi/Pi 	mm/mm or [-]</a:t>
            </a:r>
          </a:p>
          <a:p>
            <a:r>
              <a:rPr lang="fr-FR" sz="3200" smtClean="0"/>
              <a:t>Productivity P=Yi/Pi	(ton/ha)/mm</a:t>
            </a:r>
          </a:p>
          <a:p>
            <a:r>
              <a:rPr lang="fr-FR" sz="3200" smtClean="0"/>
              <a:t>Profitability F=Fi(Yi)/Pi	(€/ha)/mm </a:t>
            </a:r>
            <a:endParaRPr lang="fr-FR" sz="3200"/>
          </a:p>
        </p:txBody>
      </p:sp>
      <p:sp>
        <p:nvSpPr>
          <p:cNvPr id="29" name="ZoneTexte 28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5</a:t>
            </a:r>
            <a:endParaRPr lang="fr-FR" sz="2400" i="1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2" y="4736229"/>
            <a:ext cx="1339134" cy="133913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767603" y="4686614"/>
            <a:ext cx="35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"Then I should definitely increase my irrigation water efficiency"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70"/>
          <a:stretch/>
        </p:blipFill>
        <p:spPr>
          <a:xfrm>
            <a:off x="8344693" y="192955"/>
            <a:ext cx="3819241" cy="607721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216000" y="2340000"/>
            <a:ext cx="3999901" cy="720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E=Ed.Ea.Es.Ec.Et=Tpi/Pi</a:t>
            </a:r>
            <a:endParaRPr lang="fr-FR" sz="3200"/>
          </a:p>
        </p:txBody>
      </p:sp>
      <p:sp>
        <p:nvSpPr>
          <p:cNvPr id="15" name="Titre 4"/>
          <p:cNvSpPr txBox="1">
            <a:spLocks/>
          </p:cNvSpPr>
          <p:nvPr/>
        </p:nvSpPr>
        <p:spPr>
          <a:xfrm>
            <a:off x="207695" y="3160077"/>
            <a:ext cx="6075539" cy="1407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Efficiency E=Tpi/Pi 	mm/mm or [-]</a:t>
            </a:r>
          </a:p>
          <a:p>
            <a:r>
              <a:rPr lang="fr-FR" sz="3200" smtClean="0"/>
              <a:t>Productivity P=Yi/Pi	(ton/ha)/mm</a:t>
            </a:r>
          </a:p>
          <a:p>
            <a:r>
              <a:rPr lang="fr-FR" sz="3200" smtClean="0"/>
              <a:t>Profitability F=Fi(Yi)/Pi	(€/ha)/mm </a:t>
            </a:r>
            <a:endParaRPr lang="fr-FR" sz="3200"/>
          </a:p>
        </p:txBody>
      </p:sp>
      <p:sp>
        <p:nvSpPr>
          <p:cNvPr id="29" name="ZoneTexte 28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5</a:t>
            </a:r>
            <a:endParaRPr lang="fr-FR" sz="2400" i="1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2" y="4736229"/>
            <a:ext cx="1339134" cy="13391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67603" y="4686614"/>
            <a:ext cx="35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"Then I should definitely increase my irrigation water efficiency"  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1207" t="5636" r="23494" b="4337"/>
          <a:stretch/>
        </p:blipFill>
        <p:spPr>
          <a:xfrm>
            <a:off x="5167500" y="4673876"/>
            <a:ext cx="1742751" cy="149179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06791" y="5363717"/>
            <a:ext cx="353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"Yes buddy and you should really </a:t>
            </a:r>
          </a:p>
          <a:p>
            <a:pPr algn="r"/>
            <a:r>
              <a:rPr lang="fr-FR" smtClean="0"/>
              <a:t>start by reducing the losses"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70"/>
          <a:stretch/>
        </p:blipFill>
        <p:spPr>
          <a:xfrm>
            <a:off x="8344693" y="192955"/>
            <a:ext cx="3819241" cy="607721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2" y="4736229"/>
            <a:ext cx="1339134" cy="13391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67603" y="4686614"/>
            <a:ext cx="35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bg1">
                    <a:lumMod val="75000"/>
                  </a:schemeClr>
                </a:solidFill>
              </a:rPr>
              <a:t>"Then I should definitely increase my irrigation water efficiency"  </a:t>
            </a:r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1207" t="5636" r="23494" b="4337"/>
          <a:stretch/>
        </p:blipFill>
        <p:spPr>
          <a:xfrm>
            <a:off x="5167500" y="4673876"/>
            <a:ext cx="1742751" cy="149179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06791" y="5363717"/>
            <a:ext cx="353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"Yes buddy and you should really </a:t>
            </a:r>
          </a:p>
          <a:p>
            <a:pPr algn="r"/>
            <a:r>
              <a:rPr lang="fr-FR" smtClean="0"/>
              <a:t>start by reducing the losses"  </a:t>
            </a:r>
            <a:endParaRPr lang="fr-FR"/>
          </a:p>
        </p:txBody>
      </p:sp>
      <p:sp>
        <p:nvSpPr>
          <p:cNvPr id="28" name="Parenthèse fermante 27"/>
          <p:cNvSpPr/>
          <p:nvPr/>
        </p:nvSpPr>
        <p:spPr>
          <a:xfrm flipH="1">
            <a:off x="6659612" y="1234142"/>
            <a:ext cx="72000" cy="3060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Parenthèse fermante 35"/>
          <p:cNvSpPr/>
          <p:nvPr/>
        </p:nvSpPr>
        <p:spPr>
          <a:xfrm flipH="1">
            <a:off x="6772827" y="2205406"/>
            <a:ext cx="72000" cy="259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0" y="1721010"/>
            <a:ext cx="662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smtClean="0"/>
              <a:t>Technical losses</a:t>
            </a:r>
          </a:p>
          <a:p>
            <a:pPr algn="r"/>
            <a:r>
              <a:rPr lang="fr-FR" sz="2000" i="1" smtClean="0"/>
              <a:t>Various upstream losses</a:t>
            </a:r>
          </a:p>
          <a:p>
            <a:pPr algn="r"/>
            <a:r>
              <a:rPr lang="fr-FR" sz="2000" i="1" smtClean="0"/>
              <a:t> Improper, defective or miscontrolled plot equipment  </a:t>
            </a:r>
            <a:endParaRPr lang="fr-FR" sz="2000" i="1"/>
          </a:p>
        </p:txBody>
      </p:sp>
      <p:sp>
        <p:nvSpPr>
          <p:cNvPr id="39" name="ZoneTexte 38"/>
          <p:cNvSpPr txBox="1"/>
          <p:nvPr/>
        </p:nvSpPr>
        <p:spPr>
          <a:xfrm>
            <a:off x="163774" y="3261901"/>
            <a:ext cx="642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smtClean="0"/>
              <a:t>Tactical losses</a:t>
            </a:r>
          </a:p>
          <a:p>
            <a:pPr algn="r"/>
            <a:r>
              <a:rPr lang="fr-FR" sz="2000" i="1" smtClean="0"/>
              <a:t>Dummy, default or too constrained </a:t>
            </a:r>
            <a:r>
              <a:rPr lang="fr-FR" sz="2000" i="1" u="sng" smtClean="0"/>
              <a:t>irrigation strategy</a:t>
            </a:r>
            <a:r>
              <a:rPr lang="fr-FR" sz="2000" i="1" smtClean="0"/>
              <a:t>  </a:t>
            </a:r>
            <a:endParaRPr lang="fr-FR" sz="2000" i="1"/>
          </a:p>
        </p:txBody>
      </p:sp>
    </p:spTree>
    <p:extLst>
      <p:ext uri="{BB962C8B-B14F-4D97-AF65-F5344CB8AC3E}">
        <p14:creationId xmlns:p14="http://schemas.microsoft.com/office/powerpoint/2010/main" val="4175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70"/>
          <a:stretch/>
        </p:blipFill>
        <p:spPr>
          <a:xfrm>
            <a:off x="8344693" y="192955"/>
            <a:ext cx="3819241" cy="607721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2" y="4736229"/>
            <a:ext cx="1339134" cy="13391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67603" y="4686614"/>
            <a:ext cx="356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bg1">
                    <a:lumMod val="75000"/>
                  </a:schemeClr>
                </a:solidFill>
              </a:rPr>
              <a:t>"Then I should definitely increase my irrigation water efficiency"  </a:t>
            </a:r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1207" t="5636" r="23494" b="4337"/>
          <a:stretch/>
        </p:blipFill>
        <p:spPr>
          <a:xfrm>
            <a:off x="5167500" y="4673876"/>
            <a:ext cx="1742751" cy="149179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06791" y="5363717"/>
            <a:ext cx="353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"Yes buddy and you should really </a:t>
            </a:r>
          </a:p>
          <a:p>
            <a:pPr algn="r"/>
            <a:r>
              <a:rPr lang="fr-FR" smtClean="0"/>
              <a:t>start by reducing the losses"  </a:t>
            </a:r>
            <a:endParaRPr lang="fr-FR"/>
          </a:p>
        </p:txBody>
      </p:sp>
      <p:sp>
        <p:nvSpPr>
          <p:cNvPr id="36" name="Parenthèse fermante 35"/>
          <p:cNvSpPr/>
          <p:nvPr/>
        </p:nvSpPr>
        <p:spPr>
          <a:xfrm flipH="1">
            <a:off x="6772827" y="2205406"/>
            <a:ext cx="72000" cy="259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63774" y="3261901"/>
            <a:ext cx="642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smtClean="0"/>
              <a:t>Tactical improvements </a:t>
            </a:r>
            <a:r>
              <a:rPr lang="fr-FR" sz="2400" b="1" i="1" smtClean="0">
                <a:solidFill>
                  <a:schemeClr val="bg1">
                    <a:lumMod val="75000"/>
                  </a:schemeClr>
                </a:solidFill>
              </a:rPr>
              <a:t>vs. Tactical losses</a:t>
            </a:r>
          </a:p>
          <a:p>
            <a:pPr algn="r"/>
            <a:r>
              <a:rPr lang="fr-FR" sz="2000" i="1" u="sng" smtClean="0"/>
              <a:t>Improving irrigation strategy by tuning irrigation scenarios  </a:t>
            </a:r>
            <a:endParaRPr lang="fr-FR" sz="2000" i="1" u="sng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088111" y="3043459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3" y="1570437"/>
            <a:ext cx="3096344" cy="14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ZoneTexte 40"/>
          <p:cNvSpPr txBox="1"/>
          <p:nvPr/>
        </p:nvSpPr>
        <p:spPr>
          <a:xfrm>
            <a:off x="746211" y="243453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smtClean="0">
                <a:latin typeface="Berlin Sans FB Demi" pitchFamily="34" charset="0"/>
                <a:cs typeface="Arial" charset="0"/>
              </a:rPr>
              <a:t> v1.7R</a:t>
            </a:r>
            <a:endParaRPr lang="fr-FR" sz="1000" b="1">
              <a:latin typeface="Berlin Sans FB Dem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212635" y="1648556"/>
            <a:ext cx="353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>
                <a:latin typeface="Berlin Sans FB Demi" pitchFamily="34" charset="0"/>
                <a:cs typeface="Arial" charset="0"/>
              </a:rPr>
              <a:t>Generation, analysis &amp; optimization </a:t>
            </a:r>
          </a:p>
          <a:p>
            <a:r>
              <a:rPr lang="en-US" sz="1600" b="1" i="1" smtClean="0">
                <a:latin typeface="Berlin Sans FB Demi" pitchFamily="34" charset="0"/>
                <a:cs typeface="Arial" charset="0"/>
              </a:rPr>
              <a:t>of crop irrigation scenarios</a:t>
            </a:r>
            <a:endParaRPr lang="fr-FR" sz="1600" b="1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0773" y="2249669"/>
            <a:ext cx="325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/>
              <a:t>D</a:t>
            </a:r>
            <a:r>
              <a:rPr lang="fr-FR" i="1" smtClean="0"/>
              <a:t>edicated module that handles irrigation water efficiency</a:t>
            </a:r>
          </a:p>
        </p:txBody>
      </p:sp>
    </p:spTree>
    <p:extLst>
      <p:ext uri="{BB962C8B-B14F-4D97-AF65-F5344CB8AC3E}">
        <p14:creationId xmlns:p14="http://schemas.microsoft.com/office/powerpoint/2010/main" val="20224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/>
          <a:srcRect l="11595" t="23658" r="15927" b="48937"/>
          <a:stretch/>
        </p:blipFill>
        <p:spPr>
          <a:xfrm>
            <a:off x="234298" y="3536576"/>
            <a:ext cx="11957702" cy="254326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24000" y="2979614"/>
            <a:ext cx="617602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smtClean="0"/>
              <a:t>Total </a:t>
            </a:r>
            <a:r>
              <a:rPr lang="fr-FR" sz="2000" b="1" i="1" smtClean="0"/>
              <a:t>soil profile reserve from sowing to harvest (mm</a:t>
            </a:r>
            <a:r>
              <a:rPr lang="fr-FR" sz="2000" b="1" i="1" smtClean="0"/>
              <a:t>)</a:t>
            </a:r>
            <a:endParaRPr lang="fr-FR" sz="2000" b="1" i="1" smtClean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51" y="285827"/>
            <a:ext cx="2960907" cy="334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" y="1699307"/>
            <a:ext cx="1729511" cy="8195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0493" y="1834746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>
                <a:latin typeface="Berlin Sans FB" panose="020E0602020502020306" pitchFamily="34" charset="0"/>
              </a:rPr>
              <a:t>Efficiency module</a:t>
            </a:r>
          </a:p>
          <a:p>
            <a:r>
              <a:rPr lang="fr-FR" sz="1600" b="1" smtClean="0">
                <a:latin typeface="Berlin Sans FB" panose="020E0602020502020306" pitchFamily="34" charset="0"/>
              </a:rPr>
              <a:t>Output example 1</a:t>
            </a:r>
            <a:endParaRPr lang="fr-FR" sz="1600" b="1">
              <a:latin typeface="Berlin Sans FB" panose="020E0602020502020306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21207" t="5636" r="23494" b="4337"/>
          <a:stretch/>
        </p:blipFill>
        <p:spPr>
          <a:xfrm>
            <a:off x="4178386" y="1439569"/>
            <a:ext cx="1742751" cy="1491794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295278" y="4586597"/>
            <a:ext cx="2530131" cy="604183"/>
          </a:xfrm>
          <a:prstGeom prst="roundRect">
            <a:avLst>
              <a:gd name="adj" fmla="val 24089"/>
            </a:avLst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smtClean="0"/>
              <a:t>Original legend in French</a:t>
            </a:r>
          </a:p>
          <a:p>
            <a:r>
              <a:rPr lang="fr-FR" sz="1400" b="1" i="1" smtClean="0"/>
              <a:t>To show the initial conditions</a:t>
            </a:r>
            <a:endParaRPr lang="fr-FR" sz="1400" b="1" i="1" smtClean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90" y="1483628"/>
            <a:ext cx="1339134" cy="13391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169199" y="3033938"/>
            <a:ext cx="318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"Ahem these irrigations took place just before rain events"  </a:t>
            </a:r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546154" y="3629294"/>
            <a:ext cx="240407" cy="1752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773783" y="3671540"/>
            <a:ext cx="772372" cy="1830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24000" y="2979614"/>
            <a:ext cx="617602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smtClean="0"/>
              <a:t>Cumulative deep drainage from sowing to harvest (mm)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351" y="285827"/>
            <a:ext cx="2960907" cy="3343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62314" y="3521990"/>
            <a:ext cx="764277" cy="50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1595" t="63700" r="15927" b="7770"/>
          <a:stretch/>
        </p:blipFill>
        <p:spPr>
          <a:xfrm>
            <a:off x="139258" y="3629294"/>
            <a:ext cx="11952000" cy="2646403"/>
          </a:xfrm>
          <a:prstGeom prst="rect">
            <a:avLst/>
          </a:prstGeom>
        </p:spPr>
      </p:pic>
      <p:sp>
        <p:nvSpPr>
          <p:cNvPr id="45" name="Rectangle à coins arrondis 44"/>
          <p:cNvSpPr/>
          <p:nvPr/>
        </p:nvSpPr>
        <p:spPr>
          <a:xfrm>
            <a:off x="1218435" y="3635707"/>
            <a:ext cx="3235998" cy="1008000"/>
          </a:xfrm>
          <a:prstGeom prst="roundRect">
            <a:avLst>
              <a:gd name="adj" fmla="val 2408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i="1" smtClean="0"/>
              <a:t>Drainage of irrigation water (mm)</a:t>
            </a:r>
          </a:p>
          <a:p>
            <a:r>
              <a:rPr lang="fr-FR" sz="1400" i="1" smtClean="0"/>
              <a:t>Drainage of rain water (mm)</a:t>
            </a:r>
          </a:p>
          <a:p>
            <a:r>
              <a:rPr lang="fr-FR" sz="1400" i="1" smtClean="0"/>
              <a:t>Irrigation (mm)</a:t>
            </a:r>
          </a:p>
          <a:p>
            <a:r>
              <a:rPr lang="fr-FR" sz="1400" i="1" smtClean="0"/>
              <a:t>Rain (mm)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" y="1699307"/>
            <a:ext cx="1729511" cy="8195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40493" y="183474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>
                <a:latin typeface="Berlin Sans FB" panose="020E0602020502020306" pitchFamily="34" charset="0"/>
              </a:rPr>
              <a:t>Efficiency module</a:t>
            </a:r>
          </a:p>
          <a:p>
            <a:r>
              <a:rPr lang="fr-FR" sz="1600" b="1" smtClean="0">
                <a:latin typeface="Berlin Sans FB" panose="020E0602020502020306" pitchFamily="34" charset="0"/>
              </a:rPr>
              <a:t>Output example 2</a:t>
            </a:r>
            <a:endParaRPr lang="fr-FR" sz="1600" b="1">
              <a:latin typeface="Berlin Sans FB" panose="020E0602020502020306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21207" t="5636" r="23494" b="4337"/>
          <a:stretch/>
        </p:blipFill>
        <p:spPr>
          <a:xfrm>
            <a:off x="4178386" y="1439569"/>
            <a:ext cx="1742751" cy="14917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90" y="1483628"/>
            <a:ext cx="1339134" cy="133913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169199" y="3033938"/>
            <a:ext cx="318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"Ok there was drainage of irrigation water here"  </a:t>
            </a:r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779623" y="3399323"/>
            <a:ext cx="198485" cy="335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11223" t="23691" r="14769" b="46959"/>
          <a:stretch/>
        </p:blipFill>
        <p:spPr>
          <a:xfrm>
            <a:off x="181013" y="3660883"/>
            <a:ext cx="11592000" cy="2585905"/>
          </a:xfrm>
          <a:prstGeom prst="rect">
            <a:avLst/>
          </a:prstGeom>
        </p:spPr>
      </p:pic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51" y="285827"/>
            <a:ext cx="2960907" cy="3343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62314" y="3521990"/>
            <a:ext cx="764277" cy="50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272223" y="3635707"/>
            <a:ext cx="3235998" cy="1101745"/>
          </a:xfrm>
          <a:prstGeom prst="roundRect">
            <a:avLst>
              <a:gd name="adj" fmla="val 2408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i="1" smtClean="0"/>
              <a:t>Evaporation</a:t>
            </a:r>
            <a:r>
              <a:rPr lang="fr-FR" sz="1400" i="1" smtClean="0"/>
              <a:t> </a:t>
            </a:r>
            <a:r>
              <a:rPr lang="fr-FR" sz="1400" i="1" smtClean="0"/>
              <a:t>of irrigation water (mm)</a:t>
            </a:r>
          </a:p>
          <a:p>
            <a:r>
              <a:rPr lang="fr-FR" sz="1400" i="1" smtClean="0"/>
              <a:t>Evaporation</a:t>
            </a:r>
            <a:r>
              <a:rPr lang="fr-FR" sz="1400" i="1" smtClean="0"/>
              <a:t> </a:t>
            </a:r>
            <a:r>
              <a:rPr lang="fr-FR" sz="1400" i="1" smtClean="0"/>
              <a:t>of rain water (mm)</a:t>
            </a:r>
          </a:p>
          <a:p>
            <a:r>
              <a:rPr lang="fr-FR" sz="1400" i="1" smtClean="0"/>
              <a:t>Irrigation (mm)</a:t>
            </a:r>
          </a:p>
          <a:p>
            <a:r>
              <a:rPr lang="fr-FR" sz="1400" i="1" smtClean="0"/>
              <a:t>Rain (mm)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4000" y="2979614"/>
            <a:ext cx="66187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smtClean="0"/>
              <a:t>Cumulative </a:t>
            </a:r>
            <a:r>
              <a:rPr lang="fr-FR" sz="2000" b="1" i="1" smtClean="0"/>
              <a:t>soil evaporation</a:t>
            </a:r>
            <a:r>
              <a:rPr lang="fr-FR" sz="2000" b="1" i="1" smtClean="0"/>
              <a:t> </a:t>
            </a:r>
            <a:r>
              <a:rPr lang="fr-FR" sz="2000" b="1" i="1" smtClean="0"/>
              <a:t>from sowing to harvest (mm)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" y="1699307"/>
            <a:ext cx="1729511" cy="81952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140493" y="183474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>
                <a:latin typeface="Berlin Sans FB" panose="020E0602020502020306" pitchFamily="34" charset="0"/>
              </a:rPr>
              <a:t>Efficiency module</a:t>
            </a:r>
          </a:p>
          <a:p>
            <a:r>
              <a:rPr lang="fr-FR" sz="1600" b="1" smtClean="0">
                <a:latin typeface="Berlin Sans FB" panose="020E0602020502020306" pitchFamily="34" charset="0"/>
              </a:rPr>
              <a:t>Output example 3</a:t>
            </a:r>
            <a:endParaRPr lang="fr-FR" sz="1600" b="1">
              <a:latin typeface="Berlin Sans FB" panose="020E0602020502020306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/>
          <a:srcRect l="21207" t="5636" r="23494" b="4337"/>
          <a:stretch/>
        </p:blipFill>
        <p:spPr>
          <a:xfrm>
            <a:off x="4178386" y="1439569"/>
            <a:ext cx="1742751" cy="149179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90" y="1483628"/>
            <a:ext cx="1339134" cy="133913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398533" y="3007227"/>
            <a:ext cx="353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"Some of it is evaporated, some of it expectedly transpirated, huh?"</a:t>
            </a:r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6740435" y="3685147"/>
            <a:ext cx="202312" cy="612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11223" t="64457" r="14769" b="7546"/>
          <a:stretch/>
        </p:blipFill>
        <p:spPr>
          <a:xfrm>
            <a:off x="215364" y="3648651"/>
            <a:ext cx="11592000" cy="2466647"/>
          </a:xfrm>
          <a:prstGeom prst="rect">
            <a:avLst/>
          </a:prstGeom>
        </p:spPr>
      </p:pic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51" y="285827"/>
            <a:ext cx="2960907" cy="33434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" y="1699307"/>
            <a:ext cx="1729511" cy="81952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40493" y="183474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>
                <a:latin typeface="Berlin Sans FB" panose="020E0602020502020306" pitchFamily="34" charset="0"/>
              </a:rPr>
              <a:t>Efficiency module</a:t>
            </a:r>
          </a:p>
          <a:p>
            <a:r>
              <a:rPr lang="fr-FR" sz="1600" b="1" smtClean="0">
                <a:latin typeface="Berlin Sans FB" panose="020E0602020502020306" pitchFamily="34" charset="0"/>
              </a:rPr>
              <a:t>Output example 4</a:t>
            </a:r>
            <a:endParaRPr lang="fr-FR" sz="1600" b="1">
              <a:latin typeface="Berlin Sans FB" panose="020E0602020502020306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21207" t="5636" r="23494" b="4337"/>
          <a:stretch/>
        </p:blipFill>
        <p:spPr>
          <a:xfrm>
            <a:off x="4178386" y="1439569"/>
            <a:ext cx="1742751" cy="14917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4000" y="2979614"/>
            <a:ext cx="66450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smtClean="0"/>
              <a:t>Cumulative </a:t>
            </a:r>
            <a:r>
              <a:rPr lang="fr-FR" sz="2000" b="1" i="1" smtClean="0"/>
              <a:t>crop transpiration</a:t>
            </a:r>
            <a:r>
              <a:rPr lang="fr-FR" sz="2000" b="1" i="1" smtClean="0"/>
              <a:t> </a:t>
            </a:r>
            <a:r>
              <a:rPr lang="fr-FR" sz="2000" b="1" i="1" smtClean="0"/>
              <a:t>from sowing to harvest (mm)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299117" y="3635707"/>
            <a:ext cx="3235998" cy="1101745"/>
          </a:xfrm>
          <a:prstGeom prst="roundRect">
            <a:avLst>
              <a:gd name="adj" fmla="val 2408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i="1" smtClean="0"/>
              <a:t>Transpiration </a:t>
            </a:r>
            <a:r>
              <a:rPr lang="fr-FR" sz="1400" i="1" smtClean="0"/>
              <a:t>of irrigation water (mm)</a:t>
            </a:r>
          </a:p>
          <a:p>
            <a:r>
              <a:rPr lang="fr-FR" sz="1400" i="1" smtClean="0"/>
              <a:t>Transpiration </a:t>
            </a:r>
            <a:r>
              <a:rPr lang="fr-FR" sz="1400" i="1" smtClean="0"/>
              <a:t>of rain water (mm)</a:t>
            </a:r>
          </a:p>
          <a:p>
            <a:r>
              <a:rPr lang="fr-FR" sz="1400" i="1" smtClean="0"/>
              <a:t>Irrigation (mm)</a:t>
            </a:r>
          </a:p>
          <a:p>
            <a:r>
              <a:rPr lang="fr-FR" sz="1400" i="1" smtClean="0"/>
              <a:t>Rain (mm)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90" y="1483628"/>
            <a:ext cx="1339134" cy="133913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482711" y="3033938"/>
            <a:ext cx="386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"Seems good as more transpiration than evaporation occurs AND the pale blue fraction increases with time "  </a:t>
            </a:r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8242663" y="3957268"/>
            <a:ext cx="378823" cy="780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351" y="285827"/>
            <a:ext cx="2960907" cy="3343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62314" y="3521990"/>
            <a:ext cx="764277" cy="50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24000" y="2963787"/>
            <a:ext cx="643135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smtClean="0"/>
              <a:t>Summary of the key terms in the </a:t>
            </a:r>
            <a:r>
              <a:rPr lang="fr-FR" sz="2000" b="1" i="1" smtClean="0"/>
              <a:t>efficiency cascade </a:t>
            </a:r>
            <a:r>
              <a:rPr lang="fr-FR" sz="2000" b="1" i="1" smtClean="0"/>
              <a:t>scheme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4000" t="42060" r="8656" b="23936"/>
          <a:stretch/>
        </p:blipFill>
        <p:spPr>
          <a:xfrm>
            <a:off x="139258" y="3605913"/>
            <a:ext cx="11952000" cy="2617397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1239098" y="3521990"/>
            <a:ext cx="3920333" cy="2096869"/>
          </a:xfrm>
          <a:prstGeom prst="roundRect">
            <a:avLst>
              <a:gd name="adj" fmla="val 2408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i="1" smtClean="0"/>
              <a:t>Upstream losses (mm)</a:t>
            </a:r>
          </a:p>
          <a:p>
            <a:r>
              <a:rPr lang="fr-FR" sz="1400" i="1" smtClean="0"/>
              <a:t>Drainage (mm)</a:t>
            </a:r>
          </a:p>
          <a:p>
            <a:r>
              <a:rPr lang="fr-FR" sz="1400" i="1" smtClean="0"/>
              <a:t>Storage of irrigation water in soil (mm)</a:t>
            </a:r>
          </a:p>
          <a:p>
            <a:r>
              <a:rPr lang="fr-FR" sz="1400" i="1" smtClean="0"/>
              <a:t>Evaporation of irrigation water (mm)</a:t>
            </a:r>
          </a:p>
          <a:p>
            <a:r>
              <a:rPr lang="fr-FR" sz="1400" i="1" smtClean="0"/>
              <a:t>Transpiration of irrigation water (mm)</a:t>
            </a:r>
          </a:p>
          <a:p>
            <a:r>
              <a:rPr lang="fr-FR" sz="1400" i="1" smtClean="0"/>
              <a:t>Global efficiency (-)</a:t>
            </a:r>
          </a:p>
          <a:p>
            <a:r>
              <a:rPr lang="fr-FR" sz="1400" i="1" smtClean="0"/>
              <a:t>Irrigation (mm)</a:t>
            </a:r>
          </a:p>
          <a:p>
            <a:r>
              <a:rPr lang="fr-FR" sz="1400" i="1" smtClean="0"/>
              <a:t>Rain (mm)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" y="1699307"/>
            <a:ext cx="1729511" cy="8195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40493" y="1834746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>
                <a:latin typeface="Berlin Sans FB" panose="020E0602020502020306" pitchFamily="34" charset="0"/>
              </a:rPr>
              <a:t>Efficiency module</a:t>
            </a:r>
          </a:p>
          <a:p>
            <a:r>
              <a:rPr lang="fr-FR" sz="1600" b="1" smtClean="0">
                <a:latin typeface="Berlin Sans FB" panose="020E0602020502020306" pitchFamily="34" charset="0"/>
              </a:rPr>
              <a:t>Output example 4</a:t>
            </a:r>
            <a:endParaRPr lang="fr-FR" sz="1600" b="1">
              <a:latin typeface="Berlin Sans FB" panose="020E06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7545" y="5109265"/>
            <a:ext cx="2033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i="1" smtClean="0"/>
              <a:t>Global efficiency Tpi/Pi</a:t>
            </a:r>
            <a:endParaRPr lang="fr-FR" sz="2000" b="1" i="1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21207" t="5636" r="23494" b="4337"/>
          <a:stretch/>
        </p:blipFill>
        <p:spPr>
          <a:xfrm>
            <a:off x="4178386" y="1439569"/>
            <a:ext cx="1742751" cy="14917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90" y="1483628"/>
            <a:ext cx="1339134" cy="133913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55359" y="3015387"/>
            <a:ext cx="36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"Ouch my upstream losses hurt and irrigation storage is so damn high!"  </a:t>
            </a:r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367787" y="3745641"/>
            <a:ext cx="166636" cy="1009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367787" y="3745641"/>
            <a:ext cx="1188479" cy="980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2149" y="1122363"/>
            <a:ext cx="10659291" cy="2387600"/>
          </a:xfrm>
        </p:spPr>
        <p:txBody>
          <a:bodyPr anchor="ctr">
            <a:normAutofit/>
          </a:bodyPr>
          <a:lstStyle/>
          <a:p>
            <a:r>
              <a:rPr lang="fr-FR" sz="4400" smtClean="0"/>
              <a:t>Irrigation efficiency and optimization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The Optirrig model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8903" y="3602038"/>
            <a:ext cx="9649097" cy="1655762"/>
          </a:xfrm>
        </p:spPr>
        <p:txBody>
          <a:bodyPr/>
          <a:lstStyle/>
          <a:p>
            <a:r>
              <a:rPr lang="fr-FR" u="sng" smtClean="0"/>
              <a:t>Bruno Cheviron</a:t>
            </a:r>
            <a:r>
              <a:rPr lang="fr-FR" smtClean="0"/>
              <a:t>, Claire Serra-Wittling, Juan-David Dominguez-Bohorquez, Magalie Delmas, Bruno Molle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4" y="5287307"/>
            <a:ext cx="963929" cy="9343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307" y="5394959"/>
            <a:ext cx="1576824" cy="7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62314" y="3521990"/>
            <a:ext cx="764277" cy="50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28" y="3477820"/>
            <a:ext cx="1729511" cy="8195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1207" t="5636" r="23494" b="4337"/>
          <a:stretch/>
        </p:blipFill>
        <p:spPr>
          <a:xfrm>
            <a:off x="554446" y="3339748"/>
            <a:ext cx="1742751" cy="14917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5" y="1692639"/>
            <a:ext cx="1339134" cy="133913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297197" y="2177540"/>
            <a:ext cx="561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"I need to evaluate or reformulate my irrigation strategies, especially in a context of limited resource availability"</a:t>
            </a: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292841" y="3975863"/>
            <a:ext cx="77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"                                is here for you, and can be tuned to save water by improving irrigation efficiency... but instead of an autograph I made a little drawing for you"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62314" y="3521990"/>
            <a:ext cx="764277" cy="50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3809"/>
          <a:stretch/>
        </p:blipFill>
        <p:spPr>
          <a:xfrm>
            <a:off x="5016136" y="1586184"/>
            <a:ext cx="6766561" cy="41662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1207" t="5636" r="23494" b="4337"/>
          <a:stretch/>
        </p:blipFill>
        <p:spPr>
          <a:xfrm>
            <a:off x="214812" y="1586184"/>
            <a:ext cx="1742751" cy="14917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46521" y="3077978"/>
            <a:ext cx="4380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"Think about it:</a:t>
            </a:r>
          </a:p>
          <a:p>
            <a:endParaRPr lang="fr-FR" smtClean="0"/>
          </a:p>
          <a:p>
            <a:r>
              <a:rPr lang="fr-FR" smtClean="0"/>
              <a:t>1- Maximum crop yield is obtained for higher irrigation amounts than these of maximum irrigation efficiency</a:t>
            </a:r>
          </a:p>
          <a:p>
            <a:endParaRPr lang="fr-FR" smtClean="0"/>
          </a:p>
          <a:p>
            <a:r>
              <a:rPr lang="fr-FR" smtClean="0"/>
              <a:t>2- Reducing irrigation to improve efficiency is a virtous behavious that may need/deserve a financial reward</a:t>
            </a:r>
            <a:r>
              <a:rPr lang="fr-FR" smtClean="0"/>
              <a:t>"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-44"/>
          <a:stretch/>
        </p:blipFill>
        <p:spPr>
          <a:xfrm>
            <a:off x="8344693" y="192955"/>
            <a:ext cx="3819241" cy="6090279"/>
          </a:xfrm>
          <a:prstGeom prst="rect">
            <a:avLst/>
          </a:prstGeom>
        </p:spPr>
      </p:pic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55253" y="1568085"/>
            <a:ext cx="648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As defined in the "cascade scheme" of Serra-Wittling &amp; Molle 2017</a:t>
            </a:r>
          </a:p>
          <a:p>
            <a:r>
              <a:rPr lang="fr-FR" smtClean="0"/>
              <a:t>[Invited report for the French Ministry of Agriculture]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4028" y="2364647"/>
            <a:ext cx="13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smtClean="0"/>
              <a:t>Color code</a:t>
            </a:r>
            <a:endParaRPr lang="fr-FR" sz="2000" u="sng"/>
          </a:p>
        </p:txBody>
      </p:sp>
      <p:sp>
        <p:nvSpPr>
          <p:cNvPr id="6" name="ZoneTexte 5"/>
          <p:cNvSpPr txBox="1"/>
          <p:nvPr/>
        </p:nvSpPr>
        <p:spPr>
          <a:xfrm>
            <a:off x="3351451" y="2866574"/>
            <a:ext cx="1188000" cy="216000"/>
          </a:xfrm>
          <a:prstGeom prst="rect">
            <a:avLst/>
          </a:prstGeom>
          <a:solidFill>
            <a:srgbClr val="0F6FC6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63451" y="2866574"/>
            <a:ext cx="1188000" cy="216000"/>
          </a:xfrm>
          <a:prstGeom prst="rect">
            <a:avLst/>
          </a:prstGeom>
          <a:solidFill>
            <a:srgbClr val="7CCA62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1100" y="3214340"/>
            <a:ext cx="298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/>
              <a:t>Fraction due to Rain Water</a:t>
            </a:r>
            <a:endParaRPr lang="fr-FR" sz="2000"/>
          </a:p>
        </p:txBody>
      </p:sp>
      <p:sp>
        <p:nvSpPr>
          <p:cNvPr id="9" name="ZoneTexte 8"/>
          <p:cNvSpPr txBox="1"/>
          <p:nvPr/>
        </p:nvSpPr>
        <p:spPr>
          <a:xfrm>
            <a:off x="3299899" y="2335782"/>
            <a:ext cx="347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/>
              <a:t>Fraction due to Irrigation Water</a:t>
            </a:r>
            <a:endParaRPr lang="fr-FR" sz="200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755232" y="2911635"/>
            <a:ext cx="0" cy="324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78438" y="2691057"/>
            <a:ext cx="0" cy="324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-44"/>
          <a:stretch/>
        </p:blipFill>
        <p:spPr>
          <a:xfrm>
            <a:off x="8344693" y="192955"/>
            <a:ext cx="3819241" cy="6090279"/>
          </a:xfrm>
          <a:prstGeom prst="rect">
            <a:avLst/>
          </a:prstGeom>
        </p:spPr>
      </p:pic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4028" y="2364647"/>
            <a:ext cx="13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smtClean="0"/>
              <a:t>Color code</a:t>
            </a:r>
            <a:endParaRPr lang="fr-FR" sz="2000" u="sng"/>
          </a:p>
        </p:txBody>
      </p:sp>
      <p:sp>
        <p:nvSpPr>
          <p:cNvPr id="6" name="ZoneTexte 5"/>
          <p:cNvSpPr txBox="1"/>
          <p:nvPr/>
        </p:nvSpPr>
        <p:spPr>
          <a:xfrm>
            <a:off x="3351451" y="2866574"/>
            <a:ext cx="1188000" cy="216000"/>
          </a:xfrm>
          <a:prstGeom prst="rect">
            <a:avLst/>
          </a:prstGeom>
          <a:solidFill>
            <a:srgbClr val="0F6FC6">
              <a:lumMod val="40000"/>
              <a:lumOff val="6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63451" y="2866574"/>
            <a:ext cx="1188000" cy="216000"/>
          </a:xfrm>
          <a:prstGeom prst="rect">
            <a:avLst/>
          </a:prstGeom>
          <a:solidFill>
            <a:srgbClr val="7CCA62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1100" y="3214340"/>
            <a:ext cx="298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/>
              <a:t>Fraction due to Rain Water</a:t>
            </a:r>
            <a:endParaRPr lang="fr-FR" sz="2000"/>
          </a:p>
        </p:txBody>
      </p:sp>
      <p:sp>
        <p:nvSpPr>
          <p:cNvPr id="9" name="ZoneTexte 8"/>
          <p:cNvSpPr txBox="1"/>
          <p:nvPr/>
        </p:nvSpPr>
        <p:spPr>
          <a:xfrm>
            <a:off x="3299899" y="2335782"/>
            <a:ext cx="347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/>
              <a:t>Fraction due to Irrigation Water</a:t>
            </a:r>
            <a:endParaRPr lang="fr-FR" sz="200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755232" y="2911635"/>
            <a:ext cx="0" cy="324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78438" y="2691057"/>
            <a:ext cx="0" cy="324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60016" y="3701703"/>
            <a:ext cx="117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smtClean="0"/>
              <a:t>Rationale</a:t>
            </a:r>
            <a:endParaRPr lang="fr-FR" sz="2000" u="sng"/>
          </a:p>
        </p:txBody>
      </p:sp>
      <p:sp>
        <p:nvSpPr>
          <p:cNvPr id="13" name="ZoneTexte 12"/>
          <p:cNvSpPr txBox="1"/>
          <p:nvPr/>
        </p:nvSpPr>
        <p:spPr>
          <a:xfrm>
            <a:off x="1907824" y="3704409"/>
            <a:ext cx="6540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smtClean="0"/>
              <a:t>Calculation of efficiencies and losses in 5 successive stages from irrigation water distribution to crop transpiration</a:t>
            </a:r>
          </a:p>
          <a:p>
            <a:endParaRPr lang="fr-FR" sz="8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smtClean="0"/>
              <a:t>Complete mixing of rain water (RW) and irrigation water (IW) in soil with time-variable volume fractions</a:t>
            </a:r>
            <a:r>
              <a:rPr lang="fr-FR" sz="2000"/>
              <a:t> </a:t>
            </a:r>
            <a:r>
              <a:rPr lang="fr-FR" sz="2000" smtClean="0"/>
              <a:t>carried on through the "cascade scheme"</a:t>
            </a:r>
          </a:p>
          <a:p>
            <a:endParaRPr lang="fr-FR" sz="8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/>
              <a:t>C</a:t>
            </a:r>
            <a:r>
              <a:rPr lang="fr-FR" sz="2000" smtClean="0"/>
              <a:t>hallenge for metrology and modelling: quite tricky to code but physically sound and yields promising results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5253" y="1568085"/>
            <a:ext cx="648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As defined in the "cascade scheme" of Serra-Wittling &amp; Molle 2017</a:t>
            </a:r>
          </a:p>
          <a:p>
            <a:r>
              <a:rPr lang="fr-FR" smtClean="0"/>
              <a:t>[Invited report for the French Ministry of Agriculture]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68193"/>
          <a:stretch/>
        </p:blipFill>
        <p:spPr>
          <a:xfrm>
            <a:off x="8344693" y="192955"/>
            <a:ext cx="3819241" cy="1936291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1</a:t>
            </a:r>
            <a:endParaRPr lang="fr-FR" sz="2400" i="1"/>
          </a:p>
        </p:txBody>
      </p:sp>
      <p:sp>
        <p:nvSpPr>
          <p:cNvPr id="28" name="Titre 4"/>
          <p:cNvSpPr txBox="1">
            <a:spLocks/>
          </p:cNvSpPr>
          <p:nvPr/>
        </p:nvSpPr>
        <p:spPr>
          <a:xfrm>
            <a:off x="216000" y="2340000"/>
            <a:ext cx="674444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E=Ed=Ai/Pi</a:t>
            </a:r>
            <a:endParaRPr lang="fr-FR" sz="3200"/>
          </a:p>
        </p:txBody>
      </p:sp>
      <p:cxnSp>
        <p:nvCxnSpPr>
          <p:cNvPr id="29" name="Connecteur droit 28"/>
          <p:cNvCxnSpPr/>
          <p:nvPr/>
        </p:nvCxnSpPr>
        <p:spPr>
          <a:xfrm>
            <a:off x="11988855" y="1220380"/>
            <a:ext cx="0" cy="86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31674" y="3222716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Applied</a:t>
            </a:r>
            <a:endParaRPr lang="fr-FR" sz="2400" i="1"/>
          </a:p>
        </p:txBody>
      </p:sp>
      <p:sp>
        <p:nvSpPr>
          <p:cNvPr id="10" name="ZoneTexte 9"/>
          <p:cNvSpPr txBox="1"/>
          <p:nvPr/>
        </p:nvSpPr>
        <p:spPr>
          <a:xfrm>
            <a:off x="2094417" y="3205297"/>
            <a:ext cx="16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Brought in</a:t>
            </a:r>
            <a:endParaRPr lang="fr-FR" sz="2400" i="1"/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421806" y="292321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-1440000" flipH="1">
            <a:off x="2017123" y="2904161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54674"/>
          <a:stretch/>
        </p:blipFill>
        <p:spPr>
          <a:xfrm>
            <a:off x="8344693" y="192955"/>
            <a:ext cx="3819241" cy="2759251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25" name="Titre 4"/>
          <p:cNvSpPr txBox="1">
            <a:spLocks/>
          </p:cNvSpPr>
          <p:nvPr/>
        </p:nvSpPr>
        <p:spPr>
          <a:xfrm>
            <a:off x="216000" y="2340000"/>
            <a:ext cx="674444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E=Ed.Ea=Si/Pi</a:t>
            </a:r>
            <a:endParaRPr lang="fr-FR" sz="3200"/>
          </a:p>
        </p:txBody>
      </p:sp>
      <p:sp>
        <p:nvSpPr>
          <p:cNvPr id="26" name="ZoneTexte 25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2</a:t>
            </a:r>
            <a:endParaRPr lang="fr-FR" sz="2400" i="1"/>
          </a:p>
        </p:txBody>
      </p:sp>
      <p:cxnSp>
        <p:nvCxnSpPr>
          <p:cNvPr id="27" name="Connecteur droit 26"/>
          <p:cNvCxnSpPr/>
          <p:nvPr/>
        </p:nvCxnSpPr>
        <p:spPr>
          <a:xfrm>
            <a:off x="11988855" y="1220380"/>
            <a:ext cx="0" cy="16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1812639" y="2015717"/>
            <a:ext cx="0" cy="86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7238" y="3222716"/>
            <a:ext cx="17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Reaches soil</a:t>
            </a:r>
            <a:endParaRPr lang="fr-FR" sz="2400" i="1"/>
          </a:p>
        </p:txBody>
      </p:sp>
      <p:sp>
        <p:nvSpPr>
          <p:cNvPr id="13" name="ZoneTexte 12"/>
          <p:cNvSpPr txBox="1"/>
          <p:nvPr/>
        </p:nvSpPr>
        <p:spPr>
          <a:xfrm>
            <a:off x="2565911" y="3205297"/>
            <a:ext cx="16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Brought in</a:t>
            </a:r>
            <a:endParaRPr lang="fr-FR" sz="2400" i="1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1893300" y="292321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-1440000" flipH="1">
            <a:off x="2488617" y="2904161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40082"/>
          <a:stretch/>
        </p:blipFill>
        <p:spPr>
          <a:xfrm>
            <a:off x="8344693" y="192955"/>
            <a:ext cx="3819241" cy="364752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25" name="Titre 4"/>
          <p:cNvSpPr txBox="1">
            <a:spLocks/>
          </p:cNvSpPr>
          <p:nvPr/>
        </p:nvSpPr>
        <p:spPr>
          <a:xfrm>
            <a:off x="216000" y="2340000"/>
            <a:ext cx="674444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E=Ed.Ea.Es=Rzi/Pi</a:t>
            </a:r>
            <a:endParaRPr lang="fr-FR" sz="3200"/>
          </a:p>
        </p:txBody>
      </p:sp>
      <p:sp>
        <p:nvSpPr>
          <p:cNvPr id="26" name="ZoneTexte 25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3</a:t>
            </a:r>
            <a:endParaRPr lang="fr-FR" sz="2400" i="1"/>
          </a:p>
        </p:txBody>
      </p:sp>
      <p:cxnSp>
        <p:nvCxnSpPr>
          <p:cNvPr id="27" name="Connecteur droit 26"/>
          <p:cNvCxnSpPr/>
          <p:nvPr/>
        </p:nvCxnSpPr>
        <p:spPr>
          <a:xfrm>
            <a:off x="11988855" y="1220380"/>
            <a:ext cx="0" cy="25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1812639" y="2015717"/>
            <a:ext cx="0" cy="176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53186" y="3222716"/>
            <a:ext cx="252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Stored in</a:t>
            </a:r>
            <a:r>
              <a:rPr lang="fr-FR" sz="2400" i="1" smtClean="0"/>
              <a:t> </a:t>
            </a:r>
            <a:r>
              <a:rPr lang="fr-FR" sz="2400" i="1" smtClean="0"/>
              <a:t>root zone</a:t>
            </a:r>
            <a:endParaRPr lang="fr-FR" sz="2400" i="1"/>
          </a:p>
        </p:txBody>
      </p:sp>
      <p:sp>
        <p:nvSpPr>
          <p:cNvPr id="21" name="ZoneTexte 20"/>
          <p:cNvSpPr txBox="1"/>
          <p:nvPr/>
        </p:nvSpPr>
        <p:spPr>
          <a:xfrm>
            <a:off x="3080261" y="3205297"/>
            <a:ext cx="16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Brought in</a:t>
            </a:r>
            <a:endParaRPr lang="fr-FR" sz="2400" i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407650" y="292321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-1440000" flipH="1">
            <a:off x="3002967" y="2904161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27422"/>
          <a:stretch/>
        </p:blipFill>
        <p:spPr>
          <a:xfrm>
            <a:off x="8344693" y="192956"/>
            <a:ext cx="3819241" cy="4418234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216000" y="2340000"/>
            <a:ext cx="674444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E=Ed.Ea.Es.Ec=AETi/Pi</a:t>
            </a:r>
            <a:endParaRPr lang="fr-FR" sz="3200"/>
          </a:p>
        </p:txBody>
      </p:sp>
      <p:sp>
        <p:nvSpPr>
          <p:cNvPr id="25" name="ZoneTexte 24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4</a:t>
            </a:r>
            <a:endParaRPr lang="fr-FR" sz="2400" i="1"/>
          </a:p>
        </p:txBody>
      </p:sp>
      <p:cxnSp>
        <p:nvCxnSpPr>
          <p:cNvPr id="26" name="Connecteur droit 25"/>
          <p:cNvCxnSpPr/>
          <p:nvPr/>
        </p:nvCxnSpPr>
        <p:spPr>
          <a:xfrm>
            <a:off x="11988855" y="1220380"/>
            <a:ext cx="0" cy="338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1812639" y="2015717"/>
            <a:ext cx="0" cy="25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53186" y="3222716"/>
            <a:ext cx="252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Evapotranspirated</a:t>
            </a:r>
            <a:endParaRPr lang="fr-FR" sz="2400" i="1"/>
          </a:p>
        </p:txBody>
      </p:sp>
      <p:sp>
        <p:nvSpPr>
          <p:cNvPr id="24" name="ZoneTexte 23"/>
          <p:cNvSpPr txBox="1"/>
          <p:nvPr/>
        </p:nvSpPr>
        <p:spPr>
          <a:xfrm>
            <a:off x="3080261" y="3205297"/>
            <a:ext cx="16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Brought in</a:t>
            </a:r>
            <a:endParaRPr lang="fr-FR" sz="2400" i="1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407650" y="292321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-1440000" flipH="1">
            <a:off x="3002967" y="2904161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r="14615" b="12186"/>
          <a:stretch/>
        </p:blipFill>
        <p:spPr>
          <a:xfrm>
            <a:off x="8344693" y="192956"/>
            <a:ext cx="3819241" cy="534569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8145380" y="138363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4568" y="1081185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Leaks from </a:t>
            </a:r>
          </a:p>
          <a:p>
            <a:r>
              <a:rPr lang="fr-FR" b="1" smtClean="0"/>
              <a:t>equipments</a:t>
            </a:r>
            <a:endParaRPr lang="fr-FR" b="1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129336" y="2233862"/>
            <a:ext cx="57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46600" y="205640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Wind drift</a:t>
            </a:r>
            <a:endParaRPr lang="fr-FR" b="1"/>
          </a:p>
        </p:txBody>
      </p:sp>
      <p:sp>
        <p:nvSpPr>
          <p:cNvPr id="19" name="ZoneTexte 18"/>
          <p:cNvSpPr txBox="1"/>
          <p:nvPr/>
        </p:nvSpPr>
        <p:spPr>
          <a:xfrm>
            <a:off x="6844978" y="2831483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Runoff or </a:t>
            </a:r>
          </a:p>
          <a:p>
            <a:r>
              <a:rPr lang="fr-FR" b="1" smtClean="0"/>
              <a:t>drainage</a:t>
            </a:r>
            <a:endParaRPr lang="fr-FR" b="1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137353" y="3072065"/>
            <a:ext cx="54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6962" y="3729840"/>
            <a:ext cx="18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Weeds or</a:t>
            </a:r>
          </a:p>
          <a:p>
            <a:r>
              <a:rPr lang="fr-FR" b="1"/>
              <a:t>e</a:t>
            </a:r>
            <a:r>
              <a:rPr lang="fr-FR" b="1" smtClean="0"/>
              <a:t>xcessive storage</a:t>
            </a:r>
            <a:endParaRPr lang="fr-FR" b="1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8133344" y="3934331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57010" y="4568043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Evaporation</a:t>
            </a:r>
            <a:endParaRPr lang="fr-FR" b="1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8129332" y="4748470"/>
            <a:ext cx="39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 txBox="1">
            <a:spLocks/>
          </p:cNvSpPr>
          <p:nvPr/>
        </p:nvSpPr>
        <p:spPr>
          <a:xfrm>
            <a:off x="453186" y="260621"/>
            <a:ext cx="6744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Water savings from improvements of...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Irrigation efficiency</a:t>
            </a:r>
            <a:endParaRPr lang="fr-FR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216000" y="2340000"/>
            <a:ext cx="3999901" cy="72000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E=Ed.Ea.Es.Ec.Et=Tpi/Pi</a:t>
            </a:r>
            <a:endParaRPr lang="fr-FR" sz="3200"/>
          </a:p>
        </p:txBody>
      </p:sp>
      <p:sp>
        <p:nvSpPr>
          <p:cNvPr id="29" name="ZoneTexte 28"/>
          <p:cNvSpPr txBox="1"/>
          <p:nvPr/>
        </p:nvSpPr>
        <p:spPr>
          <a:xfrm>
            <a:off x="248196" y="1881597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Stage 5</a:t>
            </a:r>
            <a:endParaRPr lang="fr-FR" sz="2400" i="1"/>
          </a:p>
        </p:txBody>
      </p:sp>
      <p:cxnSp>
        <p:nvCxnSpPr>
          <p:cNvPr id="30" name="Connecteur droit 29"/>
          <p:cNvCxnSpPr/>
          <p:nvPr/>
        </p:nvCxnSpPr>
        <p:spPr>
          <a:xfrm>
            <a:off x="11988855" y="1220380"/>
            <a:ext cx="0" cy="41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812639" y="2015717"/>
            <a:ext cx="0" cy="334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579268" y="2839635"/>
            <a:ext cx="0" cy="97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574500" y="4077882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569732" y="4887509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1307786" y="4882744"/>
            <a:ext cx="0" cy="50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985455" y="3222716"/>
            <a:ext cx="352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Finally transpirated</a:t>
            </a:r>
            <a:endParaRPr lang="fr-FR" sz="2400" i="1"/>
          </a:p>
        </p:txBody>
      </p:sp>
      <p:sp>
        <p:nvSpPr>
          <p:cNvPr id="37" name="ZoneTexte 36"/>
          <p:cNvSpPr txBox="1"/>
          <p:nvPr/>
        </p:nvSpPr>
        <p:spPr>
          <a:xfrm>
            <a:off x="4080391" y="3205297"/>
            <a:ext cx="16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Brought in</a:t>
            </a:r>
            <a:endParaRPr lang="fr-FR" sz="2400" i="1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3407780" y="292321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-1440000" flipH="1">
            <a:off x="4003097" y="2904161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939</Words>
  <Application>Microsoft Office PowerPoint</Application>
  <PresentationFormat>Grand écran</PresentationFormat>
  <Paragraphs>211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Berlin Sans FB</vt:lpstr>
      <vt:lpstr>Berlin Sans FB Demi</vt:lpstr>
      <vt:lpstr>Calibri</vt:lpstr>
      <vt:lpstr>Calibri Light</vt:lpstr>
      <vt:lpstr>Century Gothic</vt:lpstr>
      <vt:lpstr>Museo 700</vt:lpstr>
      <vt:lpstr>Symbol</vt:lpstr>
      <vt:lpstr>Wingdings</vt:lpstr>
      <vt:lpstr>Thème Office</vt:lpstr>
      <vt:lpstr>Présentation PowerPoint</vt:lpstr>
      <vt:lpstr>Irrigation efficiency and optimization The Optirrig model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Serra Wittling Claire</dc:creator>
  <cp:lastModifiedBy>Cheviron Bruno</cp:lastModifiedBy>
  <cp:revision>85</cp:revision>
  <dcterms:created xsi:type="dcterms:W3CDTF">2019-10-22T07:53:51Z</dcterms:created>
  <dcterms:modified xsi:type="dcterms:W3CDTF">2019-11-12T22:20:14Z</dcterms:modified>
</cp:coreProperties>
</file>