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478" r:id="rId3"/>
    <p:sldId id="282" r:id="rId4"/>
    <p:sldId id="491" r:id="rId5"/>
    <p:sldId id="421" r:id="rId6"/>
    <p:sldId id="646" r:id="rId7"/>
    <p:sldId id="647" r:id="rId8"/>
    <p:sldId id="648" r:id="rId9"/>
    <p:sldId id="500" r:id="rId10"/>
    <p:sldId id="506" r:id="rId11"/>
    <p:sldId id="509" r:id="rId12"/>
    <p:sldId id="510" r:id="rId13"/>
    <p:sldId id="511" r:id="rId14"/>
    <p:sldId id="630" r:id="rId15"/>
    <p:sldId id="631" r:id="rId16"/>
    <p:sldId id="523" r:id="rId17"/>
    <p:sldId id="524" r:id="rId18"/>
    <p:sldId id="536" r:id="rId19"/>
    <p:sldId id="538" r:id="rId20"/>
    <p:sldId id="628" r:id="rId21"/>
    <p:sldId id="623" r:id="rId22"/>
    <p:sldId id="621" r:id="rId23"/>
    <p:sldId id="612" r:id="rId24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66FFFF"/>
    <a:srgbClr val="CCFF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80"/>
    <p:restoredTop sz="94660"/>
  </p:normalViewPr>
  <p:slideViewPr>
    <p:cSldViewPr>
      <p:cViewPr varScale="1">
        <p:scale>
          <a:sx n="111" d="100"/>
          <a:sy n="111" d="100"/>
        </p:scale>
        <p:origin x="100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8AE4C-D0B8-42B2-91EF-45FDB47E21D6}" type="datetimeFigureOut">
              <a:rPr lang="he-IL" smtClean="0"/>
              <a:pPr/>
              <a:t>כ"א/כסלו/תשפ"ב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B5E86-E23B-46C7-914E-11D763B562E8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26692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8AE4C-D0B8-42B2-91EF-45FDB47E21D6}" type="datetimeFigureOut">
              <a:rPr lang="he-IL" smtClean="0"/>
              <a:pPr/>
              <a:t>כ"א/כסלו/תשפ"ב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B5E86-E23B-46C7-914E-11D763B562E8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29010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8AE4C-D0B8-42B2-91EF-45FDB47E21D6}" type="datetimeFigureOut">
              <a:rPr lang="he-IL" smtClean="0"/>
              <a:pPr/>
              <a:t>כ"א/כסלו/תשפ"ב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B5E86-E23B-46C7-914E-11D763B562E8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74735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8AE4C-D0B8-42B2-91EF-45FDB47E21D6}" type="datetimeFigureOut">
              <a:rPr lang="he-IL" smtClean="0"/>
              <a:pPr/>
              <a:t>כ"א/כסלו/תשפ"ב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B5E86-E23B-46C7-914E-11D763B562E8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0906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8AE4C-D0B8-42B2-91EF-45FDB47E21D6}" type="datetimeFigureOut">
              <a:rPr lang="he-IL" smtClean="0"/>
              <a:pPr/>
              <a:t>כ"א/כסלו/תשפ"ב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B5E86-E23B-46C7-914E-11D763B562E8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70218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8AE4C-D0B8-42B2-91EF-45FDB47E21D6}" type="datetimeFigureOut">
              <a:rPr lang="he-IL" smtClean="0"/>
              <a:pPr/>
              <a:t>כ"א/כסלו/תשפ"ב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B5E86-E23B-46C7-914E-11D763B562E8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6178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8AE4C-D0B8-42B2-91EF-45FDB47E21D6}" type="datetimeFigureOut">
              <a:rPr lang="he-IL" smtClean="0"/>
              <a:pPr/>
              <a:t>כ"א/כסלו/תשפ"ב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B5E86-E23B-46C7-914E-11D763B562E8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7538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8AE4C-D0B8-42B2-91EF-45FDB47E21D6}" type="datetimeFigureOut">
              <a:rPr lang="he-IL" smtClean="0"/>
              <a:pPr/>
              <a:t>כ"א/כסלו/תשפ"ב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B5E86-E23B-46C7-914E-11D763B562E8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66289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8AE4C-D0B8-42B2-91EF-45FDB47E21D6}" type="datetimeFigureOut">
              <a:rPr lang="he-IL" smtClean="0"/>
              <a:pPr/>
              <a:t>כ"א/כסלו/תשפ"ב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B5E86-E23B-46C7-914E-11D763B562E8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8911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8AE4C-D0B8-42B2-91EF-45FDB47E21D6}" type="datetimeFigureOut">
              <a:rPr lang="he-IL" smtClean="0"/>
              <a:pPr/>
              <a:t>כ"א/כסלו/תשפ"ב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B5E86-E23B-46C7-914E-11D763B562E8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51478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8AE4C-D0B8-42B2-91EF-45FDB47E21D6}" type="datetimeFigureOut">
              <a:rPr lang="he-IL" smtClean="0"/>
              <a:pPr/>
              <a:t>כ"א/כסלו/תשפ"ב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B5E86-E23B-46C7-914E-11D763B562E8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28231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8AE4C-D0B8-42B2-91EF-45FDB47E21D6}" type="datetimeFigureOut">
              <a:rPr lang="he-IL" smtClean="0"/>
              <a:pPr/>
              <a:t>כ"א/כסלו/תשפ"ב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B5E86-E23B-46C7-914E-11D763B562E8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5122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23.png"/><Relationship Id="rId17" Type="http://schemas.microsoft.com/office/2007/relationships/hdphoto" Target="../media/hdphoto10.wdp"/><Relationship Id="rId2" Type="http://schemas.openxmlformats.org/officeDocument/2006/relationships/image" Target="../media/image18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6.wdp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30.jpeg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0.wdp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536" y="4805390"/>
            <a:ext cx="8208962" cy="1299109"/>
          </a:xfrm>
        </p:spPr>
        <p:txBody>
          <a:bodyPr>
            <a:noAutofit/>
          </a:bodyPr>
          <a:lstStyle/>
          <a:p>
            <a:pPr rtl="0" eaLnBrk="1" hangingPunct="1"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</a:rPr>
              <a:t>Dr. Ron Porat</a:t>
            </a:r>
          </a:p>
          <a:p>
            <a:pPr rtl="0" eaLnBrk="1" hangingPunct="1"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</a:rPr>
              <a:t>Dept. of Postharvest Science</a:t>
            </a:r>
          </a:p>
          <a:p>
            <a:pPr rtl="0" eaLnBrk="1" hangingPunct="1"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</a:rPr>
              <a:t>ARO, The </a:t>
            </a:r>
            <a:r>
              <a:rPr lang="en-US" sz="2800" b="1" dirty="0" err="1" smtClean="0">
                <a:solidFill>
                  <a:schemeClr val="tx1"/>
                </a:solidFill>
              </a:rPr>
              <a:t>Volcani</a:t>
            </a:r>
            <a:r>
              <a:rPr lang="en-US" sz="2800" b="1" dirty="0" smtClean="0">
                <a:solidFill>
                  <a:schemeClr val="tx1"/>
                </a:solidFill>
              </a:rPr>
              <a:t> Institute, Israel</a:t>
            </a:r>
          </a:p>
        </p:txBody>
      </p:sp>
      <p:pic>
        <p:nvPicPr>
          <p:cNvPr id="5" name="Picture 5" descr="Volcani"/>
          <p:cNvPicPr>
            <a:picLocks noChangeAspect="1" noChangeArrowheads="1"/>
          </p:cNvPicPr>
          <p:nvPr/>
        </p:nvPicPr>
        <p:blipFill>
          <a:blip r:embed="rId2" cstate="print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254" y="2411982"/>
            <a:ext cx="1008112" cy="104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0998" y="3659917"/>
            <a:ext cx="751862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SUD – ISRAEL WEBINAR</a:t>
            </a:r>
          </a:p>
          <a:p>
            <a:pPr algn="ctr" rtl="0"/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29, 2021</a:t>
            </a:r>
            <a:endParaRPr lang="he-IL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476672"/>
            <a:ext cx="8169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4800" b="1" dirty="0">
                <a:solidFill>
                  <a:srgbClr val="C00000"/>
                </a:solidFill>
              </a:rPr>
              <a:t>Reduction of food losses by retail packaging</a:t>
            </a:r>
          </a:p>
        </p:txBody>
      </p:sp>
    </p:spTree>
    <p:extLst>
      <p:ext uri="{BB962C8B-B14F-4D97-AF65-F5344CB8AC3E}">
        <p14:creationId xmlns:p14="http://schemas.microsoft.com/office/powerpoint/2010/main" val="370589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25" y="4653136"/>
            <a:ext cx="7416824" cy="1360165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187949" y="3680031"/>
            <a:ext cx="122413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87949" y="3530682"/>
            <a:ext cx="0" cy="288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21610" y="3536015"/>
            <a:ext cx="0" cy="288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36468" y="3680031"/>
            <a:ext cx="122413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670129" y="3536015"/>
            <a:ext cx="0" cy="288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684987" y="3689556"/>
            <a:ext cx="259648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281467" y="3536015"/>
            <a:ext cx="0" cy="288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05850" y="3689556"/>
            <a:ext cx="259648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892805" y="3545540"/>
            <a:ext cx="0" cy="288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80520" y="3132775"/>
            <a:ext cx="129614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b="1" dirty="0" smtClean="0"/>
              <a:t>2 d at 15°C</a:t>
            </a:r>
            <a:endParaRPr lang="he-IL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474568" y="3132100"/>
            <a:ext cx="129614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b="1" dirty="0" smtClean="0"/>
              <a:t>2 d at 24°C</a:t>
            </a:r>
            <a:endParaRPr lang="he-IL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284293" y="3127908"/>
            <a:ext cx="15841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b="1" dirty="0" smtClean="0"/>
              <a:t>1 week at 4°C</a:t>
            </a:r>
            <a:endParaRPr lang="he-IL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804573" y="3132100"/>
            <a:ext cx="15841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b="1" dirty="0" smtClean="0"/>
              <a:t>2 weeks at 4°C</a:t>
            </a:r>
            <a:endParaRPr lang="he-IL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27584" y="2762535"/>
            <a:ext cx="158417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en-US" sz="2000" b="1" u="sng" dirty="0" smtClean="0">
                <a:solidFill>
                  <a:srgbClr val="C00000"/>
                </a:solidFill>
              </a:rPr>
              <a:t>Wholesale</a:t>
            </a:r>
            <a:endParaRPr lang="he-IL" sz="2000" b="1" u="sng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93035" y="2762535"/>
            <a:ext cx="158417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en-US" sz="2000" b="1" u="sng" dirty="0" smtClean="0">
                <a:solidFill>
                  <a:srgbClr val="C00000"/>
                </a:solidFill>
              </a:rPr>
              <a:t>Supermarket</a:t>
            </a:r>
            <a:endParaRPr lang="he-IL" sz="2000" b="1" u="sng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4333" y="2762535"/>
            <a:ext cx="345638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b="1" u="sng" dirty="0" smtClean="0">
                <a:solidFill>
                  <a:srgbClr val="C00000"/>
                </a:solidFill>
              </a:rPr>
              <a:t>Home refrigeration storage</a:t>
            </a:r>
            <a:endParaRPr lang="he-IL" sz="2000" b="1" u="sng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-53555" y="3038403"/>
            <a:ext cx="154607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dirty="0" smtClean="0">
                <a:solidFill>
                  <a:srgbClr val="C00000"/>
                </a:solidFill>
              </a:rPr>
              <a:t>Packaging</a:t>
            </a:r>
            <a:endParaRPr lang="he-IL" sz="2000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0493" y="1394269"/>
            <a:ext cx="8568952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600" b="1" dirty="0" smtClean="0"/>
              <a:t>We examined the effects of various retail packages on F&amp;V quality during simulated marketing and home storage</a:t>
            </a:r>
            <a:endParaRPr lang="he-IL" sz="2600" b="1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421434" y="395810"/>
            <a:ext cx="8687070" cy="5847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1">
            <a:spAutoFit/>
          </a:bodyPr>
          <a:lstStyle/>
          <a:p>
            <a:pPr algn="l" rtl="0">
              <a:spcAft>
                <a:spcPts val="1200"/>
              </a:spcAft>
            </a:pPr>
            <a:r>
              <a:rPr 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</a:rPr>
              <a:t>Effects of retail packaging on F&amp;V quality</a:t>
            </a:r>
            <a:endParaRPr lang="he-IL" sz="3200" b="1" u="sng" dirty="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799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0944" y="548680"/>
            <a:ext cx="692331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 smtClean="0"/>
              <a:t>Cherry tomato</a:t>
            </a:r>
            <a:endParaRPr lang="he-IL" sz="6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66" t="22491" r="13956" b="19775"/>
          <a:stretch/>
        </p:blipFill>
        <p:spPr>
          <a:xfrm>
            <a:off x="1916899" y="2564904"/>
            <a:ext cx="5391404" cy="26957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07904" y="1830660"/>
            <a:ext cx="20162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Time 0</a:t>
            </a:r>
            <a:endParaRPr lang="he-IL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185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8117" y="1251268"/>
            <a:ext cx="2031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kumimoji="0" lang="en-GB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3808" y="1251268"/>
            <a:ext cx="1686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kumimoji="0" lang="en-GB" sz="2000" b="1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bag</a:t>
            </a:r>
            <a:endParaRPr kumimoji="0" lang="en-GB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4288" y="1251268"/>
            <a:ext cx="1686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Plastic</a:t>
            </a:r>
            <a:r>
              <a:rPr kumimoji="0" lang="en-US" sz="2000" b="1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box</a:t>
            </a:r>
            <a:endParaRPr kumimoji="0" lang="en-GB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55" y="3818227"/>
            <a:ext cx="2174789" cy="1987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55" y="1770157"/>
            <a:ext cx="2190235" cy="1946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11" y="3818227"/>
            <a:ext cx="2174789" cy="19870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844" y="1768763"/>
            <a:ext cx="2185988" cy="1943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67" y="1768763"/>
            <a:ext cx="2191800" cy="19482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655" y="3818226"/>
            <a:ext cx="2174789" cy="19870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0" y="1770157"/>
            <a:ext cx="2190235" cy="19468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9" y="3818226"/>
            <a:ext cx="2235416" cy="19870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56309" y="1251268"/>
            <a:ext cx="2031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Xtend</a:t>
            </a:r>
            <a:r>
              <a:rPr kumimoji="0" lang="en-US" sz="2000" b="1" i="0" u="sng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bag  </a:t>
            </a:r>
            <a:endParaRPr kumimoji="0" lang="en-GB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48343" y="129126"/>
            <a:ext cx="6780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rtl="0"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1 week in refrigerator</a:t>
            </a:r>
            <a:endParaRPr lang="en-GB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97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62"/>
          <a:stretch/>
        </p:blipFill>
        <p:spPr>
          <a:xfrm>
            <a:off x="4499992" y="1916832"/>
            <a:ext cx="4518502" cy="3207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" y="1934556"/>
            <a:ext cx="4810999" cy="32073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36029" y="2030862"/>
            <a:ext cx="2031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kumimoji="0" lang="en-GB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144" y="2030862"/>
            <a:ext cx="1686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Plastic</a:t>
            </a:r>
            <a:r>
              <a:rPr kumimoji="0" lang="en-US" sz="2000" b="1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box</a:t>
            </a:r>
            <a:endParaRPr kumimoji="0" lang="en-GB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8343" y="908720"/>
            <a:ext cx="6780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rtl="0"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1 week in refrigerator</a:t>
            </a:r>
            <a:endParaRPr lang="en-GB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54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26" t="17710" r="6991" b="31286"/>
          <a:stretch/>
        </p:blipFill>
        <p:spPr>
          <a:xfrm>
            <a:off x="2195736" y="2391015"/>
            <a:ext cx="4626447" cy="1959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522254"/>
            <a:ext cx="692331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 smtClean="0"/>
              <a:t>Cucumber</a:t>
            </a:r>
            <a:endParaRPr lang="he-IL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00847" y="1916832"/>
            <a:ext cx="20162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Time 0</a:t>
            </a:r>
            <a:endParaRPr lang="he-IL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25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r="13040"/>
          <a:stretch/>
        </p:blipFill>
        <p:spPr>
          <a:xfrm>
            <a:off x="1403648" y="1379189"/>
            <a:ext cx="2952328" cy="2576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05" t="6892" r="17364" b="3691"/>
          <a:stretch/>
        </p:blipFill>
        <p:spPr>
          <a:xfrm>
            <a:off x="4860032" y="1379189"/>
            <a:ext cx="2952329" cy="25984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11" t="12858" r="19761" b="7194"/>
          <a:stretch/>
        </p:blipFill>
        <p:spPr>
          <a:xfrm>
            <a:off x="1469059" y="4027475"/>
            <a:ext cx="2814909" cy="2541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75" t="6647" r="22694" b="7195"/>
          <a:stretch/>
        </p:blipFill>
        <p:spPr>
          <a:xfrm>
            <a:off x="4897254" y="4031921"/>
            <a:ext cx="2915107" cy="25551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77704" y="886713"/>
            <a:ext cx="2031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kumimoji="0" lang="en-GB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8635" y="886713"/>
            <a:ext cx="2031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Xtend</a:t>
            </a:r>
            <a:r>
              <a:rPr kumimoji="0" lang="en-US" sz="2000" b="1" i="0" u="sng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bag  </a:t>
            </a:r>
            <a:endParaRPr kumimoji="0" lang="en-GB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0921" y="215784"/>
            <a:ext cx="6780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rtl="0"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2 weeks in refrigerator</a:t>
            </a:r>
            <a:endParaRPr lang="en-GB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6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0" r="14162"/>
          <a:stretch/>
        </p:blipFill>
        <p:spPr>
          <a:xfrm>
            <a:off x="4932040" y="2636912"/>
            <a:ext cx="3014134" cy="2736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1" b="18247"/>
          <a:stretch/>
        </p:blipFill>
        <p:spPr>
          <a:xfrm rot="10800000">
            <a:off x="1484437" y="2204864"/>
            <a:ext cx="3061049" cy="37175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87624" y="260648"/>
            <a:ext cx="692331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 smtClean="0"/>
              <a:t>Eggplant</a:t>
            </a:r>
            <a:endParaRPr lang="he-IL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69710" y="1628480"/>
            <a:ext cx="20162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Time 0</a:t>
            </a:r>
            <a:endParaRPr lang="he-IL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82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42" y="1605286"/>
            <a:ext cx="2489294" cy="4297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908720"/>
            <a:ext cx="2809106" cy="49939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08186" y="1220565"/>
            <a:ext cx="135658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kumimoji="0" lang="en-GB" sz="19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08050" y="1220565"/>
            <a:ext cx="242142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kumimoji="0" lang="el-GR" sz="19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kumimoji="0" lang="en-US" sz="19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-perforations</a:t>
            </a:r>
            <a:endParaRPr kumimoji="0" lang="en-GB" sz="19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4966" y="265669"/>
            <a:ext cx="776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rtl="0"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supply chain  + 2 weeks in refrigerator</a:t>
            </a:r>
            <a:endParaRPr lang="en-GB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73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99056"/>
            <a:ext cx="3978767" cy="22380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r="12883"/>
          <a:stretch/>
        </p:blipFill>
        <p:spPr>
          <a:xfrm>
            <a:off x="4860032" y="2104907"/>
            <a:ext cx="3339547" cy="23295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7624" y="404664"/>
            <a:ext cx="692331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 smtClean="0"/>
              <a:t>Cherry</a:t>
            </a:r>
            <a:endParaRPr lang="he-IL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07904" y="1548081"/>
            <a:ext cx="20162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Time 0</a:t>
            </a:r>
            <a:endParaRPr lang="he-IL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4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6" r="11327"/>
          <a:stretch/>
        </p:blipFill>
        <p:spPr>
          <a:xfrm>
            <a:off x="4755198" y="2494847"/>
            <a:ext cx="3673185" cy="257573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8" r="10539"/>
          <a:stretch/>
        </p:blipFill>
        <p:spPr>
          <a:xfrm>
            <a:off x="539552" y="2470831"/>
            <a:ext cx="3840623" cy="257573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570364" y="1743199"/>
            <a:ext cx="2137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b="1" dirty="0" smtClean="0"/>
              <a:t>Perforated box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64088" y="1737751"/>
            <a:ext cx="2605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b="1" dirty="0" smtClean="0"/>
              <a:t>20 µ perforations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28805" y="620688"/>
            <a:ext cx="7599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rtl="0"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supply chain  + 2 weeks in refrigerator</a:t>
            </a:r>
            <a:endParaRPr lang="en-GB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40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908720"/>
            <a:ext cx="8244408" cy="2385268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1">
            <a:spAutoFit/>
          </a:bodyPr>
          <a:lstStyle/>
          <a:p>
            <a:pPr algn="l" rtl="0">
              <a:spcAft>
                <a:spcPts val="1800"/>
              </a:spcAft>
            </a:pPr>
            <a:r>
              <a:rPr 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</a:rPr>
              <a:t>Contents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  <a:p>
            <a:pPr algn="l" rtl="0">
              <a:spcAft>
                <a:spcPts val="180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1.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Short background on FLW.</a:t>
            </a:r>
          </a:p>
          <a:p>
            <a:pPr algn="l" rtl="0">
              <a:spcAft>
                <a:spcPts val="180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2.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Effects of retail packaging on F&amp;V quality.</a:t>
            </a:r>
            <a:endParaRPr lang="en-US" sz="24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 rtl="0">
              <a:spcAft>
                <a:spcPts val="180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3.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The current situation in Israel.</a:t>
            </a:r>
            <a:endParaRPr lang="he-IL" sz="2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385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404664"/>
            <a:ext cx="619268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Retail packaging - conclusions</a:t>
            </a:r>
            <a:endParaRPr lang="he-IL" sz="32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1340768"/>
            <a:ext cx="8000240" cy="19236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spcAft>
                <a:spcPts val="1800"/>
              </a:spcAft>
            </a:pPr>
            <a:r>
              <a:rPr lang="en-US" sz="2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Optimized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packaging maintains quality and 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reduces food losses.</a:t>
            </a:r>
          </a:p>
          <a:p>
            <a:pPr algn="l" rtl="0">
              <a:spcAft>
                <a:spcPts val="1800"/>
              </a:spcAft>
            </a:pPr>
            <a:r>
              <a:rPr lang="en-US" sz="2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Yet, improper packaging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may cause 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damage (off-flavors, decay, condensation).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7" r="16206"/>
          <a:stretch/>
        </p:blipFill>
        <p:spPr>
          <a:xfrm>
            <a:off x="1571960" y="3853407"/>
            <a:ext cx="2330656" cy="2220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3" t="28036" r="21883"/>
          <a:stretch/>
        </p:blipFill>
        <p:spPr>
          <a:xfrm>
            <a:off x="4427984" y="3861048"/>
            <a:ext cx="3384376" cy="225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9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5292" y="1124744"/>
            <a:ext cx="8352928" cy="5149936"/>
          </a:xfrm>
          <a:prstGeom prst="rect">
            <a:avLst/>
          </a:prstGeom>
          <a:noFill/>
          <a:ln w="38100">
            <a:noFill/>
          </a:ln>
        </p:spPr>
        <p:txBody>
          <a:bodyPr wrap="square" rtlCol="1">
            <a:spAutoFit/>
          </a:bodyPr>
          <a:lstStyle/>
          <a:p>
            <a:pPr algn="l" rtl="0">
              <a:lnSpc>
                <a:spcPct val="114000"/>
              </a:lnSpc>
              <a:spcAft>
                <a:spcPts val="1200"/>
              </a:spcAft>
            </a:pPr>
            <a:r>
              <a:rPr lang="en-US" sz="2400" b="1" dirty="0" smtClean="0">
                <a:latin typeface="Arial" panose="020B0604020202020204" pitchFamily="34" charset="0"/>
              </a:rPr>
              <a:t>● Since 2019 the Israeli Ministry of Agriculture is trying to promote the implementation of retail packages that retain produce quality.</a:t>
            </a:r>
          </a:p>
          <a:p>
            <a:pPr algn="l" rtl="0">
              <a:lnSpc>
                <a:spcPct val="114000"/>
              </a:lnSpc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●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Since 2021 the Israeli Ministry of Environment is willing to accept the usage of retail packages that extend shelf-life and are suitable for recycling.</a:t>
            </a:r>
          </a:p>
          <a:p>
            <a:pPr algn="l" rtl="0">
              <a:lnSpc>
                <a:spcPct val="114000"/>
              </a:lnSpc>
              <a:spcAft>
                <a:spcPts val="1200"/>
              </a:spcAft>
            </a:pPr>
            <a:r>
              <a:rPr lang="en-US" sz="2400" b="1" dirty="0" smtClean="0">
                <a:solidFill>
                  <a:srgbClr val="006600"/>
                </a:solidFill>
                <a:latin typeface="Arial" panose="020B0604020202020204" pitchFamily="34" charset="0"/>
              </a:rPr>
              <a:t>● Various types of produce are marketed in packages (Fresh herbs, cut salads, strawberry, grapes, cherry tomato, </a:t>
            </a:r>
            <a:r>
              <a:rPr lang="en-US" sz="2400" b="1" dirty="0" err="1" smtClean="0">
                <a:solidFill>
                  <a:srgbClr val="006600"/>
                </a:solidFill>
                <a:latin typeface="Arial" panose="020B0604020202020204" pitchFamily="34" charset="0"/>
              </a:rPr>
              <a:t>etc</a:t>
            </a:r>
            <a:r>
              <a:rPr lang="en-US" sz="2400" b="1" dirty="0" smtClean="0">
                <a:solidFill>
                  <a:srgbClr val="006600"/>
                </a:solidFill>
                <a:latin typeface="Arial" panose="020B0604020202020204" pitchFamily="34" charset="0"/>
              </a:rPr>
              <a:t>).</a:t>
            </a:r>
          </a:p>
          <a:p>
            <a:pPr algn="l" rtl="0">
              <a:lnSpc>
                <a:spcPct val="114000"/>
              </a:lnSpc>
              <a:spcAft>
                <a:spcPts val="1200"/>
              </a:spcAft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● Supermarket chains begun to sell packed produce for online orderings.</a:t>
            </a:r>
            <a:endParaRPr lang="en-US" sz="24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260648"/>
            <a:ext cx="8820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4800" b="1" dirty="0" smtClean="0">
                <a:solidFill>
                  <a:srgbClr val="C00000"/>
                </a:solidFill>
              </a:rPr>
              <a:t>The current situation in Israel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" t="10080" r="13371" b="11794"/>
          <a:stretch/>
        </p:blipFill>
        <p:spPr>
          <a:xfrm>
            <a:off x="2771799" y="4149079"/>
            <a:ext cx="2520281" cy="1800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7" r="16035"/>
          <a:stretch/>
        </p:blipFill>
        <p:spPr>
          <a:xfrm>
            <a:off x="683568" y="3955748"/>
            <a:ext cx="1944216" cy="2186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-1" b="1185"/>
          <a:stretch/>
        </p:blipFill>
        <p:spPr>
          <a:xfrm>
            <a:off x="395536" y="974597"/>
            <a:ext cx="2778731" cy="2304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5774" y="1106524"/>
            <a:ext cx="3539041" cy="26542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3096"/>
            <a:ext cx="2978318" cy="2233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1516" y="1219532"/>
            <a:ext cx="2850782" cy="21380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7504" y="60853"/>
            <a:ext cx="8882054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F&amp;V packages for online marketing</a:t>
            </a:r>
            <a:endParaRPr lang="he-IL" sz="32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288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784" y="4365104"/>
            <a:ext cx="325922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 smtClean="0">
                <a:solidFill>
                  <a:srgbClr val="7030A0"/>
                </a:solidFill>
              </a:rPr>
              <a:t>Thank you</a:t>
            </a:r>
            <a:endParaRPr lang="he-IL" sz="4400" dirty="0">
              <a:solidFill>
                <a:srgbClr val="7030A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630636"/>
            <a:ext cx="20383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8130" y="836712"/>
            <a:ext cx="6297888" cy="5847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1">
            <a:spAutoFit/>
          </a:bodyPr>
          <a:lstStyle/>
          <a:p>
            <a:pPr algn="l" rtl="0">
              <a:spcAft>
                <a:spcPts val="1200"/>
              </a:spcAft>
            </a:pP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Acknowledgments</a:t>
            </a:r>
            <a:endParaRPr lang="he-IL" sz="3200" b="1" u="sng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1679856"/>
            <a:ext cx="7632848" cy="11318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Dr. Victor Rodov, ARO, The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Volcani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Institute</a:t>
            </a:r>
          </a:p>
          <a:p>
            <a:pPr algn="l" rtl="0">
              <a:lnSpc>
                <a:spcPct val="150000"/>
              </a:lnSpc>
            </a:pPr>
            <a:endParaRPr lang="he-I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726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1354113"/>
            <a:ext cx="8244408" cy="83099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1">
            <a:spAutoFit/>
          </a:bodyPr>
          <a:lstStyle/>
          <a:p>
            <a:pPr algn="l" rtl="0">
              <a:spcAft>
                <a:spcPts val="1800"/>
              </a:spcAft>
            </a:pPr>
            <a:r>
              <a:rPr lang="en-US" sz="2400" b="1" dirty="0">
                <a:latin typeface="Arial" panose="020B0604020202020204" pitchFamily="34" charset="0"/>
              </a:rPr>
              <a:t>S</a:t>
            </a:r>
            <a:r>
              <a:rPr lang="en-US" sz="2400" b="1" dirty="0" smtClean="0">
                <a:latin typeface="Arial" panose="020B0604020202020204" pitchFamily="34" charset="0"/>
              </a:rPr>
              <a:t>tudies by </a:t>
            </a:r>
            <a:r>
              <a:rPr lang="en-US" sz="2400" b="1" dirty="0" smtClean="0">
                <a:latin typeface="Arial" panose="020B0604020202020204" pitchFamily="34" charset="0"/>
              </a:rPr>
              <a:t>the </a:t>
            </a:r>
            <a:r>
              <a:rPr lang="en-US" sz="2400" b="1" dirty="0" smtClean="0">
                <a:latin typeface="Arial" panose="020B0604020202020204" pitchFamily="34" charset="0"/>
              </a:rPr>
              <a:t>FAO demonstrated  that </a:t>
            </a:r>
            <a:r>
              <a:rPr lang="en-US" sz="2400" b="1" dirty="0" smtClean="0">
                <a:latin typeface="Arial" panose="020B0604020202020204" pitchFamily="34" charset="0"/>
              </a:rPr>
              <a:t>a </a:t>
            </a:r>
            <a:r>
              <a:rPr lang="en-US" sz="2400" b="1" dirty="0" smtClean="0">
                <a:latin typeface="Arial" panose="020B0604020202020204" pitchFamily="34" charset="0"/>
              </a:rPr>
              <a:t>third </a:t>
            </a:r>
            <a:r>
              <a:rPr lang="en-US" sz="2400" b="1" dirty="0" smtClean="0">
                <a:latin typeface="Arial" panose="020B0604020202020204" pitchFamily="34" charset="0"/>
              </a:rPr>
              <a:t>of </a:t>
            </a:r>
            <a:r>
              <a:rPr lang="en-US" sz="2400" b="1" dirty="0" smtClean="0">
                <a:latin typeface="Arial" panose="020B0604020202020204" pitchFamily="34" charset="0"/>
              </a:rPr>
              <a:t>all food </a:t>
            </a:r>
            <a:r>
              <a:rPr lang="en-US" sz="2400" b="1" dirty="0" smtClean="0">
                <a:latin typeface="Arial" panose="020B0604020202020204" pitchFamily="34" charset="0"/>
              </a:rPr>
              <a:t>and 45% of F&amp;V are wasted</a:t>
            </a:r>
            <a:r>
              <a:rPr lang="en-US" sz="2400" b="1" dirty="0" smtClean="0">
                <a:latin typeface="Arial" panose="020B0604020202020204" pitchFamily="34" charset="0"/>
              </a:rPr>
              <a:t>.</a:t>
            </a:r>
            <a:endParaRPr lang="he-IL" sz="2400" b="1" dirty="0" smtClean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689" y="220869"/>
            <a:ext cx="8820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5400" b="1" dirty="0" smtClean="0">
                <a:solidFill>
                  <a:srgbClr val="C00000"/>
                </a:solidFill>
              </a:rPr>
              <a:t>Food loss and waste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0" y="2395025"/>
            <a:ext cx="3268223" cy="399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t="9538" r="23089" b="15331"/>
          <a:stretch/>
        </p:blipFill>
        <p:spPr bwMode="auto">
          <a:xfrm>
            <a:off x="4013415" y="2996952"/>
            <a:ext cx="3353460" cy="28600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08026" y="3645024"/>
            <a:ext cx="1634135" cy="132343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1">
            <a:spAutoFit/>
          </a:bodyPr>
          <a:lstStyle/>
          <a:p>
            <a:pPr algn="l" rtl="0"/>
            <a:r>
              <a:rPr lang="en-US" sz="1600" b="1" dirty="0" smtClean="0">
                <a:latin typeface="Arial" panose="020B0604020202020204" pitchFamily="34" charset="0"/>
              </a:rPr>
              <a:t>“F&amp;V have </a:t>
            </a:r>
            <a:r>
              <a:rPr lang="en-US" sz="1600" b="1" dirty="0" smtClean="0">
                <a:latin typeface="Arial" panose="020B0604020202020204" pitchFamily="34" charset="0"/>
              </a:rPr>
              <a:t>the highest wastage rates of any food products”!</a:t>
            </a:r>
            <a:endParaRPr lang="he-IL" sz="16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45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1835" r="20503" b="14846"/>
          <a:stretch/>
        </p:blipFill>
        <p:spPr bwMode="auto">
          <a:xfrm>
            <a:off x="4139952" y="1430214"/>
            <a:ext cx="4896544" cy="426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22" y="1430214"/>
            <a:ext cx="3700738" cy="466523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9552" y="1043444"/>
            <a:ext cx="262745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EU FUSIONS Report, 2016</a:t>
            </a:r>
            <a:endParaRPr lang="he-IL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1574" y="296061"/>
            <a:ext cx="8784976" cy="49244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1">
            <a:spAutoFit/>
          </a:bodyPr>
          <a:lstStyle/>
          <a:p>
            <a:pPr algn="ctr" rtl="0">
              <a:spcAft>
                <a:spcPts val="1200"/>
              </a:spcAft>
            </a:pPr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Most food losses i</a:t>
            </a:r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n </a:t>
            </a:r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the </a:t>
            </a:r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EU occur at households</a:t>
            </a:r>
            <a:endParaRPr lang="he-IL" sz="26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83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764704"/>
            <a:ext cx="8820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5400" b="1" dirty="0">
                <a:solidFill>
                  <a:srgbClr val="C00000"/>
                </a:solidFill>
              </a:rPr>
              <a:t>Reduction of food losses by retail packaging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0" y="3429000"/>
            <a:ext cx="8172908" cy="1004634"/>
          </a:xfrm>
          <a:prstGeom prst="rect">
            <a:avLst/>
          </a:prstGeom>
          <a:noFill/>
          <a:ln w="38100">
            <a:noFill/>
          </a:ln>
        </p:spPr>
        <p:txBody>
          <a:bodyPr wrap="square" rtlCol="1">
            <a:spAutoFit/>
          </a:bodyPr>
          <a:lstStyle/>
          <a:p>
            <a:pPr algn="l" rtl="0">
              <a:lnSpc>
                <a:spcPct val="114000"/>
              </a:lnSpc>
              <a:spcAft>
                <a:spcPts val="600"/>
              </a:spcAft>
            </a:pPr>
            <a:r>
              <a:rPr lang="en-US" sz="2600" b="1" dirty="0" smtClean="0">
                <a:latin typeface="Arial" panose="020B0604020202020204" pitchFamily="34" charset="0"/>
              </a:rPr>
              <a:t>A key factor that may assist in maintaining F&amp;V quality after harvest is using </a:t>
            </a:r>
            <a:r>
              <a:rPr lang="en-US" sz="2600" b="1" u="sng" dirty="0" smtClean="0">
                <a:latin typeface="Arial" panose="020B0604020202020204" pitchFamily="34" charset="0"/>
              </a:rPr>
              <a:t>MA/MH PACKAGING</a:t>
            </a:r>
            <a:r>
              <a:rPr lang="en-US" sz="2600" b="1" dirty="0" smtClean="0">
                <a:latin typeface="Arial" panose="020B060402020202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96194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7" y="548680"/>
            <a:ext cx="5766965" cy="504316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90340"/>
            <a:ext cx="2327118" cy="6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01965" y="1700808"/>
            <a:ext cx="3168352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002060"/>
                </a:solidFill>
              </a:rPr>
              <a:t>“Packaging is promoted to reduce 10-15% food looses during retail and  20-25% of food waste at households”</a:t>
            </a:r>
            <a:endParaRPr lang="he-IL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3178" y="5728808"/>
            <a:ext cx="309600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AMERIPEN, Jan. 2018</a:t>
            </a:r>
            <a:endParaRPr lang="he-I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687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2" t="11002" r="27095" b="5046"/>
          <a:stretch/>
        </p:blipFill>
        <p:spPr bwMode="auto">
          <a:xfrm>
            <a:off x="1043608" y="476672"/>
            <a:ext cx="5040560" cy="5941530"/>
          </a:xfrm>
          <a:prstGeom prst="rect">
            <a:avLst/>
          </a:prstGeom>
          <a:ln w="19050">
            <a:solidFill>
              <a:srgbClr val="0070C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43608" y="147340"/>
            <a:ext cx="30831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Journal of Industrial </a:t>
            </a:r>
            <a:r>
              <a:rPr lang="en-US" sz="1400" i="1" dirty="0" smtClean="0"/>
              <a:t>Ecology , 21.4.2018</a:t>
            </a:r>
            <a:endParaRPr lang="he-IL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235335" y="1739424"/>
            <a:ext cx="288032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200" b="1" i="1" dirty="0" smtClean="0"/>
              <a:t>‘Packaging Saves Food Research Group’</a:t>
            </a:r>
          </a:p>
          <a:p>
            <a:pPr algn="l" rtl="0"/>
            <a:endParaRPr lang="en-US" sz="2200" b="1" i="1" dirty="0" smtClean="0"/>
          </a:p>
          <a:p>
            <a:endParaRPr lang="he-IL" b="1" dirty="0" smtClean="0"/>
          </a:p>
          <a:p>
            <a:pPr algn="l" rtl="0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“Optimizing packaging can avoid food loss and waste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”</a:t>
            </a:r>
            <a:endParaRPr lang="he-IL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921536" y="5445224"/>
            <a:ext cx="648072" cy="4320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63680" y="4149080"/>
            <a:ext cx="288032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Packaging measures are important to fulfil the UN SDG goal to halve per capita food waste”</a:t>
            </a:r>
            <a:endParaRPr lang="he-IL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427984" y="3356992"/>
            <a:ext cx="1835696" cy="7920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804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312" y="4365104"/>
            <a:ext cx="1658104" cy="22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052" y="1324662"/>
            <a:ext cx="8640960" cy="409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lnSpc>
                <a:spcPct val="110000"/>
              </a:lnSpc>
              <a:spcAft>
                <a:spcPts val="1200"/>
              </a:spcAft>
            </a:pPr>
            <a:r>
              <a:rPr lang="he-IL" sz="2600" b="1" dirty="0" smtClean="0">
                <a:solidFill>
                  <a:schemeClr val="accent6">
                    <a:lumMod val="75000"/>
                  </a:schemeClr>
                </a:solidFill>
                <a:sym typeface="Symbol"/>
              </a:rPr>
              <a:t> </a:t>
            </a:r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  <a:sym typeface="Symbol"/>
              </a:rPr>
              <a:t> </a:t>
            </a:r>
            <a:r>
              <a:rPr lang="en-US" sz="2600" b="1" dirty="0" smtClean="0">
                <a:sym typeface="Symbol"/>
              </a:rPr>
              <a:t>Protection from physical damage</a:t>
            </a:r>
          </a:p>
          <a:p>
            <a:pPr algn="l" rtl="0">
              <a:lnSpc>
                <a:spcPct val="110000"/>
              </a:lnSpc>
              <a:spcAft>
                <a:spcPts val="1200"/>
              </a:spcAft>
            </a:pPr>
            <a:r>
              <a:rPr lang="he-IL" sz="2600" b="1" dirty="0">
                <a:solidFill>
                  <a:schemeClr val="accent6">
                    <a:lumMod val="75000"/>
                  </a:schemeClr>
                </a:solidFill>
                <a:sym typeface="Symbol"/>
              </a:rPr>
              <a:t> </a:t>
            </a:r>
            <a:r>
              <a:rPr lang="en-US" sz="2600" b="1" dirty="0"/>
              <a:t> </a:t>
            </a:r>
            <a:r>
              <a:rPr lang="en-US" sz="2600" b="1" dirty="0" smtClean="0"/>
              <a:t>Improve </a:t>
            </a:r>
            <a:r>
              <a:rPr lang="en-US" sz="2600" b="1" dirty="0"/>
              <a:t>food </a:t>
            </a:r>
            <a:r>
              <a:rPr lang="en-US" sz="2600" b="1" dirty="0" smtClean="0"/>
              <a:t>safety</a:t>
            </a:r>
            <a:endParaRPr lang="he-IL" sz="2600" b="1" dirty="0" smtClean="0">
              <a:solidFill>
                <a:schemeClr val="accent6">
                  <a:lumMod val="75000"/>
                </a:schemeClr>
              </a:solidFill>
              <a:sym typeface="Symbol"/>
            </a:endParaRPr>
          </a:p>
          <a:p>
            <a:pPr algn="l" rtl="0">
              <a:lnSpc>
                <a:spcPct val="110000"/>
              </a:lnSpc>
              <a:spcAft>
                <a:spcPts val="1200"/>
              </a:spcAft>
            </a:pPr>
            <a:r>
              <a:rPr lang="he-IL" sz="2600" b="1" dirty="0" smtClean="0">
                <a:solidFill>
                  <a:schemeClr val="accent6">
                    <a:lumMod val="75000"/>
                  </a:schemeClr>
                </a:solidFill>
                <a:sym typeface="Symbol"/>
              </a:rPr>
              <a:t> </a:t>
            </a:r>
            <a:r>
              <a:rPr lang="en-US" sz="2600" b="1" dirty="0" smtClean="0">
                <a:sym typeface="Symbol"/>
              </a:rPr>
              <a:t> Modified humidity reduces water loss and shrinkage</a:t>
            </a:r>
            <a:endParaRPr lang="he-IL" sz="2600" b="1" dirty="0" smtClean="0"/>
          </a:p>
          <a:p>
            <a:pPr algn="l" rtl="0">
              <a:lnSpc>
                <a:spcPct val="110000"/>
              </a:lnSpc>
              <a:spcAft>
                <a:spcPts val="1200"/>
              </a:spcAft>
            </a:pPr>
            <a:r>
              <a:rPr lang="he-IL" sz="2600" b="1" dirty="0" smtClean="0">
                <a:solidFill>
                  <a:schemeClr val="accent6">
                    <a:lumMod val="75000"/>
                  </a:schemeClr>
                </a:solidFill>
                <a:sym typeface="Symbol"/>
              </a:rPr>
              <a:t> </a:t>
            </a:r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  <a:sym typeface="Symbol"/>
              </a:rPr>
              <a:t> </a:t>
            </a:r>
            <a:r>
              <a:rPr lang="en-US" sz="2600" b="1" dirty="0" smtClean="0">
                <a:sym typeface="Symbol"/>
              </a:rPr>
              <a:t>Modified gas atmosphere reduces ripening and senescence</a:t>
            </a:r>
            <a:endParaRPr lang="he-IL" sz="2600" b="1" dirty="0"/>
          </a:p>
          <a:p>
            <a:pPr algn="l" rtl="0">
              <a:lnSpc>
                <a:spcPct val="110000"/>
              </a:lnSpc>
              <a:spcAft>
                <a:spcPts val="1200"/>
              </a:spcAft>
            </a:pPr>
            <a:r>
              <a:rPr lang="he-IL" sz="2600" b="1" dirty="0">
                <a:solidFill>
                  <a:schemeClr val="accent6">
                    <a:lumMod val="75000"/>
                  </a:schemeClr>
                </a:solidFill>
                <a:sym typeface="Symbol"/>
              </a:rPr>
              <a:t> </a:t>
            </a:r>
            <a:r>
              <a:rPr lang="en-US" sz="2600" b="1" dirty="0" smtClean="0"/>
              <a:t> </a:t>
            </a:r>
            <a:r>
              <a:rPr lang="en-US" sz="2600" b="1" dirty="0"/>
              <a:t>Printing </a:t>
            </a:r>
            <a:r>
              <a:rPr lang="en-US" sz="2600" b="1" dirty="0" smtClean="0"/>
              <a:t>information (Country, quality grade)</a:t>
            </a:r>
            <a:endParaRPr lang="he-IL" sz="2600" b="1" dirty="0"/>
          </a:p>
          <a:p>
            <a:pPr algn="l" rtl="0">
              <a:lnSpc>
                <a:spcPct val="110000"/>
              </a:lnSpc>
              <a:spcAft>
                <a:spcPts val="1200"/>
              </a:spcAft>
            </a:pPr>
            <a:endParaRPr lang="en-US" sz="2600" b="1" dirty="0" smtClean="0"/>
          </a:p>
          <a:p>
            <a:pPr algn="l" rtl="0">
              <a:lnSpc>
                <a:spcPct val="110000"/>
              </a:lnSpc>
              <a:spcAft>
                <a:spcPts val="1200"/>
              </a:spcAft>
            </a:pPr>
            <a:r>
              <a:rPr lang="he-IL" sz="2600" b="1" dirty="0">
                <a:solidFill>
                  <a:schemeClr val="accent6">
                    <a:lumMod val="75000"/>
                  </a:schemeClr>
                </a:solidFill>
                <a:sym typeface="Symbol"/>
              </a:rPr>
              <a:t> </a:t>
            </a:r>
            <a:r>
              <a:rPr lang="en-US" sz="2600" b="1" dirty="0"/>
              <a:t> </a:t>
            </a:r>
            <a:r>
              <a:rPr lang="en-US" sz="2600" b="1" dirty="0" smtClean="0"/>
              <a:t>Economical benefits for on-line marketing</a:t>
            </a:r>
            <a:endParaRPr lang="he-IL" sz="2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7505" y="323945"/>
            <a:ext cx="8882054" cy="5847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u="sng" dirty="0" smtClean="0">
                <a:solidFill>
                  <a:srgbClr val="FF0000"/>
                </a:solidFill>
                <a:latin typeface="Arial" panose="020B0604020202020204" pitchFamily="34" charset="0"/>
              </a:rPr>
              <a:t>Advantages of F&amp;V packaging</a:t>
            </a:r>
            <a:endParaRPr lang="he-IL" sz="3200" b="1" u="sng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84170" y="4550685"/>
            <a:ext cx="5616624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878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0" y="628173"/>
            <a:ext cx="3744416" cy="2808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66508"/>
            <a:ext cx="26642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002060"/>
                </a:solidFill>
              </a:rPr>
              <a:t>South Korea, 2014</a:t>
            </a:r>
            <a:endParaRPr lang="he-IL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7"/>
          <a:stretch/>
        </p:blipFill>
        <p:spPr>
          <a:xfrm>
            <a:off x="4303543" y="722941"/>
            <a:ext cx="2300813" cy="25127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20005" y="284527"/>
            <a:ext cx="194421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002060"/>
                </a:solidFill>
              </a:rPr>
              <a:t>Italy, 2015</a:t>
            </a:r>
            <a:endParaRPr lang="he-IL" sz="2400" b="1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4" t="50000" r="12500"/>
          <a:stretch/>
        </p:blipFill>
        <p:spPr>
          <a:xfrm>
            <a:off x="971600" y="3966510"/>
            <a:ext cx="4824536" cy="2376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24971" y="3551347"/>
            <a:ext cx="17849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002060"/>
                </a:solidFill>
              </a:rPr>
              <a:t>UK, 2016</a:t>
            </a:r>
            <a:endParaRPr lang="he-IL" sz="2400" b="1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t="19708" r="25297" b="11866"/>
          <a:stretch/>
        </p:blipFill>
        <p:spPr>
          <a:xfrm>
            <a:off x="6750457" y="2979700"/>
            <a:ext cx="1903451" cy="13681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058" y="4420044"/>
            <a:ext cx="2513803" cy="18853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7" t="12519" r="15059" b="4262"/>
          <a:stretch/>
        </p:blipFill>
        <p:spPr>
          <a:xfrm>
            <a:off x="6750457" y="1214648"/>
            <a:ext cx="1900243" cy="16928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55852" y="763014"/>
            <a:ext cx="194421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002060"/>
                </a:solidFill>
              </a:rPr>
              <a:t>Israel, 2021</a:t>
            </a:r>
            <a:endParaRPr lang="he-IL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61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5566</TotalTime>
  <Words>509</Words>
  <Application>Microsoft Office PowerPoint</Application>
  <PresentationFormat>On-screen Show (4:3)</PresentationFormat>
  <Paragraphs>84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 Porat</dc:creator>
  <cp:lastModifiedBy>Ron Porat</cp:lastModifiedBy>
  <cp:revision>429</cp:revision>
  <dcterms:created xsi:type="dcterms:W3CDTF">2014-12-15T08:42:51Z</dcterms:created>
  <dcterms:modified xsi:type="dcterms:W3CDTF">2021-11-25T15:18:29Z</dcterms:modified>
</cp:coreProperties>
</file>