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2"/>
  </p:notesMasterIdLst>
  <p:sldIdLst>
    <p:sldId id="264" r:id="rId2"/>
    <p:sldId id="455" r:id="rId3"/>
    <p:sldId id="465" r:id="rId4"/>
    <p:sldId id="457" r:id="rId5"/>
    <p:sldId id="464" r:id="rId6"/>
    <p:sldId id="466" r:id="rId7"/>
    <p:sldId id="469" r:id="rId8"/>
    <p:sldId id="470" r:id="rId9"/>
    <p:sldId id="463" r:id="rId10"/>
    <p:sldId id="392" r:id="rId11"/>
  </p:sldIdLst>
  <p:sldSz cx="9144000" cy="5143500" type="screen16x9"/>
  <p:notesSz cx="7099300" cy="102346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79388B5-BC02-4498-9CF9-BD75BDFC596E}">
          <p14:sldIdLst>
            <p14:sldId id="264"/>
            <p14:sldId id="455"/>
            <p14:sldId id="465"/>
            <p14:sldId id="457"/>
            <p14:sldId id="464"/>
            <p14:sldId id="466"/>
            <p14:sldId id="469"/>
            <p14:sldId id="470"/>
            <p14:sldId id="463"/>
            <p14:sldId id="3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14C"/>
    <a:srgbClr val="E3322D"/>
    <a:srgbClr val="FFD41C"/>
    <a:srgbClr val="643864"/>
    <a:srgbClr val="633865"/>
    <a:srgbClr val="13514C"/>
    <a:srgbClr val="E3322C"/>
    <a:srgbClr val="FED41D"/>
    <a:srgbClr val="AD7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42" autoAdjust="0"/>
    <p:restoredTop sz="85126" autoAdjust="0"/>
  </p:normalViewPr>
  <p:slideViewPr>
    <p:cSldViewPr snapToGrid="0" snapToObjects="1">
      <p:cViewPr>
        <p:scale>
          <a:sx n="100" d="100"/>
          <a:sy n="100" d="100"/>
        </p:scale>
        <p:origin x="-1358" y="-374"/>
      </p:cViewPr>
      <p:guideLst>
        <p:guide orient="horz" pos="1620"/>
        <p:guide pos="4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7D0338-19A6-3F4D-91E5-E910B0B0C425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7FA086B-F451-E34F-818B-025AD7A35A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" y="0"/>
            <a:ext cx="9141419" cy="51435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019675" y="3279383"/>
            <a:ext cx="3162299" cy="3686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Company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2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94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71669" y="549965"/>
            <a:ext cx="8342243" cy="2199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1456577"/>
            <a:ext cx="8289234" cy="42473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8296" y="3531014"/>
            <a:ext cx="8335616" cy="668763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lnSpc>
                <a:spcPts val="2100"/>
              </a:lnSpc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209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0" y="1222375"/>
            <a:ext cx="7802563" cy="313531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650" y="1016649"/>
            <a:ext cx="2993978" cy="258946"/>
          </a:xfrm>
        </p:spPr>
        <p:txBody>
          <a:bodyPr>
            <a:noAutofit/>
          </a:bodyPr>
          <a:lstStyle>
            <a:lvl1pPr marL="0" indent="0" algn="l">
              <a:lnSpc>
                <a:spcPts val="1100"/>
              </a:lnSpc>
              <a:buNone/>
              <a:defRPr sz="1400" b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690443"/>
            <a:ext cx="7886700" cy="286232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7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650" y="1016649"/>
            <a:ext cx="2993978" cy="258946"/>
          </a:xfrm>
        </p:spPr>
        <p:txBody>
          <a:bodyPr>
            <a:noAutofit/>
          </a:bodyPr>
          <a:lstStyle>
            <a:lvl1pPr marL="0" indent="0" algn="l">
              <a:lnSpc>
                <a:spcPts val="1100"/>
              </a:lnSpc>
              <a:buNone/>
              <a:defRPr sz="1400" b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690443"/>
            <a:ext cx="7886700" cy="286232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28650" y="1377950"/>
            <a:ext cx="3681413" cy="3135313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3"/>
          </p:nvPr>
        </p:nvSpPr>
        <p:spPr>
          <a:xfrm>
            <a:off x="4524375" y="1377950"/>
            <a:ext cx="3811588" cy="3135313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0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85" y="1760795"/>
            <a:ext cx="7390252" cy="20390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612570" y="2241733"/>
            <a:ext cx="6032667" cy="424732"/>
          </a:xfrm>
        </p:spPr>
        <p:txBody>
          <a:bodyPr anchor="b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610502" y="2648605"/>
            <a:ext cx="6032667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9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446031" y="-1"/>
            <a:ext cx="4697969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05132" y="490819"/>
            <a:ext cx="8474943" cy="4185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707255" y="1555817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43376" y="523902"/>
            <a:ext cx="8406918" cy="41245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8650181" y="4648489"/>
            <a:ext cx="347964" cy="34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8625922" y="4660440"/>
            <a:ext cx="401080" cy="341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8004D2-C095-B142-BE05-87A1860B560D}" type="slidenum">
              <a:rPr lang="en-US" sz="7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‹N°›</a:t>
            </a:fld>
            <a:endParaRPr lang="en-US" sz="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07255" y="891027"/>
            <a:ext cx="6092789" cy="286232"/>
          </a:xfrm>
        </p:spPr>
        <p:txBody>
          <a:bodyPr/>
          <a:lstStyle>
            <a:lvl1pPr>
              <a:defRPr sz="1400" b="1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712173" y="1206067"/>
            <a:ext cx="6087871" cy="258946"/>
          </a:xfrm>
        </p:spPr>
        <p:txBody>
          <a:bodyPr>
            <a:noAutofit/>
          </a:bodyPr>
          <a:lstStyle>
            <a:lvl1pPr marL="0" indent="0" algn="l">
              <a:lnSpc>
                <a:spcPts val="1100"/>
              </a:lnSpc>
              <a:buNone/>
              <a:defRPr sz="1400" b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50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361238" y="557213"/>
            <a:ext cx="1241425" cy="4054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650" y="1016649"/>
            <a:ext cx="2993978" cy="258946"/>
          </a:xfrm>
        </p:spPr>
        <p:txBody>
          <a:bodyPr>
            <a:noAutofit/>
          </a:bodyPr>
          <a:lstStyle>
            <a:lvl1pPr marL="0" indent="0" algn="l">
              <a:lnSpc>
                <a:spcPts val="1100"/>
              </a:lnSpc>
              <a:buNone/>
              <a:defRPr sz="1400" b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Expertise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0443"/>
            <a:ext cx="7886700" cy="286232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9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" y="1934"/>
            <a:ext cx="9141419" cy="5139629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707418" y="3103129"/>
            <a:ext cx="2249587" cy="368692"/>
          </a:xfr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700">
                <a:latin typeface="Myriad Pro" panose="020B0503030403020204" pitchFamily="34" charset="0"/>
              </a:defRPr>
            </a:lvl2pPr>
            <a:lvl3pPr marL="685800" indent="0">
              <a:buNone/>
              <a:defRPr sz="700">
                <a:latin typeface="Myriad Pro" panose="020B0503030403020204" pitchFamily="34" charset="0"/>
              </a:defRPr>
            </a:lvl3pPr>
            <a:lvl4pPr marL="1028700" indent="0">
              <a:buNone/>
              <a:defRPr sz="700">
                <a:latin typeface="Myriad Pro" panose="020B0503030403020204" pitchFamily="34" charset="0"/>
              </a:defRPr>
            </a:lvl4pPr>
            <a:lvl5pPr marL="1371600" indent="0">
              <a:buNone/>
              <a:defRPr sz="70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8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472" y="1328928"/>
            <a:ext cx="5863590" cy="2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69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05132" y="490819"/>
            <a:ext cx="8474943" cy="4185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628650" y="621193"/>
            <a:ext cx="7886700" cy="4247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0638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43376" y="523902"/>
            <a:ext cx="8406918" cy="41245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flipH="1">
            <a:off x="8650181" y="4648489"/>
            <a:ext cx="347964" cy="34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8625922" y="4660440"/>
            <a:ext cx="401080" cy="341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8004D2-C095-B142-BE05-87A1860B560D}" type="slidenum">
              <a:rPr lang="en-US" sz="7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‹N°›</a:t>
            </a:fld>
            <a:endParaRPr lang="en-US" sz="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3" y="4714476"/>
            <a:ext cx="667202" cy="2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35" r:id="rId2"/>
    <p:sldLayoutId id="2147483823" r:id="rId3"/>
    <p:sldLayoutId id="2147483831" r:id="rId4"/>
    <p:sldLayoutId id="2147483833" r:id="rId5"/>
    <p:sldLayoutId id="2147483836" r:id="rId6"/>
    <p:sldLayoutId id="2147483825" r:id="rId7"/>
    <p:sldLayoutId id="2147483830" r:id="rId8"/>
    <p:sldLayoutId id="2147483832" r:id="rId9"/>
    <p:sldLayoutId id="2147483834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71450" indent="-171450" algn="l" defTabSz="685800" rtl="0" eaLnBrk="1" fontAlgn="ctr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2"/>
          </a:solidFill>
          <a:latin typeface="Verdana "/>
          <a:ea typeface="+mn-ea"/>
          <a:cs typeface="+mn-cs"/>
        </a:defRPr>
      </a:lvl1pPr>
      <a:lvl2pPr marL="514350" indent="-171450" algn="l" defTabSz="685800" rtl="0" eaLnBrk="1" fontAlgn="ctr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Wingdings" charset="2"/>
        <a:buChar char="§"/>
        <a:defRPr sz="1400" kern="1200">
          <a:solidFill>
            <a:schemeClr val="tx2"/>
          </a:solidFill>
          <a:latin typeface="Verdana "/>
          <a:ea typeface="+mn-ea"/>
          <a:cs typeface="+mn-cs"/>
        </a:defRPr>
      </a:lvl2pPr>
      <a:lvl3pPr marL="857250" indent="-171450" algn="l" defTabSz="685800" rtl="0" eaLnBrk="1" fontAlgn="ctr" latinLnBrk="0" hangingPunct="1">
        <a:lnSpc>
          <a:spcPct val="90000"/>
        </a:lnSpc>
        <a:spcBef>
          <a:spcPts val="375"/>
        </a:spcBef>
        <a:buSzPct val="60000"/>
        <a:buFont typeface="Wingdings" charset="2"/>
        <a:buChar char="q"/>
        <a:defRPr sz="1200" kern="1200">
          <a:solidFill>
            <a:schemeClr val="tx2"/>
          </a:solidFill>
          <a:latin typeface="Verdana "/>
          <a:ea typeface="+mn-ea"/>
          <a:cs typeface="+mn-cs"/>
        </a:defRPr>
      </a:lvl3pPr>
      <a:lvl4pPr marL="1200150" indent="-171450" algn="l" defTabSz="685800" rtl="0" eaLnBrk="1" fontAlgn="ctr" latinLnBrk="0" hangingPunct="1">
        <a:lnSpc>
          <a:spcPct val="90000"/>
        </a:lnSpc>
        <a:spcBef>
          <a:spcPts val="375"/>
        </a:spcBef>
        <a:buSzPct val="60000"/>
        <a:buFont typeface="Wingdings" charset="2"/>
        <a:buChar char="q"/>
        <a:defRPr sz="1100" kern="1200">
          <a:solidFill>
            <a:schemeClr val="tx2"/>
          </a:solidFill>
          <a:latin typeface="Verdana "/>
          <a:ea typeface="+mn-ea"/>
          <a:cs typeface="+mn-cs"/>
        </a:defRPr>
      </a:lvl4pPr>
      <a:lvl5pPr marL="1543050" indent="-171450" algn="l" defTabSz="685800" rtl="0" eaLnBrk="1" fontAlgn="ctr" latinLnBrk="0" hangingPunct="1">
        <a:lnSpc>
          <a:spcPct val="90000"/>
        </a:lnSpc>
        <a:spcBef>
          <a:spcPts val="375"/>
        </a:spcBef>
        <a:buSzPct val="60000"/>
        <a:buFont typeface="Wingdings" charset="2"/>
        <a:buChar char="q"/>
        <a:defRPr sz="1100" kern="1200">
          <a:solidFill>
            <a:schemeClr val="tx2"/>
          </a:solidFill>
          <a:latin typeface="Verdana 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NbDMgwEdCkoxUucCW7P0GQ" TargetMode="External"/><Relationship Id="rId3" Type="http://schemas.openxmlformats.org/officeDocument/2006/relationships/hyperlink" Target="http://www.rivulis.com/" TargetMode="External"/><Relationship Id="rId7" Type="http://schemas.openxmlformats.org/officeDocument/2006/relationships/image" Target="../media/image39.jpeg"/><Relationship Id="rId2" Type="http://schemas.openxmlformats.org/officeDocument/2006/relationships/hyperlink" Target="mailto:paul.perucchietti@rivuli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RivulisEuropeAfrica/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s://www.linkedin.com/company/rivulis/" TargetMode="External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Notre </a:t>
            </a:r>
            <a:r>
              <a:rPr lang="en-US" dirty="0" err="1" smtClean="0"/>
              <a:t>entreprise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97413"/>
            <a:ext cx="401638" cy="274637"/>
          </a:xfrm>
          <a:prstGeom prst="rect">
            <a:avLst/>
          </a:prstGeom>
        </p:spPr>
        <p:txBody>
          <a:bodyPr/>
          <a:lstStyle/>
          <a:p>
            <a:fld id="{D18004D2-C095-B142-BE05-87A1860B56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3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707417" y="3020775"/>
            <a:ext cx="2249587" cy="368692"/>
          </a:xfrm>
        </p:spPr>
        <p:txBody>
          <a:bodyPr/>
          <a:lstStyle/>
          <a:p>
            <a:r>
              <a:rPr lang="en-US" dirty="0" smtClean="0"/>
              <a:t>Merci</a:t>
            </a:r>
            <a:endParaRPr lang="en-US" dirty="0"/>
          </a:p>
        </p:txBody>
      </p:sp>
      <p:pic>
        <p:nvPicPr>
          <p:cNvPr id="8194" name="Picture 2" descr="C:\Users\pp43981\AppData\Local\Microsoft\Windows\Temporary Internet Files\Content.Outlook\R01MWLG0\PHOTO-2019-03-21-06-51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812" y="3946523"/>
            <a:ext cx="4892613" cy="32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32" y="6585446"/>
            <a:ext cx="2628138" cy="11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261" y="-473729"/>
            <a:ext cx="2074164" cy="4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278" y="2342918"/>
            <a:ext cx="236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118" y="1597532"/>
            <a:ext cx="8286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604" y="-576719"/>
            <a:ext cx="2266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5315" y="-300494"/>
            <a:ext cx="638175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098" y="6585446"/>
            <a:ext cx="5429031" cy="232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1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Dans le monde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entreprise </a:t>
            </a:r>
            <a:r>
              <a:rPr lang="fr-FR" dirty="0" err="1" smtClean="0"/>
              <a:t>Rivulis</a:t>
            </a:r>
            <a:endParaRPr lang="fr-FR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28650" y="1326007"/>
            <a:ext cx="6907529" cy="3135313"/>
          </a:xfrm>
        </p:spPr>
        <p:txBody>
          <a:bodyPr>
            <a:noAutofit/>
          </a:bodyPr>
          <a:lstStyle/>
          <a:p>
            <a:pPr marL="233363" indent="-180975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roupe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privé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f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ondé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et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basé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Israel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depuis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1966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  <a:p>
            <a:pPr marL="233363" indent="-180975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P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ropriété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du Fond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Israélien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FIMI </a:t>
            </a:r>
          </a:p>
          <a:p>
            <a:pPr marL="233363" indent="-180975">
              <a:lnSpc>
                <a:spcPct val="150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P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ionnier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conception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et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mise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marché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é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quipements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micro-irrigation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  <a:p>
            <a:pPr marL="233363" indent="-180975">
              <a:lnSpc>
                <a:spcPct val="150000"/>
              </a:lnSpc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Aujourd’hui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2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ème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Acteur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mondial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 - CA: 350 M€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  <a:p>
            <a:pPr marL="233363" indent="-180975"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Conception, fabrication et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expéditions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de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nos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technologies de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micro-irrigation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sur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tous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les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continents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depuis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15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sites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24" y="690443"/>
            <a:ext cx="1802511" cy="87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36" y="1207015"/>
            <a:ext cx="1239774" cy="129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3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28649" y="1222375"/>
            <a:ext cx="5865495" cy="3135313"/>
          </a:xfrm>
        </p:spPr>
        <p:txBody>
          <a:bodyPr>
            <a:noAutofit/>
          </a:bodyPr>
          <a:lstStyle/>
          <a:p>
            <a:pPr marL="233363" indent="-180975">
              <a:lnSpc>
                <a:spcPct val="150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Siège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Europe-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Afrique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sur Toulouse </a:t>
            </a:r>
          </a:p>
          <a:p>
            <a:pPr marL="233363" indent="-180975"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160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salariés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France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  <a:p>
            <a:pPr marL="233363" indent="-180975"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1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Usine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de production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T-Tape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implantée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depuis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30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ans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sur Toulouse </a:t>
            </a:r>
          </a:p>
          <a:p>
            <a:pPr marL="233363" indent="-180975">
              <a:lnSpc>
                <a:spcPct val="150000"/>
              </a:lnSpc>
            </a:pPr>
            <a:r>
              <a:rPr lang="fr-FR" dirty="0"/>
              <a:t>1 Plateforme logistique: </a:t>
            </a:r>
            <a:r>
              <a:rPr lang="fr-FR" b="1" dirty="0" smtClean="0"/>
              <a:t>tous produits </a:t>
            </a:r>
            <a:r>
              <a:rPr lang="fr-FR" dirty="0" smtClean="0"/>
              <a:t>des </a:t>
            </a:r>
            <a:r>
              <a:rPr lang="fr-FR" dirty="0"/>
              <a:t>usines Espagne et </a:t>
            </a:r>
            <a:r>
              <a:rPr lang="fr-FR" dirty="0" err="1"/>
              <a:t>Israel</a:t>
            </a:r>
            <a:r>
              <a:rPr lang="fr-FR" dirty="0"/>
              <a:t>  </a:t>
            </a:r>
          </a:p>
          <a:p>
            <a:pPr marL="233363" indent="-180975"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Centre expertise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industrielle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mondiale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sur la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gaine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goutte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à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goutte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</a:p>
          <a:p>
            <a:pPr marL="233363" indent="-180975"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T-Tape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-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Leader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francais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sur culture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maraîchère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</a:p>
          <a:p>
            <a:pPr marL="233363" indent="-180975">
              <a:lnSpc>
                <a:spcPct val="150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Réseau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de distribution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nationale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avec Coop et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Négoces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Verdana" panose="020B0604030504040204" pitchFamily="34" charset="0"/>
              </a:rPr>
              <a:t>Agricole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En France</a:t>
            </a:r>
            <a:endParaRPr lang="fr-FR" dirty="0"/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entreprise </a:t>
            </a:r>
            <a:r>
              <a:rPr lang="fr-FR" dirty="0" err="1" smtClean="0"/>
              <a:t>Rivulis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AutoShape 2" descr="Résultat de recherche d'images pour &quot;fabriqué en franc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29" y="3113717"/>
            <a:ext cx="1508125" cy="134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4" y="614243"/>
            <a:ext cx="2879726" cy="149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91" y="671797"/>
            <a:ext cx="820776" cy="4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1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79594" y="568108"/>
            <a:ext cx="8031005" cy="480131"/>
          </a:xfrm>
        </p:spPr>
        <p:txBody>
          <a:bodyPr/>
          <a:lstStyle/>
          <a:p>
            <a:r>
              <a:rPr lang="fr-FR" dirty="0" smtClean="0"/>
              <a:t>Innover et rendre accessible des solutions de micro-irrigation les mieux adaptées à chaque culture </a:t>
            </a:r>
            <a:r>
              <a:rPr lang="fr-FR" dirty="0" smtClean="0"/>
              <a:t>et </a:t>
            </a:r>
            <a:r>
              <a:rPr lang="fr-FR" dirty="0" smtClean="0"/>
              <a:t>au plus grand nombre </a:t>
            </a:r>
            <a:r>
              <a:rPr lang="fr-FR" dirty="0" smtClean="0"/>
              <a:t>d’agriculteurs </a:t>
            </a:r>
            <a:endParaRPr lang="fr-FR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539" y="1780351"/>
            <a:ext cx="5501371" cy="263085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7000910" y="1599704"/>
            <a:ext cx="1052844" cy="1043687"/>
            <a:chOff x="7000910" y="1599704"/>
            <a:chExt cx="1052844" cy="1043687"/>
          </a:xfrm>
        </p:grpSpPr>
        <p:pic>
          <p:nvPicPr>
            <p:cNvPr id="10" name="Picture 2" descr="C:\Users\pp43981\Documents\A PRODUCT BASE\Filters STF\F2400\3X24 F2400 bi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285" y="1861539"/>
              <a:ext cx="1042469" cy="781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7000910" y="1599704"/>
              <a:ext cx="1052844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Filtration</a:t>
              </a:r>
            </a:p>
            <a:p>
              <a:pPr algn="ctr"/>
              <a:r>
                <a:rPr lang="fr-FR" sz="700" dirty="0" err="1">
                  <a:solidFill>
                    <a:schemeClr val="bg1"/>
                  </a:solidFill>
                </a:rPr>
                <a:t>F</a:t>
              </a:r>
              <a:r>
                <a:rPr lang="fr-FR" sz="700" dirty="0" err="1" smtClean="0">
                  <a:solidFill>
                    <a:schemeClr val="bg1"/>
                  </a:solidFill>
                </a:rPr>
                <a:t>erti</a:t>
              </a:r>
              <a:r>
                <a:rPr lang="fr-FR" sz="700" dirty="0" smtClean="0">
                  <a:solidFill>
                    <a:schemeClr val="bg1"/>
                  </a:solidFill>
                </a:rPr>
                <a:t>-irrigation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847294" y="4027596"/>
            <a:ext cx="1163991" cy="944062"/>
            <a:chOff x="5979218" y="4116273"/>
            <a:chExt cx="1021693" cy="82122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218" y="4388009"/>
              <a:ext cx="1021693" cy="54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5979218" y="4116273"/>
              <a:ext cx="1021693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Goutte à goutte Grandes cultures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897812" y="3660789"/>
            <a:ext cx="1038664" cy="1004459"/>
            <a:chOff x="1897812" y="3660789"/>
            <a:chExt cx="1038664" cy="89493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12" y="3984594"/>
              <a:ext cx="1038664" cy="57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1897812" y="3660789"/>
              <a:ext cx="1038664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Goutte à goutte   Maraichage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3720623" y="1493215"/>
            <a:ext cx="842005" cy="1254807"/>
            <a:chOff x="-919957" y="730624"/>
            <a:chExt cx="842005" cy="1254807"/>
          </a:xfrm>
        </p:grpSpPr>
        <p:sp>
          <p:nvSpPr>
            <p:cNvPr id="15" name="ZoneTexte 14"/>
            <p:cNvSpPr txBox="1"/>
            <p:nvPr/>
          </p:nvSpPr>
          <p:spPr>
            <a:xfrm>
              <a:off x="-919957" y="730624"/>
              <a:ext cx="842005" cy="41549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Pilotage d’irrigation </a:t>
              </a:r>
            </a:p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par satellite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1"/>
            <p:cNvGrpSpPr/>
            <p:nvPr/>
          </p:nvGrpSpPr>
          <p:grpSpPr>
            <a:xfrm>
              <a:off x="-830115" y="1218494"/>
              <a:ext cx="662319" cy="766937"/>
              <a:chOff x="8428956" y="321839"/>
              <a:chExt cx="6956425" cy="5784850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8956" y="321839"/>
                <a:ext cx="6956425" cy="5784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8005" y="641405"/>
                <a:ext cx="5700481" cy="3505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e 21"/>
          <p:cNvGrpSpPr/>
          <p:nvPr/>
        </p:nvGrpSpPr>
        <p:grpSpPr>
          <a:xfrm>
            <a:off x="3444240" y="3962383"/>
            <a:ext cx="997186" cy="1097952"/>
            <a:chOff x="3444240" y="3962383"/>
            <a:chExt cx="997186" cy="1097952"/>
          </a:xfrm>
        </p:grpSpPr>
        <p:sp>
          <p:nvSpPr>
            <p:cNvPr id="16" name="ZoneTexte 15"/>
            <p:cNvSpPr txBox="1"/>
            <p:nvPr/>
          </p:nvSpPr>
          <p:spPr>
            <a:xfrm>
              <a:off x="3444240" y="3962383"/>
              <a:ext cx="997186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solidFill>
                    <a:schemeClr val="bg1"/>
                  </a:solidFill>
                </a:rPr>
                <a:t>G</a:t>
              </a:r>
              <a:r>
                <a:rPr lang="fr-FR" sz="700" dirty="0" smtClean="0">
                  <a:solidFill>
                    <a:schemeClr val="bg1"/>
                  </a:solidFill>
                </a:rPr>
                <a:t>outte à goutte Vigne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240" y="4270161"/>
              <a:ext cx="997185" cy="79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e 22"/>
          <p:cNvGrpSpPr/>
          <p:nvPr/>
        </p:nvGrpSpPr>
        <p:grpSpPr>
          <a:xfrm>
            <a:off x="338905" y="3224435"/>
            <a:ext cx="1219288" cy="1158159"/>
            <a:chOff x="338905" y="3224435"/>
            <a:chExt cx="1219288" cy="1158159"/>
          </a:xfrm>
        </p:grpSpPr>
        <p:sp>
          <p:nvSpPr>
            <p:cNvPr id="17" name="ZoneTexte 16"/>
            <p:cNvSpPr txBox="1"/>
            <p:nvPr/>
          </p:nvSpPr>
          <p:spPr>
            <a:xfrm>
              <a:off x="338905" y="3224435"/>
              <a:ext cx="1219287" cy="41549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Goutte à goutte</a:t>
              </a:r>
            </a:p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Micro-aspersion</a:t>
              </a:r>
            </a:p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Arbres fruitiers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25" y="3641178"/>
              <a:ext cx="595923" cy="74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49" y="3647848"/>
              <a:ext cx="609644" cy="73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7345836" y="2902145"/>
            <a:ext cx="948240" cy="1267519"/>
            <a:chOff x="7345836" y="2902145"/>
            <a:chExt cx="948240" cy="1267519"/>
          </a:xfrm>
        </p:grpSpPr>
        <p:sp>
          <p:nvSpPr>
            <p:cNvPr id="12" name="ZoneTexte 11"/>
            <p:cNvSpPr txBox="1"/>
            <p:nvPr/>
          </p:nvSpPr>
          <p:spPr>
            <a:xfrm>
              <a:off x="7345836" y="2902145"/>
              <a:ext cx="948240" cy="41549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solidFill>
                    <a:schemeClr val="bg1"/>
                  </a:solidFill>
                </a:rPr>
                <a:t>Réseaux principaux secondaires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836" y="3293938"/>
              <a:ext cx="948240" cy="87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e 24"/>
          <p:cNvGrpSpPr/>
          <p:nvPr/>
        </p:nvGrpSpPr>
        <p:grpSpPr>
          <a:xfrm>
            <a:off x="313323" y="1721031"/>
            <a:ext cx="959670" cy="1102279"/>
            <a:chOff x="313323" y="1721031"/>
            <a:chExt cx="959670" cy="1102279"/>
          </a:xfrm>
        </p:grpSpPr>
        <p:sp>
          <p:nvSpPr>
            <p:cNvPr id="27" name="ZoneTexte 26"/>
            <p:cNvSpPr txBox="1"/>
            <p:nvPr/>
          </p:nvSpPr>
          <p:spPr>
            <a:xfrm>
              <a:off x="314343" y="1721031"/>
              <a:ext cx="958650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dirty="0" smtClean="0">
                  <a:solidFill>
                    <a:schemeClr val="bg1"/>
                  </a:solidFill>
                </a:rPr>
                <a:t>Goutte à goutte</a:t>
              </a:r>
            </a:p>
            <a:p>
              <a:pPr algn="ctr"/>
              <a:r>
                <a:rPr lang="fr-FR" sz="600" dirty="0" smtClean="0">
                  <a:solidFill>
                    <a:schemeClr val="bg1"/>
                  </a:solidFill>
                </a:rPr>
                <a:t>Micro-aspersion</a:t>
              </a:r>
            </a:p>
            <a:p>
              <a:pPr algn="ctr"/>
              <a:r>
                <a:rPr lang="fr-FR" sz="600" dirty="0" smtClean="0">
                  <a:solidFill>
                    <a:schemeClr val="bg1"/>
                  </a:solidFill>
                </a:rPr>
                <a:t>Cultures Hors-Sol</a:t>
              </a:r>
              <a:endParaRPr lang="fr-FR" sz="600" dirty="0">
                <a:solidFill>
                  <a:schemeClr val="bg1"/>
                </a:solidFill>
              </a:endParaRPr>
            </a:p>
          </p:txBody>
        </p:sp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23" y="2113081"/>
              <a:ext cx="958650" cy="7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Espace réservé du texte 27"/>
          <p:cNvSpPr>
            <a:spLocks noGrp="1"/>
          </p:cNvSpPr>
          <p:nvPr>
            <p:ph type="body" sz="quarter" idx="21"/>
          </p:nvPr>
        </p:nvSpPr>
        <p:spPr>
          <a:xfrm>
            <a:off x="628649" y="1168049"/>
            <a:ext cx="7981949" cy="258946"/>
          </a:xfrm>
        </p:spPr>
        <p:txBody>
          <a:bodyPr/>
          <a:lstStyle/>
          <a:p>
            <a:r>
              <a:rPr lang="fr-FR" dirty="0" smtClean="0"/>
              <a:t>Installation et Gestion de la sortie Pompage aux racines des plantes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6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>
          <a:xfrm>
            <a:off x="628650" y="1016649"/>
            <a:ext cx="5939790" cy="258946"/>
          </a:xfrm>
        </p:spPr>
        <p:txBody>
          <a:bodyPr/>
          <a:lstStyle/>
          <a:p>
            <a:r>
              <a:rPr lang="fr-FR" dirty="0" smtClean="0"/>
              <a:t>Sur Cultures maraichères irriguées des Haut de France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Rivulis</a:t>
            </a:r>
            <a:r>
              <a:rPr lang="fr-FR" dirty="0" smtClean="0"/>
              <a:t> peut proposer des solutions d’irrigation économiques et efficaces </a:t>
            </a:r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98" y="1482280"/>
            <a:ext cx="1447919" cy="118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59" y="1398460"/>
            <a:ext cx="1489710" cy="11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89" y="1398460"/>
            <a:ext cx="1156349" cy="118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1"/>
          <p:cNvSpPr txBox="1">
            <a:spLocks/>
          </p:cNvSpPr>
          <p:nvPr/>
        </p:nvSpPr>
        <p:spPr>
          <a:xfrm>
            <a:off x="891540" y="2699660"/>
            <a:ext cx="7376463" cy="3082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fontAlgn="ctr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1pPr>
            <a:lvl2pPr marL="5143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2pPr>
            <a:lvl3pPr marL="8572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2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3pPr>
            <a:lvl4pPr marL="12001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4pPr>
            <a:lvl5pPr marL="15430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 smtClean="0"/>
              <a:t>Pomme de terre</a:t>
            </a: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6408420" y="2580254"/>
            <a:ext cx="7408748" cy="3082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fontAlgn="ctr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1pPr>
            <a:lvl2pPr marL="5143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2pPr>
            <a:lvl3pPr marL="8572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2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3pPr>
            <a:lvl4pPr marL="12001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4pPr>
            <a:lvl5pPr marL="15430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Oignions</a:t>
            </a:r>
          </a:p>
        </p:txBody>
      </p:sp>
      <p:sp>
        <p:nvSpPr>
          <p:cNvPr id="13" name="Espace réservé du texte 1"/>
          <p:cNvSpPr txBox="1">
            <a:spLocks/>
          </p:cNvSpPr>
          <p:nvPr/>
        </p:nvSpPr>
        <p:spPr>
          <a:xfrm>
            <a:off x="6156960" y="4372066"/>
            <a:ext cx="7622107" cy="3074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fontAlgn="ctr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1pPr>
            <a:lvl2pPr marL="5143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2pPr>
            <a:lvl3pPr marL="8572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2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3pPr>
            <a:lvl4pPr marL="12001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4pPr>
            <a:lvl5pPr marL="15430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Betterave, Carotte, Panais</a:t>
            </a:r>
          </a:p>
        </p:txBody>
      </p:sp>
      <p:sp>
        <p:nvSpPr>
          <p:cNvPr id="15" name="Espace réservé du texte 1"/>
          <p:cNvSpPr txBox="1">
            <a:spLocks/>
          </p:cNvSpPr>
          <p:nvPr/>
        </p:nvSpPr>
        <p:spPr>
          <a:xfrm>
            <a:off x="3499460" y="4341851"/>
            <a:ext cx="7594631" cy="3074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fontAlgn="ctr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1pPr>
            <a:lvl2pPr marL="5143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2pPr>
            <a:lvl3pPr marL="8572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2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3pPr>
            <a:lvl4pPr marL="12001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4pPr>
            <a:lvl5pPr marL="15430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Haricot, Petit Pois</a:t>
            </a:r>
            <a:endParaRPr lang="fr-FR" b="1" dirty="0"/>
          </a:p>
        </p:txBody>
      </p:sp>
      <p:sp>
        <p:nvSpPr>
          <p:cNvPr id="16" name="Espace réservé du texte 1"/>
          <p:cNvSpPr txBox="1">
            <a:spLocks/>
          </p:cNvSpPr>
          <p:nvPr/>
        </p:nvSpPr>
        <p:spPr>
          <a:xfrm>
            <a:off x="782993" y="4334659"/>
            <a:ext cx="7802563" cy="3082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fontAlgn="ctr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1pPr>
            <a:lvl2pPr marL="5143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2pPr>
            <a:lvl3pPr marL="8572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2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3pPr>
            <a:lvl4pPr marL="12001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4pPr>
            <a:lvl5pPr marL="1543050" indent="-171450" algn="l" defTabSz="685800" rtl="0" eaLnBrk="1" fontAlgn="ctr" latinLnBrk="0" hangingPunct="1">
              <a:lnSpc>
                <a:spcPct val="90000"/>
              </a:lnSpc>
              <a:spcBef>
                <a:spcPts val="375"/>
              </a:spcBef>
              <a:buSzPct val="60000"/>
              <a:buFont typeface="Wingdings" charset="2"/>
              <a:buChar char="q"/>
              <a:defRPr sz="1100" kern="1200">
                <a:solidFill>
                  <a:schemeClr val="tx2"/>
                </a:solidFill>
                <a:latin typeface="Verdana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Choux, Cèleri, Epinard</a:t>
            </a:r>
            <a:endParaRPr lang="fr-FR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99" y="3131753"/>
            <a:ext cx="1447918" cy="116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59" y="3049926"/>
            <a:ext cx="1621155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757" y="3040594"/>
            <a:ext cx="1717357" cy="12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2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28650" y="1244758"/>
            <a:ext cx="7802563" cy="3135313"/>
          </a:xfrm>
        </p:spPr>
        <p:txBody>
          <a:bodyPr>
            <a:noAutofit/>
          </a:bodyPr>
          <a:lstStyle/>
          <a:p>
            <a:r>
              <a:rPr lang="fr-FR" sz="1000" b="1" dirty="0" smtClean="0"/>
              <a:t>Sociétaux: (RSE)</a:t>
            </a:r>
          </a:p>
          <a:p>
            <a:pPr lvl="1"/>
            <a:r>
              <a:rPr lang="fr-FR" sz="1000" dirty="0" smtClean="0"/>
              <a:t>Eviter de devoir arbitrer la ressource en eau entre consommateurs et agriculteurs </a:t>
            </a:r>
          </a:p>
          <a:p>
            <a:pPr lvl="1"/>
            <a:r>
              <a:rPr lang="fr-FR" sz="1000" dirty="0" smtClean="0"/>
              <a:t>Communiquer positivement sur l’usage raisonnée et durable de l’irrigation – pas de légumes sans eau ...même en AB </a:t>
            </a:r>
            <a:endParaRPr lang="fr-FR" sz="1000" b="1" dirty="0" smtClean="0"/>
          </a:p>
          <a:p>
            <a:endParaRPr lang="fr-FR" sz="800" b="1" dirty="0" smtClean="0"/>
          </a:p>
          <a:p>
            <a:r>
              <a:rPr lang="fr-FR" sz="1000" b="1" dirty="0" smtClean="0"/>
              <a:t>Economique</a:t>
            </a:r>
            <a:r>
              <a:rPr lang="fr-FR" sz="1000" dirty="0" smtClean="0"/>
              <a:t>: </a:t>
            </a:r>
          </a:p>
          <a:p>
            <a:pPr lvl="1"/>
            <a:r>
              <a:rPr lang="fr-FR" sz="1000" dirty="0"/>
              <a:t>L</a:t>
            </a:r>
            <a:r>
              <a:rPr lang="fr-FR" sz="1000" dirty="0" smtClean="0"/>
              <a:t>imiter les couts d‘irrigation (eau, énergie, RH, mécanisation) </a:t>
            </a:r>
            <a:endParaRPr lang="fr-FR" sz="1000" dirty="0"/>
          </a:p>
          <a:p>
            <a:pPr lvl="1"/>
            <a:r>
              <a:rPr lang="fr-FR" sz="1000" dirty="0" smtClean="0"/>
              <a:t>Sécuriser et optimiser le retour économique aux producteurs aux IAA (rendement, qualité, calibre)</a:t>
            </a:r>
          </a:p>
          <a:p>
            <a:pPr marL="0" indent="0">
              <a:buNone/>
            </a:pPr>
            <a:endParaRPr lang="fr-FR" sz="800" dirty="0" smtClean="0"/>
          </a:p>
          <a:p>
            <a:r>
              <a:rPr lang="fr-FR" sz="1000" b="1" dirty="0" smtClean="0"/>
              <a:t>Agronomique:</a:t>
            </a:r>
          </a:p>
          <a:p>
            <a:pPr lvl="1"/>
            <a:r>
              <a:rPr lang="fr-FR" sz="1000" dirty="0" smtClean="0"/>
              <a:t>Efficience de la </a:t>
            </a:r>
            <a:r>
              <a:rPr lang="fr-FR" sz="1000" dirty="0" err="1" smtClean="0"/>
              <a:t>ferti</a:t>
            </a:r>
            <a:r>
              <a:rPr lang="fr-FR" sz="1000" dirty="0" smtClean="0"/>
              <a:t>-irrigation = </a:t>
            </a:r>
            <a:r>
              <a:rPr lang="fr-FR" sz="1000" dirty="0"/>
              <a:t>é</a:t>
            </a:r>
            <a:r>
              <a:rPr lang="fr-FR" sz="1000" dirty="0" smtClean="0"/>
              <a:t>conomie de fertilisant et pollution</a:t>
            </a:r>
          </a:p>
          <a:p>
            <a:pPr lvl="1"/>
            <a:r>
              <a:rPr lang="fr-FR" sz="1000" dirty="0" smtClean="0"/>
              <a:t>Arrosage localisé racine = Limite les maladies de feuillages = économie de phytosanitaire </a:t>
            </a:r>
          </a:p>
          <a:p>
            <a:pPr lvl="1"/>
            <a:r>
              <a:rPr lang="fr-FR" sz="1000" dirty="0" smtClean="0"/>
              <a:t>Respect des sols </a:t>
            </a:r>
          </a:p>
          <a:p>
            <a:pPr lvl="1"/>
            <a:endParaRPr lang="fr-FR" sz="800" b="1" dirty="0"/>
          </a:p>
          <a:p>
            <a:r>
              <a:rPr lang="fr-FR" sz="1000" b="1" dirty="0" smtClean="0"/>
              <a:t>Développement durable</a:t>
            </a:r>
            <a:r>
              <a:rPr lang="fr-FR" sz="1000" dirty="0"/>
              <a:t> </a:t>
            </a:r>
            <a:r>
              <a:rPr lang="fr-FR" sz="1000" b="1" dirty="0" smtClean="0"/>
              <a:t>/ HVE </a:t>
            </a:r>
          </a:p>
          <a:p>
            <a:pPr lvl="1"/>
            <a:r>
              <a:rPr lang="fr-FR" sz="1000" dirty="0" smtClean="0"/>
              <a:t>Raisonnée la consommation d’eau </a:t>
            </a:r>
          </a:p>
          <a:p>
            <a:pPr lvl="1"/>
            <a:r>
              <a:rPr lang="fr-FR" sz="1000" dirty="0" smtClean="0"/>
              <a:t>Economie d’intrant (</a:t>
            </a:r>
            <a:r>
              <a:rPr lang="fr-FR" sz="1000" dirty="0" err="1" smtClean="0"/>
              <a:t>ferti</a:t>
            </a:r>
            <a:r>
              <a:rPr lang="fr-FR" sz="1000" dirty="0" smtClean="0"/>
              <a:t>, Eco-Phyto) et d’</a:t>
            </a:r>
            <a:r>
              <a:rPr lang="fr-FR" sz="1000" dirty="0" err="1" smtClean="0"/>
              <a:t>energie</a:t>
            </a:r>
            <a:r>
              <a:rPr lang="fr-FR" sz="1000" dirty="0" smtClean="0"/>
              <a:t> (ultra-basse pression) </a:t>
            </a:r>
          </a:p>
          <a:p>
            <a:pPr lvl="1"/>
            <a:r>
              <a:rPr lang="fr-FR" sz="1000" dirty="0" smtClean="0"/>
              <a:t>100% Recyclable </a:t>
            </a:r>
          </a:p>
          <a:p>
            <a:pPr lvl="1"/>
            <a:endParaRPr lang="fr-FR" sz="1000" dirty="0" smtClean="0"/>
          </a:p>
          <a:p>
            <a:endParaRPr lang="fr-FR" sz="1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>
          <a:xfrm>
            <a:off x="628650" y="946407"/>
            <a:ext cx="7486650" cy="258946"/>
          </a:xfrm>
        </p:spPr>
        <p:txBody>
          <a:bodyPr/>
          <a:lstStyle/>
          <a:p>
            <a:r>
              <a:rPr lang="fr-FR" dirty="0" smtClean="0"/>
              <a:t>Améliorer l’efficience de l’eau.. Oui ! ...mais pas seulement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626506"/>
            <a:ext cx="7886700" cy="286232"/>
          </a:xfrm>
        </p:spPr>
        <p:txBody>
          <a:bodyPr/>
          <a:lstStyle/>
          <a:p>
            <a:r>
              <a:rPr lang="fr-FR" dirty="0" smtClean="0"/>
              <a:t>Les enjeux économiques, agronomiques, sociétaux de la micro-irrigation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6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>
          <a:xfrm>
            <a:off x="561049" y="1015441"/>
            <a:ext cx="6732830" cy="258946"/>
          </a:xfrm>
        </p:spPr>
        <p:txBody>
          <a:bodyPr/>
          <a:lstStyle/>
          <a:p>
            <a:r>
              <a:rPr lang="fr-FR" dirty="0" smtClean="0"/>
              <a:t>Faire </a:t>
            </a:r>
            <a:r>
              <a:rPr lang="fr-FR" dirty="0"/>
              <a:t>les bons choix étapes par </a:t>
            </a:r>
            <a:r>
              <a:rPr lang="fr-FR" dirty="0" smtClean="0"/>
              <a:t>étapes du projet d’irrigation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03860" y="622214"/>
            <a:ext cx="8111490" cy="286232"/>
          </a:xfrm>
        </p:spPr>
        <p:txBody>
          <a:bodyPr/>
          <a:lstStyle/>
          <a:p>
            <a:r>
              <a:rPr lang="fr-FR" dirty="0" smtClean="0"/>
              <a:t>L’accompagnement quotidien des producteurs par </a:t>
            </a:r>
            <a:r>
              <a:rPr lang="fr-FR" dirty="0" err="1" smtClean="0"/>
              <a:t>Rivulis</a:t>
            </a:r>
            <a:r>
              <a:rPr lang="fr-FR" dirty="0" smtClean="0"/>
              <a:t> et ses partenaires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117816" y="3180885"/>
            <a:ext cx="1200786" cy="1305784"/>
            <a:chOff x="920251" y="1654493"/>
            <a:chExt cx="1200786" cy="1305784"/>
          </a:xfrm>
        </p:grpSpPr>
        <p:sp>
          <p:nvSpPr>
            <p:cNvPr id="8" name="Rectangle 7"/>
            <p:cNvSpPr/>
            <p:nvPr/>
          </p:nvSpPr>
          <p:spPr>
            <a:xfrm>
              <a:off x="925257" y="2662066"/>
              <a:ext cx="1195780" cy="298211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xt Placeholder 12"/>
            <p:cNvSpPr txBox="1">
              <a:spLocks/>
            </p:cNvSpPr>
            <p:nvPr/>
          </p:nvSpPr>
          <p:spPr>
            <a:xfrm>
              <a:off x="962629" y="2668170"/>
              <a:ext cx="1123714" cy="286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71450" algn="l" defTabSz="685800" rtl="0" eaLnBrk="1" fontAlgn="ctr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1pPr>
              <a:lvl2pPr marL="5143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2pPr>
              <a:lvl3pPr marL="8572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2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3pPr>
              <a:lvl4pPr marL="12001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4pPr>
              <a:lvl5pPr marL="15430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Design  </a:t>
              </a:r>
              <a:b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Planning</a:t>
              </a:r>
              <a:endParaRPr lang="en-US" sz="1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Picture 2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251" y="1654493"/>
              <a:ext cx="1200786" cy="969542"/>
            </a:xfrm>
            <a:prstGeom prst="rect">
              <a:avLst/>
            </a:prstGeom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57" y="1678479"/>
              <a:ext cx="1195780" cy="945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2493490" y="3158414"/>
            <a:ext cx="1200786" cy="1305784"/>
            <a:chOff x="920251" y="1654493"/>
            <a:chExt cx="1200786" cy="1305784"/>
          </a:xfrm>
        </p:grpSpPr>
        <p:sp>
          <p:nvSpPr>
            <p:cNvPr id="13" name="Rectangle 12"/>
            <p:cNvSpPr/>
            <p:nvPr/>
          </p:nvSpPr>
          <p:spPr>
            <a:xfrm>
              <a:off x="925257" y="2662066"/>
              <a:ext cx="1195780" cy="298211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Text Placeholder 12"/>
            <p:cNvSpPr txBox="1">
              <a:spLocks/>
            </p:cNvSpPr>
            <p:nvPr/>
          </p:nvSpPr>
          <p:spPr>
            <a:xfrm>
              <a:off x="962629" y="2668170"/>
              <a:ext cx="1123714" cy="286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71450" algn="l" defTabSz="685800" rtl="0" eaLnBrk="1" fontAlgn="ctr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1pPr>
              <a:lvl2pPr marL="5143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2pPr>
              <a:lvl3pPr marL="8572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2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3pPr>
              <a:lvl4pPr marL="12001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4pPr>
              <a:lvl5pPr marL="15430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000" b="1" dirty="0" err="1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Choix</a:t>
              </a:r>
              <a: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000" b="1" dirty="0" err="1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Equipements</a:t>
              </a:r>
              <a:endParaRPr lang="en-US" sz="1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Picture 2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251" y="1654493"/>
              <a:ext cx="1200786" cy="969542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5175127" y="3100369"/>
            <a:ext cx="1200786" cy="1386300"/>
            <a:chOff x="3137503" y="2732401"/>
            <a:chExt cx="1200786" cy="1386300"/>
          </a:xfrm>
        </p:grpSpPr>
        <p:grpSp>
          <p:nvGrpSpPr>
            <p:cNvPr id="25" name="Groupe 24"/>
            <p:cNvGrpSpPr/>
            <p:nvPr/>
          </p:nvGrpSpPr>
          <p:grpSpPr>
            <a:xfrm>
              <a:off x="3137503" y="2812917"/>
              <a:ext cx="1200786" cy="1305784"/>
              <a:chOff x="920251" y="1654493"/>
              <a:chExt cx="1200786" cy="130578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925257" y="2662066"/>
                <a:ext cx="1195780" cy="2982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Text Placeholder 12"/>
              <p:cNvSpPr txBox="1">
                <a:spLocks/>
              </p:cNvSpPr>
              <p:nvPr/>
            </p:nvSpPr>
            <p:spPr>
              <a:xfrm>
                <a:off x="962629" y="2668170"/>
                <a:ext cx="1158408" cy="28600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714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Font typeface="Wingdings" charset="2"/>
                  <a:buChar char="§"/>
                  <a:defRPr sz="18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1pPr>
                <a:lvl2pPr marL="5143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Wingdings" charset="2"/>
                  <a:buChar char="§"/>
                  <a:defRPr sz="14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2pPr>
                <a:lvl3pPr marL="8572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2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3pPr>
                <a:lvl4pPr marL="12001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4pPr>
                <a:lvl5pPr marL="15430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" charset="2"/>
                  <a:buNone/>
                </a:pPr>
                <a:r>
                  <a:rPr lang="en-US" sz="1000" b="1" dirty="0" err="1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Récuperation</a:t>
                </a:r>
                <a:endParaRPr lang="en-US" sz="10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28" name="Picture 24"/>
              <p:cNvPicPr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251" y="1654493"/>
                <a:ext cx="1200786" cy="969542"/>
              </a:xfrm>
              <a:prstGeom prst="rect">
                <a:avLst/>
              </a:prstGeom>
            </p:spPr>
          </p:pic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5257" y="1678479"/>
                <a:ext cx="1195780" cy="945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311" y="2732401"/>
              <a:ext cx="1187144" cy="108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e 33"/>
          <p:cNvGrpSpPr/>
          <p:nvPr/>
        </p:nvGrpSpPr>
        <p:grpSpPr>
          <a:xfrm>
            <a:off x="3752609" y="1412568"/>
            <a:ext cx="1212013" cy="1313155"/>
            <a:chOff x="6628967" y="3165881"/>
            <a:chExt cx="1212013" cy="1313155"/>
          </a:xfrm>
        </p:grpSpPr>
        <p:sp>
          <p:nvSpPr>
            <p:cNvPr id="35" name="Rectangle 34"/>
            <p:cNvSpPr/>
            <p:nvPr/>
          </p:nvSpPr>
          <p:spPr>
            <a:xfrm>
              <a:off x="6645200" y="4180825"/>
              <a:ext cx="1195780" cy="298211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Text Placeholder 29"/>
            <p:cNvSpPr txBox="1">
              <a:spLocks/>
            </p:cNvSpPr>
            <p:nvPr/>
          </p:nvSpPr>
          <p:spPr>
            <a:xfrm>
              <a:off x="6682572" y="4186930"/>
              <a:ext cx="1123714" cy="286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71450" algn="l" defTabSz="685800" rtl="0" eaLnBrk="1" fontAlgn="ctr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1pPr>
              <a:lvl2pPr marL="5143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2pPr>
              <a:lvl3pPr marL="8572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2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3pPr>
              <a:lvl4pPr marL="12001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4pPr>
              <a:lvl5pPr marL="15430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Pilotage Irrigation</a:t>
              </a:r>
              <a:endParaRPr lang="en-US" sz="1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7" name="Picture 3" descr="C:\Users\ah78731\Downloads\iMac-Manna-Mockup-2100x1746-35c3a5b1-18ff-480a-8efd-6179ad5439e5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967" y="3165881"/>
              <a:ext cx="1200786" cy="96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e 55"/>
          <p:cNvGrpSpPr/>
          <p:nvPr/>
        </p:nvGrpSpPr>
        <p:grpSpPr>
          <a:xfrm>
            <a:off x="3828811" y="3150794"/>
            <a:ext cx="1203731" cy="1305784"/>
            <a:chOff x="3845911" y="2590911"/>
            <a:chExt cx="1203731" cy="1305784"/>
          </a:xfrm>
        </p:grpSpPr>
        <p:grpSp>
          <p:nvGrpSpPr>
            <p:cNvPr id="38" name="Groupe 37"/>
            <p:cNvGrpSpPr/>
            <p:nvPr/>
          </p:nvGrpSpPr>
          <p:grpSpPr>
            <a:xfrm>
              <a:off x="3848856" y="2590911"/>
              <a:ext cx="1200786" cy="1305784"/>
              <a:chOff x="920251" y="1654493"/>
              <a:chExt cx="1200786" cy="130578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925257" y="2662066"/>
                <a:ext cx="1195780" cy="2982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0" name="Text Placeholder 12"/>
              <p:cNvSpPr txBox="1">
                <a:spLocks/>
              </p:cNvSpPr>
              <p:nvPr/>
            </p:nvSpPr>
            <p:spPr>
              <a:xfrm>
                <a:off x="962629" y="2668170"/>
                <a:ext cx="1123714" cy="28600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714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Font typeface="Wingdings" charset="2"/>
                  <a:buChar char="§"/>
                  <a:defRPr sz="18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1pPr>
                <a:lvl2pPr marL="5143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Wingdings" charset="2"/>
                  <a:buChar char="§"/>
                  <a:defRPr sz="14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2pPr>
                <a:lvl3pPr marL="8572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2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3pPr>
                <a:lvl4pPr marL="12001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4pPr>
                <a:lvl5pPr marL="15430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" charset="2"/>
                  <a:buNone/>
                </a:pPr>
                <a:r>
                  <a:rPr lang="en-US" sz="1000" b="1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Installation</a:t>
                </a:r>
                <a:endParaRPr lang="en-US" sz="10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41" name="Picture 24"/>
              <p:cNvPicPr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251" y="1654493"/>
                <a:ext cx="1200786" cy="969542"/>
              </a:xfrm>
              <a:prstGeom prst="rect">
                <a:avLst/>
              </a:prstGeom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5257" y="1678479"/>
                <a:ext cx="1195780" cy="945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911" y="2597685"/>
              <a:ext cx="1203731" cy="10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6479259" y="4165987"/>
            <a:ext cx="1195780" cy="338563"/>
            <a:chOff x="8590424" y="3517456"/>
            <a:chExt cx="1195780" cy="338563"/>
          </a:xfrm>
        </p:grpSpPr>
        <p:sp>
          <p:nvSpPr>
            <p:cNvPr id="47" name="Rectangle 46"/>
            <p:cNvSpPr/>
            <p:nvPr/>
          </p:nvSpPr>
          <p:spPr>
            <a:xfrm>
              <a:off x="8590424" y="3517456"/>
              <a:ext cx="1195780" cy="298211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 Placeholder 12"/>
            <p:cNvSpPr txBox="1">
              <a:spLocks/>
            </p:cNvSpPr>
            <p:nvPr/>
          </p:nvSpPr>
          <p:spPr>
            <a:xfrm>
              <a:off x="8627796" y="3570017"/>
              <a:ext cx="1123714" cy="286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71450" algn="l" defTabSz="685800" rtl="0" eaLnBrk="1" fontAlgn="ctr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1pPr>
              <a:lvl2pPr marL="5143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2pPr>
              <a:lvl3pPr marL="8572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2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3pPr>
              <a:lvl4pPr marL="12001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4pPr>
              <a:lvl5pPr marL="15430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000" b="1" dirty="0" err="1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Recyclage</a:t>
              </a:r>
              <a:endParaRPr lang="en-US" sz="1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1105666" y="1450030"/>
            <a:ext cx="1200786" cy="1305784"/>
            <a:chOff x="-59777" y="2258596"/>
            <a:chExt cx="1200786" cy="1305784"/>
          </a:xfrm>
        </p:grpSpPr>
        <p:sp>
          <p:nvSpPr>
            <p:cNvPr id="58" name="Rectangle 57"/>
            <p:cNvSpPr/>
            <p:nvPr/>
          </p:nvSpPr>
          <p:spPr>
            <a:xfrm>
              <a:off x="-54771" y="3266169"/>
              <a:ext cx="1195780" cy="298211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Text Placeholder 12"/>
            <p:cNvSpPr txBox="1">
              <a:spLocks/>
            </p:cNvSpPr>
            <p:nvPr/>
          </p:nvSpPr>
          <p:spPr>
            <a:xfrm>
              <a:off x="-17399" y="3272273"/>
              <a:ext cx="1123714" cy="286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71450" algn="l" defTabSz="685800" rtl="0" eaLnBrk="1" fontAlgn="ctr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1pPr>
              <a:lvl2pPr marL="5143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2pPr>
              <a:lvl3pPr marL="8572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2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3pPr>
              <a:lvl4pPr marL="12001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4pPr>
              <a:lvl5pPr marL="1543050" indent="-171450" algn="l" defTabSz="685800" rtl="0" eaLnBrk="1" fontAlgn="ctr" latinLnBrk="0" hangingPunct="1">
                <a:lnSpc>
                  <a:spcPct val="90000"/>
                </a:lnSpc>
                <a:spcBef>
                  <a:spcPts val="375"/>
                </a:spcBef>
                <a:buSzPct val="60000"/>
                <a:buFont typeface="Wingdings" charset="2"/>
                <a:buChar char="q"/>
                <a:defRPr sz="1100" kern="1200">
                  <a:solidFill>
                    <a:schemeClr val="tx2"/>
                  </a:solidFill>
                  <a:latin typeface="Verdana 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000" b="1" dirty="0" err="1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Objectifs</a:t>
              </a:r>
              <a:r>
                <a:rPr lang="en-US" sz="1000" b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  Eco /Agro</a:t>
              </a:r>
              <a:endParaRPr lang="en-US" sz="1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Picture 2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9777" y="2258596"/>
              <a:ext cx="1200786" cy="969542"/>
            </a:xfrm>
            <a:prstGeom prst="rect">
              <a:avLst/>
            </a:prstGeom>
          </p:spPr>
        </p:pic>
      </p:grpSp>
      <p:pic>
        <p:nvPicPr>
          <p:cNvPr id="4101" name="Picture 5" descr="https://www.adivalor.fr/imgs/tpl/logo_i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12" y="3369552"/>
            <a:ext cx="940826" cy="6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 b="21680"/>
          <a:stretch/>
        </p:blipFill>
        <p:spPr>
          <a:xfrm>
            <a:off x="2493490" y="3144299"/>
            <a:ext cx="1200786" cy="9760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2" name="Groupe 61"/>
          <p:cNvGrpSpPr/>
          <p:nvPr/>
        </p:nvGrpSpPr>
        <p:grpSpPr>
          <a:xfrm>
            <a:off x="2428782" y="1426044"/>
            <a:ext cx="1214464" cy="1305784"/>
            <a:chOff x="3677642" y="1392784"/>
            <a:chExt cx="1214464" cy="1305784"/>
          </a:xfrm>
        </p:grpSpPr>
        <p:grpSp>
          <p:nvGrpSpPr>
            <p:cNvPr id="51" name="Groupe 50"/>
            <p:cNvGrpSpPr/>
            <p:nvPr/>
          </p:nvGrpSpPr>
          <p:grpSpPr>
            <a:xfrm>
              <a:off x="3691320" y="1392784"/>
              <a:ext cx="1200786" cy="1305784"/>
              <a:chOff x="920251" y="1654493"/>
              <a:chExt cx="1200786" cy="130578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925257" y="2662066"/>
                <a:ext cx="1195780" cy="2982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" name="Text Placeholder 12"/>
              <p:cNvSpPr txBox="1">
                <a:spLocks/>
              </p:cNvSpPr>
              <p:nvPr/>
            </p:nvSpPr>
            <p:spPr>
              <a:xfrm>
                <a:off x="962629" y="2668170"/>
                <a:ext cx="1123714" cy="28600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714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Font typeface="Wingdings" charset="2"/>
                  <a:buChar char="§"/>
                  <a:defRPr sz="18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1pPr>
                <a:lvl2pPr marL="5143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Wingdings" charset="2"/>
                  <a:buChar char="§"/>
                  <a:defRPr sz="14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2pPr>
                <a:lvl3pPr marL="8572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2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3pPr>
                <a:lvl4pPr marL="12001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4pPr>
                <a:lvl5pPr marL="1543050" indent="-171450" algn="l" defTabSz="685800" rtl="0" eaLnBrk="1" fontAlgn="ctr" latinLnBrk="0" hangingPunct="1">
                  <a:lnSpc>
                    <a:spcPct val="90000"/>
                  </a:lnSpc>
                  <a:spcBef>
                    <a:spcPts val="375"/>
                  </a:spcBef>
                  <a:buSzPct val="60000"/>
                  <a:buFont typeface="Wingdings" charset="2"/>
                  <a:buChar char="q"/>
                  <a:defRPr sz="1100" kern="1200">
                    <a:solidFill>
                      <a:schemeClr val="tx2"/>
                    </a:solidFill>
                    <a:latin typeface="Verdana 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" charset="2"/>
                  <a:buNone/>
                </a:pPr>
                <a:r>
                  <a:rPr lang="en-US" sz="1000" b="1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Formation</a:t>
                </a:r>
                <a:endParaRPr lang="en-US" sz="10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54" name="Picture 24"/>
              <p:cNvPicPr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251" y="1654493"/>
                <a:ext cx="1200786" cy="969542"/>
              </a:xfrm>
              <a:prstGeom prst="rect">
                <a:avLst/>
              </a:prstGeom>
            </p:spPr>
          </p:pic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5257" y="1678479"/>
                <a:ext cx="1195780" cy="945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" name="Picture 4" descr="C:\Users\ah78731\Downloads\IMG_4495-2100x1400-f37b1866-cbf8-4305-a9d8-b53679ceceed.jp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642" y="1392784"/>
              <a:ext cx="1214464" cy="969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3" name="Picture 7" descr="Plastique en agriculture : visuel du Comité français des Plastiques en Agricultu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49" y="3037348"/>
            <a:ext cx="903214" cy="49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>
          <a:xfrm>
            <a:off x="628649" y="1016649"/>
            <a:ext cx="5455891" cy="258946"/>
          </a:xfrm>
        </p:spPr>
        <p:txBody>
          <a:bodyPr/>
          <a:lstStyle/>
          <a:p>
            <a:r>
              <a:rPr lang="fr-FR" dirty="0" smtClean="0"/>
              <a:t>... le </a:t>
            </a:r>
            <a:r>
              <a:rPr lang="fr-FR" dirty="0"/>
              <a:t>cordon ombilical entre </a:t>
            </a:r>
            <a:r>
              <a:rPr lang="fr-FR" dirty="0" smtClean="0"/>
              <a:t>l’agriculteur et </a:t>
            </a:r>
            <a:r>
              <a:rPr lang="fr-FR" dirty="0"/>
              <a:t>sa culture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690443"/>
            <a:ext cx="7886700" cy="286232"/>
          </a:xfrm>
        </p:spPr>
        <p:txBody>
          <a:bodyPr/>
          <a:lstStyle/>
          <a:p>
            <a:r>
              <a:rPr lang="fr-FR" dirty="0" smtClean="0"/>
              <a:t>La système goutte à goutte ...</a:t>
            </a: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85" y="1481949"/>
            <a:ext cx="4015109" cy="27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1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296" y="1124179"/>
            <a:ext cx="8289234" cy="1089529"/>
          </a:xfrm>
        </p:spPr>
        <p:txBody>
          <a:bodyPr/>
          <a:lstStyle/>
          <a:p>
            <a:r>
              <a:rPr lang="fr-FR" dirty="0" smtClean="0"/>
              <a:t>Collaborons ensemble !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Contactez nous et rencontrons nous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548819"/>
              </p:ext>
            </p:extLst>
          </p:nvPr>
        </p:nvGraphicFramePr>
        <p:xfrm>
          <a:off x="881530" y="2791614"/>
          <a:ext cx="7243780" cy="1363380"/>
        </p:xfrm>
        <a:graphic>
          <a:graphicData uri="http://schemas.openxmlformats.org/drawingml/2006/table">
            <a:tbl>
              <a:tblPr firstRow="1" firstCol="1" bandRow="1"/>
              <a:tblGrid>
                <a:gridCol w="7243780"/>
              </a:tblGrid>
              <a:tr h="1363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158F45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Paul </a:t>
                      </a:r>
                      <a:r>
                        <a:rPr lang="en-US" sz="900" dirty="0">
                          <a:solidFill>
                            <a:srgbClr val="158F45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Perucchietti</a:t>
                      </a:r>
                      <a:r>
                        <a:rPr lang="en-U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br>
                        <a:rPr lang="en-U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900" dirty="0">
                          <a:solidFill>
                            <a:srgbClr val="158F45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Marketing Director Europe &amp; </a:t>
                      </a:r>
                      <a:r>
                        <a:rPr lang="en-US" sz="900" dirty="0" smtClean="0">
                          <a:solidFill>
                            <a:srgbClr val="158F45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Africa 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T: +33 (0)5 34 27 15 12 M: +33 (0)7 79 27 36 30 </a:t>
                      </a:r>
                      <a:br>
                        <a:rPr lang="fr-FR" sz="800" dirty="0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</a:br>
                      <a:r>
                        <a:rPr lang="fr-FR" sz="800" dirty="0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13 Chemin de </a:t>
                      </a:r>
                      <a:r>
                        <a:rPr lang="fr-FR" sz="800" dirty="0" err="1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Novital</a:t>
                      </a:r>
                      <a:r>
                        <a:rPr lang="fr-FR" sz="800" dirty="0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, ZI La Pointe - 31150 Lespinasse - France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u="sng" dirty="0">
                          <a:solidFill>
                            <a:srgbClr val="58595B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  <a:hlinkClick r:id="rId2"/>
                        </a:rPr>
                        <a:t>paul.perucchietti@rivulis.com</a:t>
                      </a:r>
                      <a:r>
                        <a:rPr lang="fr-FR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fr-FR" sz="900" b="1" dirty="0">
                          <a:solidFill>
                            <a:srgbClr val="00904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|</a:t>
                      </a:r>
                      <a:r>
                        <a:rPr lang="fr-FR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fr-FR" sz="800" u="sng" dirty="0">
                          <a:solidFill>
                            <a:srgbClr val="00904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  <a:hlinkClick r:id="rId3"/>
                        </a:rPr>
                        <a:t>www.Rivulis.com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 </a:t>
                      </a:r>
                    </a:p>
                  </a:txBody>
                  <a:tcPr marL="34994" marR="174971" marT="174971" marB="43743" anchor="ctr">
                    <a:lnL>
                      <a:noFill/>
                    </a:lnL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28" name="Image 9" descr="http://rivulis.com/signature/i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65" y="3832412"/>
            <a:ext cx="282575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8" descr="http://rivulis.com/signature/f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832413"/>
            <a:ext cx="282575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 7" descr="http://rivulis.com/signature/yout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42" y="3833366"/>
            <a:ext cx="282575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ivulis Template_New Brand">
  <a:themeElements>
    <a:clrScheme name="Rivulis 3">
      <a:dk1>
        <a:srgbClr val="000000"/>
      </a:dk1>
      <a:lt1>
        <a:srgbClr val="FFFFFF"/>
      </a:lt1>
      <a:dk2>
        <a:srgbClr val="57595B"/>
      </a:dk2>
      <a:lt2>
        <a:srgbClr val="F0F3F5"/>
      </a:lt2>
      <a:accent1>
        <a:srgbClr val="168F44"/>
      </a:accent1>
      <a:accent2>
        <a:srgbClr val="002F87"/>
      </a:accent2>
      <a:accent3>
        <a:srgbClr val="00A2D9"/>
      </a:accent3>
      <a:accent4>
        <a:srgbClr val="E7EAEC"/>
      </a:accent4>
      <a:accent5>
        <a:srgbClr val="23CD65"/>
      </a:accent5>
      <a:accent6>
        <a:srgbClr val="0047C8"/>
      </a:accent6>
      <a:hlink>
        <a:srgbClr val="00B2F0"/>
      </a:hlink>
      <a:folHlink>
        <a:srgbClr val="646464"/>
      </a:folHlink>
    </a:clrScheme>
    <a:fontScheme name="Rivulis Font">
      <a:majorFont>
        <a:latin typeface="Verdana"/>
        <a:ea typeface=""/>
        <a:cs typeface="Verdana"/>
      </a:majorFont>
      <a:minorFont>
        <a:latin typeface="Verdana"/>
        <a:ea typeface=""/>
        <a:cs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C5E7CD57-558F-3345-8A6B-228027A4CB05}" vid="{5688ACA0-0DA2-594B-BC8D-0CBE019BA4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Rivulis Template_Global Marketing New Brand</Template>
  <TotalTime>15310</TotalTime>
  <Words>415</Words>
  <Application>Microsoft Office PowerPoint</Application>
  <PresentationFormat>Affichage à l'écran (16:9)</PresentationFormat>
  <Paragraphs>79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1_Rivulis Template_New Brand</vt:lpstr>
      <vt:lpstr>Présentation PowerPoint</vt:lpstr>
      <vt:lpstr>Notre entreprise Rivulis</vt:lpstr>
      <vt:lpstr>Notre entreprise Rivulis </vt:lpstr>
      <vt:lpstr>Innover et rendre accessible des solutions de micro-irrigation les mieux adaptées à chaque culture et au plus grand nombre d’agriculteurs </vt:lpstr>
      <vt:lpstr>Rivulis peut proposer des solutions d’irrigation économiques et efficaces </vt:lpstr>
      <vt:lpstr>Les enjeux économiques, agronomiques, sociétaux de la micro-irrigation </vt:lpstr>
      <vt:lpstr>L’accompagnement quotidien des producteurs par Rivulis et ses partenaires</vt:lpstr>
      <vt:lpstr>La système goutte à goutte ...</vt:lpstr>
      <vt:lpstr>Collaborons ensemble !  Contactez nous et rencontrons nous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Perucchietti Paul</cp:lastModifiedBy>
  <cp:revision>1013</cp:revision>
  <cp:lastPrinted>2019-07-12T07:06:59Z</cp:lastPrinted>
  <dcterms:created xsi:type="dcterms:W3CDTF">2018-09-17T07:14:05Z</dcterms:created>
  <dcterms:modified xsi:type="dcterms:W3CDTF">2019-11-28T05:54:49Z</dcterms:modified>
</cp:coreProperties>
</file>