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4125" r:id="rId2"/>
  </p:sldMasterIdLst>
  <p:notesMasterIdLst>
    <p:notesMasterId r:id="rId9"/>
  </p:notesMasterIdLst>
  <p:sldIdLst>
    <p:sldId id="717" r:id="rId3"/>
    <p:sldId id="785" r:id="rId4"/>
    <p:sldId id="934" r:id="rId5"/>
    <p:sldId id="619" r:id="rId6"/>
    <p:sldId id="924" r:id="rId7"/>
    <p:sldId id="530" r:id="rId8"/>
  </p:sldIdLst>
  <p:sldSz cx="12192000" cy="6858000"/>
  <p:notesSz cx="7315200" cy="9601200"/>
  <p:defaultTextStyle>
    <a:defPPr>
      <a:defRPr lang="he-I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5CAE3"/>
    <a:srgbClr val="07AECF"/>
    <a:srgbClr val="07C3E9"/>
    <a:srgbClr val="06ABCC"/>
    <a:srgbClr val="3F1E07"/>
    <a:srgbClr val="4B0909"/>
    <a:srgbClr val="F212B7"/>
    <a:srgbClr val="9018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58" autoAdjust="0"/>
    <p:restoredTop sz="85190" autoAdjust="0"/>
  </p:normalViewPr>
  <p:slideViewPr>
    <p:cSldViewPr snapToGrid="0">
      <p:cViewPr varScale="1">
        <p:scale>
          <a:sx n="114" d="100"/>
          <a:sy n="114" d="100"/>
        </p:scale>
        <p:origin x="19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fld id="{51203214-3D93-4C26-AFAD-F3659A60A98F}" type="datetimeFigureOut">
              <a:rPr lang="he-IL" smtClean="0"/>
              <a:t>כ"א/כסלו/תשפ"ב</a:t>
            </a:fld>
            <a:endParaRPr lang="he-I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he-I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fld id="{C72D41CD-9020-4A98-A676-FE7CAA27F42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930561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br>
              <a:rPr lang="en-GB" dirty="0"/>
            </a:br>
            <a:br>
              <a:rPr lang="en-GB" dirty="0"/>
            </a:b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defTabSz="1021322">
              <a:defRPr/>
            </a:pPr>
            <a:fld id="{64C8CC9E-EDB7-4575-81FA-B4907B4D5C85}" type="slidenum">
              <a:rPr lang="en-US" sz="1400">
                <a:solidFill>
                  <a:prstClr val="black"/>
                </a:solidFill>
                <a:latin typeface="Calibri"/>
              </a:rPr>
              <a:pPr algn="r" defTabSz="1021322">
                <a:defRPr/>
              </a:pPr>
              <a:t>1</a:t>
            </a:fld>
            <a:endParaRPr lang="en-US" sz="140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651536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57200" y="720725"/>
            <a:ext cx="6400800" cy="3600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https://www.economist.com/graphic-detail/2018/03/06/only-9-of-the-worlds-plastic-is-recycled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42865942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defTabSz="1021322">
              <a:defRPr/>
            </a:pPr>
            <a:fld id="{81DA0834-5B60-48D6-92E1-FA793084F3A7}" type="slidenum">
              <a:rPr lang="en-US" sz="1400">
                <a:solidFill>
                  <a:prstClr val="black"/>
                </a:solidFill>
                <a:latin typeface="Calibri" panose="020F0502020204030204"/>
              </a:rPr>
              <a:pPr algn="r" defTabSz="1021322">
                <a:defRPr/>
              </a:pPr>
              <a:t>4</a:t>
            </a:fld>
            <a:endParaRPr lang="en-US" sz="1400" dirty="0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5848979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C8CC9E-EDB7-4575-81FA-B4907B4D5C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46690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defTabSz="966612">
              <a:defRPr/>
            </a:pPr>
            <a:fld id="{81DA0834-5B60-48D6-92E1-FA793084F3A7}" type="slidenum">
              <a:rPr lang="en-US" sz="1400">
                <a:solidFill>
                  <a:prstClr val="black"/>
                </a:solidFill>
                <a:latin typeface="Calibri" panose="020F0502020204030204"/>
              </a:rPr>
              <a:pPr algn="r" defTabSz="966612">
                <a:defRPr/>
              </a:pPr>
              <a:t>6</a:t>
            </a:fld>
            <a:endParaRPr lang="en-US" sz="1400" dirty="0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4781560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D9F2A-2684-4BD5-81C9-ED92C3BA136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11/25/2021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C6865-36E1-4FB5-ADFA-8DB7D3BEED4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13212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C92A1-3435-41E8-A1A1-6D79F929547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11/25/2021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C6865-36E1-4FB5-ADFA-8DB7D3BEED4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60065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F44B4-39D7-4351-9012-B149ABE98640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11/25/2021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C6865-36E1-4FB5-ADFA-8DB7D3BEED4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74764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302FE-9187-42FD-AAF8-0A23B1C7145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11/25/2021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C6865-36E1-4FB5-ADFA-8DB7D3BEED4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25947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D88DE-8CA9-4782-8657-EF926A24D88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11/25/2021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C6865-36E1-4FB5-ADFA-8DB7D3BEED4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55780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1F451-7554-40D3-B5E8-AEBF702F433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11/25/2021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C6865-36E1-4FB5-ADFA-8DB7D3BEED4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90067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17995-0E8F-407E-8493-1A67E92D9F1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11/25/2021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C6865-36E1-4FB5-ADFA-8DB7D3BEED4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80530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5A8F3-CE0C-4F74-B925-F6801D1B241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11/25/2021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C6865-36E1-4FB5-ADFA-8DB7D3BEED4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672344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9E716-7667-46A5-8DE9-B34E91351235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11/25/2021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C6865-36E1-4FB5-ADFA-8DB7D3BEED4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920199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C9DCE-312D-447E-A41F-9DF36E7EF9E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11/25/2021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C6865-36E1-4FB5-ADFA-8DB7D3BEED4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884294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1D150-DF7F-4516-85F5-1C590C79639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11/25/2021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C6865-36E1-4FB5-ADFA-8DB7D3BEED4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0417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CF48A-27A3-413E-A956-EDEB253E8A2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11/25/2021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C6865-36E1-4FB5-ADFA-8DB7D3BEED4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450213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846C4-031E-44E0-821D-BFB3B467EB3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11/25/2021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C6865-36E1-4FB5-ADFA-8DB7D3BEED4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532729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DD8C9-6570-424E-B530-3DCDA813B42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11/25/2021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C6865-36E1-4FB5-ADFA-8DB7D3BEED4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534226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1A325-21AE-465C-A553-90B5799E9C80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11/25/2021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C6865-36E1-4FB5-ADFA-8DB7D3BEED4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91308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A5974-A4EF-44BC-8DBF-D005CFA3DAC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11/25/2021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C6865-36E1-4FB5-ADFA-8DB7D3BEED4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88244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DC9B9-1CCB-45AC-87AA-34B590DDE05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11/25/2021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C6865-36E1-4FB5-ADFA-8DB7D3BEED4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31957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3FF6C-845B-4002-8051-1D97EADB488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11/25/2021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C6865-36E1-4FB5-ADFA-8DB7D3BEED4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4989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74683-E60D-4825-A28E-BC9962999DD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11/25/2021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C6865-36E1-4FB5-ADFA-8DB7D3BEED4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76040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5A370-54A1-487D-8E97-4F9F9D8C0ED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11/25/2021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C6865-36E1-4FB5-ADFA-8DB7D3BEED4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24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70631-F6F1-4160-BE3A-FABD8405616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11/25/2021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C6865-36E1-4FB5-ADFA-8DB7D3BEED4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18650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1C81A-956F-4CF9-A734-71441E12F006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11/25/2021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C6865-36E1-4FB5-ADFA-8DB7D3BEED4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04578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4BF407-AAE9-48ED-95A8-2473263EA35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11/25/2021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AC6865-36E1-4FB5-ADFA-8DB7D3BEED4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4062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00FD73-1CE5-4FAA-BA3B-EF48F1D07295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11/25/2021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AC6865-36E1-4FB5-ADFA-8DB7D3BEED4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7997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26" r:id="rId1"/>
    <p:sldLayoutId id="2147484127" r:id="rId2"/>
    <p:sldLayoutId id="2147484128" r:id="rId3"/>
    <p:sldLayoutId id="2147484129" r:id="rId4"/>
    <p:sldLayoutId id="2147484130" r:id="rId5"/>
    <p:sldLayoutId id="2147484131" r:id="rId6"/>
    <p:sldLayoutId id="2147484132" r:id="rId7"/>
    <p:sldLayoutId id="2147484133" r:id="rId8"/>
    <p:sldLayoutId id="2147484134" r:id="rId9"/>
    <p:sldLayoutId id="2147484135" r:id="rId10"/>
    <p:sldLayoutId id="2147484136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7" Type="http://schemas.openxmlformats.org/officeDocument/2006/relationships/image" Target="../media/image1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5.png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8.png"/><Relationship Id="rId5" Type="http://schemas.openxmlformats.org/officeDocument/2006/relationships/hyperlink" Target="mailto:jean-pierre@tipa-corp.com" TargetMode="External"/><Relationship Id="rId4" Type="http://schemas.openxmlformats.org/officeDocument/2006/relationships/hyperlink" Target="https://tipa-corp.com/fr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5CAE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314705" y="2201820"/>
            <a:ext cx="8877296" cy="22421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ts val="3900"/>
              </a:lnSpc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+mn-ea"/>
                <a:cs typeface="+mn-cs"/>
              </a:rPr>
              <a:t>Et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+mn-ea"/>
                <a:cs typeface="+mn-cs"/>
              </a:rPr>
              <a:t>si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+mn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+mn-ea"/>
                <a:cs typeface="+mn-cs"/>
              </a:rPr>
              <a:t>vos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+mn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+mn-ea"/>
                <a:cs typeface="+mn-cs"/>
              </a:rPr>
              <a:t>emballages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+mn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+mn-ea"/>
                <a:cs typeface="+mn-cs"/>
              </a:rPr>
              <a:t>pouvaient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+mn-ea"/>
                <a:cs typeface="+mn-cs"/>
              </a:rPr>
              <a:t> </a:t>
            </a:r>
            <a:b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+mn-ea"/>
                <a:cs typeface="+mn-cs"/>
              </a:rPr>
            </a:b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+mn-ea"/>
                <a:cs typeface="+mn-cs"/>
              </a:rPr>
              <a:t>se degrader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+mn-ea"/>
                <a:cs typeface="+mn-cs"/>
              </a:rPr>
              <a:t>comme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+mn-ea"/>
                <a:cs typeface="+mn-cs"/>
              </a:rPr>
              <a:t> de la matière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+mn-ea"/>
                <a:cs typeface="+mn-cs"/>
              </a:rPr>
              <a:t>organique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+mn-ea"/>
                <a:cs typeface="+mn-cs"/>
              </a:rPr>
              <a:t> ?</a:t>
            </a:r>
            <a:endParaRPr lang="en-US" sz="3600" b="1" dirty="0">
              <a:solidFill>
                <a:prstClr val="white"/>
              </a:solidFill>
            </a:endParaRPr>
          </a:p>
          <a:p>
            <a:pPr>
              <a:lnSpc>
                <a:spcPts val="4700"/>
              </a:lnSpc>
              <a:defRPr/>
            </a:pPr>
            <a:endParaRPr lang="fr-FR" sz="2800" b="1" dirty="0">
              <a:solidFill>
                <a:prstClr val="white"/>
              </a:solidFill>
            </a:endParaRPr>
          </a:p>
          <a:p>
            <a:pPr>
              <a:lnSpc>
                <a:spcPts val="4700"/>
              </a:lnSpc>
              <a:defRPr/>
            </a:pPr>
            <a:r>
              <a:rPr lang="fr-FR" sz="2800" b="1" dirty="0">
                <a:solidFill>
                  <a:prstClr val="white"/>
                </a:solidFill>
              </a:rPr>
              <a:t>Jean-Pierre Rakoutz | </a:t>
            </a:r>
            <a:r>
              <a:rPr lang="fr-FR" sz="2800" dirty="0">
                <a:solidFill>
                  <a:prstClr val="white"/>
                </a:solidFill>
              </a:rPr>
              <a:t>Directeur Commercial France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3194314" y="1468638"/>
            <a:ext cx="0" cy="3651366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DAC6865-36E1-4FB5-ADFA-8DB7D3BEED4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900DDF8-1EBB-4B0B-B0DF-BB232A36BF20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90994" y="2728781"/>
            <a:ext cx="2247009" cy="1399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28536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Image result for single use plastic">
            <a:extLst>
              <a:ext uri="{FF2B5EF4-FFF2-40B4-BE49-F238E27FC236}">
                <a16:creationId xmlns:a16="http://schemas.microsoft.com/office/drawing/2014/main" id="{23BB6C1E-29D7-4D8A-BC79-A2721CA832B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0" y="-2"/>
            <a:ext cx="12192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66795C17-AD92-4D30-BAAA-F2D9F1380792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" y="-3"/>
            <a:ext cx="4392706" cy="6858001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DC2A0BEA-2EE5-4A55-8B0A-2CA793A5C480}"/>
              </a:ext>
            </a:extLst>
          </p:cNvPr>
          <p:cNvSpPr txBox="1"/>
          <p:nvPr/>
        </p:nvSpPr>
        <p:spPr>
          <a:xfrm>
            <a:off x="649164" y="1677554"/>
            <a:ext cx="4017195" cy="329833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ts val="5000"/>
              </a:lnSpc>
            </a:pPr>
            <a:r>
              <a:rPr lang="fr-FR" sz="4800" b="1" dirty="0">
                <a:solidFill>
                  <a:schemeClr val="bg1"/>
                </a:solidFill>
                <a:latin typeface="Corbel" panose="020B0503020204020204" pitchFamily="34" charset="0"/>
              </a:rPr>
              <a:t>Quels problèmes avons nous avec le plastique ?</a:t>
            </a:r>
          </a:p>
        </p:txBody>
      </p:sp>
    </p:spTree>
    <p:extLst>
      <p:ext uri="{BB962C8B-B14F-4D97-AF65-F5344CB8AC3E}">
        <p14:creationId xmlns:p14="http://schemas.microsoft.com/office/powerpoint/2010/main" val="23191819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94EA664C-B30B-44F8-8298-26CDCF033874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11410"/>
          <a:stretch/>
        </p:blipFill>
        <p:spPr>
          <a:xfrm>
            <a:off x="-103525" y="0"/>
            <a:ext cx="12295525" cy="6857999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63F0A06C-CC48-4B64-8F41-0EA3F882C414}"/>
              </a:ext>
            </a:extLst>
          </p:cNvPr>
          <p:cNvSpPr/>
          <p:nvPr/>
        </p:nvSpPr>
        <p:spPr>
          <a:xfrm>
            <a:off x="-103526" y="0"/>
            <a:ext cx="2906361" cy="6858000"/>
          </a:xfrm>
          <a:prstGeom prst="rect">
            <a:avLst/>
          </a:prstGeom>
          <a:solidFill>
            <a:srgbClr val="FFFFFF">
              <a:alpha val="87000"/>
            </a:srgbClr>
          </a:solidFill>
          <a:ln w="12700" cap="flat">
            <a:noFill/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lvl="0" indent="0" algn="l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Calibri"/>
              <a:sym typeface="Calibri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FD70330-DF6A-4839-AA69-801129E2F71C}"/>
              </a:ext>
            </a:extLst>
          </p:cNvPr>
          <p:cNvSpPr/>
          <p:nvPr/>
        </p:nvSpPr>
        <p:spPr>
          <a:xfrm>
            <a:off x="135996" y="327135"/>
            <a:ext cx="2427316" cy="53562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ts val="3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+mn-ea"/>
                <a:cs typeface="+mn-cs"/>
              </a:rPr>
              <a:t>Le Mirage </a:t>
            </a:r>
            <a:br>
              <a:rPr kumimoji="0" lang="en-US" sz="3600" b="1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+mn-ea"/>
                <a:cs typeface="+mn-cs"/>
              </a:rPr>
            </a:br>
            <a:r>
              <a:rPr kumimoji="0" lang="en-US" sz="3600" b="1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+mn-ea"/>
                <a:cs typeface="+mn-cs"/>
              </a:rPr>
              <a:t>du Bac Jaune</a:t>
            </a:r>
          </a:p>
          <a:p>
            <a:pPr marL="0" marR="0" lvl="0" indent="0" algn="ctr" defTabSz="914400" rtl="0" eaLnBrk="1" fontAlgn="auto" latinLnBrk="0" hangingPunct="1">
              <a:lnSpc>
                <a:spcPts val="3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600" b="1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ts val="3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+mn-ea"/>
                <a:cs typeface="+mn-cs"/>
              </a:rPr>
              <a:t>Recyclable</a:t>
            </a:r>
          </a:p>
          <a:p>
            <a:pPr marL="0" marR="0" lvl="0" indent="0" algn="ctr" defTabSz="914400" rtl="0" eaLnBrk="1" fontAlgn="auto" latinLnBrk="0" hangingPunct="1">
              <a:lnSpc>
                <a:spcPts val="3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600" b="1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ts val="3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+mn-ea"/>
                <a:cs typeface="+mn-cs"/>
              </a:rPr>
              <a:t>≠</a:t>
            </a:r>
          </a:p>
          <a:p>
            <a:pPr marL="0" marR="0" lvl="0" indent="0" algn="ctr" defTabSz="914400" rtl="0" eaLnBrk="1" fontAlgn="auto" latinLnBrk="0" hangingPunct="1">
              <a:lnSpc>
                <a:spcPts val="3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600" b="1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ts val="3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Calibri"/>
                <a:ea typeface="+mn-ea"/>
                <a:cs typeface="+mn-cs"/>
              </a:rPr>
              <a:t>Recyclé</a:t>
            </a:r>
            <a:endParaRPr kumimoji="0" lang="en-US" sz="3600" b="1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ts val="3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1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ts val="23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Calibri"/>
                <a:ea typeface="+mn-ea"/>
                <a:cs typeface="+mn-cs"/>
              </a:rPr>
              <a:t>L’extension</a:t>
            </a:r>
            <a:r>
              <a:rPr kumimoji="0" lang="en-US" sz="1600" b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+mn-ea"/>
                <a:cs typeface="+mn-cs"/>
              </a:rPr>
              <a:t> des </a:t>
            </a:r>
            <a:r>
              <a:rPr kumimoji="0" lang="en-US" sz="1600" b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Calibri"/>
                <a:ea typeface="+mn-ea"/>
                <a:cs typeface="+mn-cs"/>
              </a:rPr>
              <a:t>consignes</a:t>
            </a:r>
            <a:r>
              <a:rPr kumimoji="0" lang="en-US" sz="1600" b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+mn-ea"/>
                <a:cs typeface="+mn-cs"/>
              </a:rPr>
              <a:t> de tri de 2022/23 ne </a:t>
            </a:r>
            <a:r>
              <a:rPr kumimoji="0" lang="en-US" sz="1600" b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Calibri"/>
                <a:ea typeface="+mn-ea"/>
                <a:cs typeface="+mn-cs"/>
              </a:rPr>
              <a:t>concerne</a:t>
            </a:r>
            <a:r>
              <a:rPr kumimoji="0" lang="en-US" sz="1600" b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+mn-ea"/>
                <a:cs typeface="+mn-cs"/>
              </a:rPr>
              <a:t> que la COLLECTE, pas le TRAITEMENT.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CEC1127-C18A-4247-8366-E1D19B13146A}"/>
              </a:ext>
            </a:extLst>
          </p:cNvPr>
          <p:cNvSpPr txBox="1"/>
          <p:nvPr/>
        </p:nvSpPr>
        <p:spPr>
          <a:xfrm>
            <a:off x="0" y="5804279"/>
            <a:ext cx="249620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/>
              <a:t>Plastiques souples d’emballages ménagers : </a:t>
            </a:r>
          </a:p>
          <a:p>
            <a:pPr algn="ctr"/>
            <a:r>
              <a:rPr lang="fr-FR" sz="1400" dirty="0"/>
              <a:t>7% recyclés</a:t>
            </a:r>
            <a:r>
              <a:rPr lang="fr-FR" dirty="0"/>
              <a:t> </a:t>
            </a:r>
            <a:r>
              <a:rPr lang="fr-FR" sz="1050" dirty="0"/>
              <a:t>(source CITEO)</a:t>
            </a:r>
            <a:endParaRPr lang="fr-FR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FB6103B7-6A12-452F-819B-E776A7A7E8D1}"/>
              </a:ext>
            </a:extLst>
          </p:cNvPr>
          <p:cNvGrpSpPr/>
          <p:nvPr/>
        </p:nvGrpSpPr>
        <p:grpSpPr>
          <a:xfrm>
            <a:off x="9578995" y="4607722"/>
            <a:ext cx="2687618" cy="1963556"/>
            <a:chOff x="9578995" y="4607722"/>
            <a:chExt cx="2687618" cy="1963556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9C1B6458-CA3A-4CD0-A9A5-C0D553A66B94}"/>
                </a:ext>
              </a:extLst>
            </p:cNvPr>
            <p:cNvSpPr txBox="1"/>
            <p:nvPr/>
          </p:nvSpPr>
          <p:spPr>
            <a:xfrm>
              <a:off x="10068470" y="4607722"/>
              <a:ext cx="2123530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/>
                <a:t>Filière papier carton </a:t>
              </a:r>
            </a:p>
            <a:p>
              <a:r>
                <a:rPr lang="fr-FR" dirty="0"/>
                <a:t>% fibres minimum</a:t>
              </a:r>
            </a:p>
            <a:p>
              <a:endParaRPr lang="fr-FR" dirty="0"/>
            </a:p>
          </p:txBody>
        </p:sp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66F871AE-B034-4C6B-A268-2B957C3B697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578995" y="4683222"/>
              <a:ext cx="517996" cy="453719"/>
            </a:xfrm>
            <a:prstGeom prst="rect">
              <a:avLst/>
            </a:prstGeom>
          </p:spPr>
        </p:pic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349669CE-6B26-4479-A3F0-C5E624676C9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9578995" y="5298719"/>
              <a:ext cx="559461" cy="325559"/>
            </a:xfrm>
            <a:prstGeom prst="rect">
              <a:avLst/>
            </a:prstGeom>
          </p:spPr>
        </p:pic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A9FA92B7-DECC-46FE-BD2E-E27CDC9E374B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0908506" y="5657999"/>
              <a:ext cx="517996" cy="346116"/>
            </a:xfrm>
            <a:prstGeom prst="rect">
              <a:avLst/>
            </a:prstGeom>
          </p:spPr>
        </p:pic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96A1DA32-B626-4D4D-A476-B7ED74FEF8F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7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11133240" y="6245720"/>
              <a:ext cx="549559" cy="325558"/>
            </a:xfrm>
            <a:prstGeom prst="rect">
              <a:avLst/>
            </a:prstGeom>
          </p:spPr>
        </p:pic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FCDE055F-3477-4D60-BCB4-CAAE1BF8BF2D}"/>
                </a:ext>
              </a:extLst>
            </p:cNvPr>
            <p:cNvSpPr txBox="1"/>
            <p:nvPr/>
          </p:nvSpPr>
          <p:spPr>
            <a:xfrm>
              <a:off x="10138456" y="5276832"/>
              <a:ext cx="58381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/>
                <a:t>51%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93C90837-ADDD-49F3-A626-A07C0B01783E}"/>
                </a:ext>
              </a:extLst>
            </p:cNvPr>
            <p:cNvSpPr txBox="1"/>
            <p:nvPr/>
          </p:nvSpPr>
          <p:spPr>
            <a:xfrm>
              <a:off x="11448163" y="5634783"/>
              <a:ext cx="58381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/>
                <a:t>85%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406D07C0-AE9E-4B92-8BFB-6E215FD83DDC}"/>
                </a:ext>
              </a:extLst>
            </p:cNvPr>
            <p:cNvSpPr txBox="1"/>
            <p:nvPr/>
          </p:nvSpPr>
          <p:spPr>
            <a:xfrm>
              <a:off x="11682799" y="6154279"/>
              <a:ext cx="58381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/>
                <a:t>95%</a:t>
              </a:r>
            </a:p>
          </p:txBody>
        </p:sp>
        <p:cxnSp>
          <p:nvCxnSpPr>
            <p:cNvPr id="16" name="Straight Arrow Connector 15">
              <a:extLst>
                <a:ext uri="{FF2B5EF4-FFF2-40B4-BE49-F238E27FC236}">
                  <a16:creationId xmlns:a16="http://schemas.microsoft.com/office/drawing/2014/main" id="{7F832CCD-FF4B-48AC-A074-CF84669D904E}"/>
                </a:ext>
              </a:extLst>
            </p:cNvPr>
            <p:cNvCxnSpPr>
              <a:stCxn id="13" idx="3"/>
            </p:cNvCxnSpPr>
            <p:nvPr/>
          </p:nvCxnSpPr>
          <p:spPr>
            <a:xfrm flipV="1">
              <a:off x="10722270" y="5461233"/>
              <a:ext cx="1240431" cy="265"/>
            </a:xfrm>
            <a:prstGeom prst="straightConnector1">
              <a:avLst/>
            </a:prstGeom>
            <a:ln>
              <a:prstDash val="lgDashDotDot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196686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91495" y="1038883"/>
            <a:ext cx="7301309" cy="5298697"/>
          </a:xfrm>
          <a:prstGeom prst="rect">
            <a:avLst/>
          </a:prstGeom>
        </p:spPr>
      </p:pic>
      <p:grpSp>
        <p:nvGrpSpPr>
          <p:cNvPr id="12" name="Group 11"/>
          <p:cNvGrpSpPr/>
          <p:nvPr/>
        </p:nvGrpSpPr>
        <p:grpSpPr>
          <a:xfrm>
            <a:off x="398816" y="6385142"/>
            <a:ext cx="1625649" cy="276999"/>
            <a:chOff x="398816" y="6385142"/>
            <a:chExt cx="1625649" cy="276999"/>
          </a:xfrm>
        </p:grpSpPr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98816" y="6426344"/>
              <a:ext cx="314393" cy="210643"/>
            </a:xfrm>
            <a:prstGeom prst="rect">
              <a:avLst/>
            </a:prstGeom>
          </p:spPr>
        </p:pic>
        <p:sp>
          <p:nvSpPr>
            <p:cNvPr id="16" name="TextBox 15"/>
            <p:cNvSpPr txBox="1"/>
            <p:nvPr/>
          </p:nvSpPr>
          <p:spPr>
            <a:xfrm>
              <a:off x="713209" y="6385142"/>
              <a:ext cx="131125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All rights reserved</a:t>
              </a:r>
              <a:endPara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9" name="Rectangle 8"/>
          <p:cNvSpPr/>
          <p:nvPr/>
        </p:nvSpPr>
        <p:spPr>
          <a:xfrm>
            <a:off x="6541704" y="520420"/>
            <a:ext cx="4978829" cy="20416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ts val="3800"/>
              </a:lnSpc>
              <a:defRPr/>
            </a:pPr>
            <a:r>
              <a:rPr lang="fr-FR" sz="3600" dirty="0">
                <a:solidFill>
                  <a:srgbClr val="482400"/>
                </a:solidFill>
                <a:latin typeface="Corbel" panose="020B0503020204020204" pitchFamily="34" charset="0"/>
              </a:rPr>
              <a:t>Imaginez un emballage souple qui pourrait se dégrader comme de la matière organique ?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8692C60-F32B-4056-A354-3EA657FA5E34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031119" y="4439145"/>
            <a:ext cx="2269386" cy="14130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5177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9" name="Rectangle 3"/>
          <p:cNvSpPr/>
          <p:nvPr/>
        </p:nvSpPr>
        <p:spPr>
          <a:xfrm>
            <a:off x="0" y="-1"/>
            <a:ext cx="12192000" cy="941960"/>
          </a:xfrm>
          <a:prstGeom prst="rect">
            <a:avLst/>
          </a:prstGeom>
          <a:solidFill>
            <a:srgbClr val="35CAE3"/>
          </a:solidFill>
          <a:ln w="12700" cap="flat" cmpd="sng" algn="ctr">
            <a:noFill/>
            <a:prstDash val="solid"/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>
              <a:defRPr sz="3200" b="1" i="1">
                <a:solidFill>
                  <a:srgbClr val="FFFFFF"/>
                </a:solidFill>
              </a:defRPr>
            </a:lvl1pPr>
          </a:lstStyle>
          <a:p>
            <a:pPr lvl="0" fontAlgn="base" hangingPunct="0">
              <a:lnSpc>
                <a:spcPts val="3900"/>
              </a:lnSpc>
              <a:spcBef>
                <a:spcPct val="0"/>
              </a:spcBef>
              <a:defRPr/>
            </a:pPr>
            <a:r>
              <a:rPr lang="en-US" i="0" kern="0" dirty="0">
                <a:solidFill>
                  <a:prstClr val="white"/>
                </a:solidFill>
                <a:latin typeface="CiscoSans"/>
                <a:cs typeface="Calibri"/>
                <a:sym typeface="Calibri"/>
              </a:rPr>
              <a:t>Un JUSTE </a:t>
            </a:r>
            <a:r>
              <a:rPr lang="en-US" i="0" kern="0" dirty="0" err="1">
                <a:solidFill>
                  <a:prstClr val="white"/>
                </a:solidFill>
                <a:latin typeface="CiscoSans"/>
                <a:cs typeface="Calibri"/>
                <a:sym typeface="Calibri"/>
              </a:rPr>
              <a:t>emballage</a:t>
            </a:r>
            <a:r>
              <a:rPr lang="en-US" i="0" kern="0" dirty="0">
                <a:solidFill>
                  <a:prstClr val="white"/>
                </a:solidFill>
                <a:latin typeface="CiscoSans"/>
                <a:cs typeface="Calibri"/>
                <a:sym typeface="Calibri"/>
              </a:rPr>
              <a:t> Home Compost</a:t>
            </a:r>
          </a:p>
          <a:p>
            <a:pPr lvl="0" fontAlgn="base" hangingPunct="0">
              <a:lnSpc>
                <a:spcPts val="3900"/>
              </a:lnSpc>
              <a:spcBef>
                <a:spcPct val="0"/>
              </a:spcBef>
              <a:defRPr/>
            </a:pPr>
            <a:r>
              <a:rPr lang="en-US" i="0" kern="0" dirty="0">
                <a:solidFill>
                  <a:prstClr val="white"/>
                </a:solidFill>
                <a:latin typeface="CiscoSans"/>
                <a:cs typeface="Calibri"/>
                <a:sym typeface="Calibri"/>
              </a:rPr>
              <a:t> pour </a:t>
            </a:r>
            <a:r>
              <a:rPr lang="en-US" i="0" kern="0" dirty="0" err="1">
                <a:solidFill>
                  <a:prstClr val="white"/>
                </a:solidFill>
                <a:latin typeface="CiscoSans"/>
                <a:cs typeface="Calibri"/>
                <a:sym typeface="Calibri"/>
              </a:rPr>
              <a:t>réduire</a:t>
            </a:r>
            <a:r>
              <a:rPr lang="en-US" i="0" kern="0" dirty="0">
                <a:solidFill>
                  <a:prstClr val="white"/>
                </a:solidFill>
                <a:latin typeface="CiscoSans"/>
                <a:cs typeface="Calibri"/>
                <a:sym typeface="Calibri"/>
              </a:rPr>
              <a:t> le </a:t>
            </a:r>
            <a:r>
              <a:rPr lang="en-US" i="0" kern="0" dirty="0" err="1">
                <a:solidFill>
                  <a:prstClr val="white"/>
                </a:solidFill>
                <a:latin typeface="CiscoSans"/>
                <a:cs typeface="Calibri"/>
                <a:sym typeface="Calibri"/>
              </a:rPr>
              <a:t>gaspillage</a:t>
            </a:r>
            <a:r>
              <a:rPr lang="en-US" i="0" kern="0" dirty="0">
                <a:solidFill>
                  <a:prstClr val="white"/>
                </a:solidFill>
                <a:latin typeface="CiscoSans"/>
                <a:cs typeface="Calibri"/>
                <a:sym typeface="Calibri"/>
              </a:rPr>
              <a:t> </a:t>
            </a:r>
            <a:r>
              <a:rPr lang="en-US" i="0" kern="0" dirty="0" err="1">
                <a:solidFill>
                  <a:prstClr val="white"/>
                </a:solidFill>
                <a:latin typeface="CiscoSans"/>
                <a:cs typeface="Calibri"/>
                <a:sym typeface="Calibri"/>
              </a:rPr>
              <a:t>alimentaire</a:t>
            </a:r>
            <a:endParaRPr lang="en-US" i="0" kern="0" dirty="0">
              <a:solidFill>
                <a:prstClr val="white"/>
              </a:solidFill>
              <a:latin typeface="CiscoSans"/>
              <a:cs typeface="Calibri"/>
              <a:sym typeface="Calibri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E1A11E2-7A90-4153-AD96-955E2B7E49F2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676953" y="941959"/>
            <a:ext cx="6515047" cy="5916041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6C64003F-9FB4-43F8-BF79-622C259BD02C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06309" y="5773427"/>
            <a:ext cx="1407355" cy="877112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A603D77B-FDE9-48E5-A024-26009B725078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5383" y="980818"/>
            <a:ext cx="942692" cy="1356771"/>
          </a:xfrm>
          <a:prstGeom prst="rect">
            <a:avLst/>
          </a:prstGeom>
        </p:spPr>
      </p:pic>
      <p:pic>
        <p:nvPicPr>
          <p:cNvPr id="12" name="Picture 11" descr="A picture containing text&#10;&#10;Description automatically generated">
            <a:extLst>
              <a:ext uri="{FF2B5EF4-FFF2-40B4-BE49-F238E27FC236}">
                <a16:creationId xmlns:a16="http://schemas.microsoft.com/office/drawing/2014/main" id="{E916F051-97FC-4B47-8C1A-D73728FD2D05}"/>
              </a:ext>
            </a:extLst>
          </p:cNvPr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98270" y="2519062"/>
            <a:ext cx="1388535" cy="135677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C5C4A2D4-A375-46D8-B877-C720020AEF63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64"/>
          <a:stretch/>
        </p:blipFill>
        <p:spPr>
          <a:xfrm>
            <a:off x="521192" y="4059680"/>
            <a:ext cx="991074" cy="1356771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1C344910-8C76-471E-9ED2-3456C809FA4E}"/>
              </a:ext>
            </a:extLst>
          </p:cNvPr>
          <p:cNvSpPr/>
          <p:nvPr/>
        </p:nvSpPr>
        <p:spPr>
          <a:xfrm>
            <a:off x="1666422" y="1080878"/>
            <a:ext cx="3862138" cy="10128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ts val="3800"/>
              </a:lnSpc>
              <a:defRPr/>
            </a:pPr>
            <a:r>
              <a:rPr lang="fr-FR" sz="2000" dirty="0">
                <a:solidFill>
                  <a:srgbClr val="482400"/>
                </a:solidFill>
                <a:latin typeface="Corbel" panose="020B0503020204020204" pitchFamily="34" charset="0"/>
              </a:rPr>
              <a:t>Film complexe barrière pour épicerie sèche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0BB0AF3-8957-4AF8-9DEE-9EC722C77433}"/>
              </a:ext>
            </a:extLst>
          </p:cNvPr>
          <p:cNvSpPr/>
          <p:nvPr/>
        </p:nvSpPr>
        <p:spPr>
          <a:xfrm>
            <a:off x="1702139" y="2609234"/>
            <a:ext cx="3862138" cy="10128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ts val="3800"/>
              </a:lnSpc>
              <a:defRPr/>
            </a:pPr>
            <a:r>
              <a:rPr lang="fr-FR" sz="2000" dirty="0">
                <a:solidFill>
                  <a:srgbClr val="482400"/>
                </a:solidFill>
                <a:latin typeface="Corbel" panose="020B0503020204020204" pitchFamily="34" charset="0"/>
              </a:rPr>
              <a:t>Film monocouche pour </a:t>
            </a:r>
          </a:p>
          <a:p>
            <a:pPr lvl="0">
              <a:lnSpc>
                <a:spcPts val="3800"/>
              </a:lnSpc>
              <a:defRPr/>
            </a:pPr>
            <a:r>
              <a:rPr lang="fr-FR" sz="2000" dirty="0">
                <a:solidFill>
                  <a:srgbClr val="482400"/>
                </a:solidFill>
                <a:latin typeface="Corbel" panose="020B0503020204020204" pitchFamily="34" charset="0"/>
              </a:rPr>
              <a:t>produits surgelés 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03C784E-F848-432B-A5A2-1392C7D1ADD4}"/>
              </a:ext>
            </a:extLst>
          </p:cNvPr>
          <p:cNvSpPr/>
          <p:nvPr/>
        </p:nvSpPr>
        <p:spPr>
          <a:xfrm>
            <a:off x="1737856" y="4137590"/>
            <a:ext cx="3862138" cy="10128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ts val="3800"/>
              </a:lnSpc>
              <a:defRPr/>
            </a:pPr>
            <a:r>
              <a:rPr lang="fr-FR" sz="2000" dirty="0">
                <a:solidFill>
                  <a:srgbClr val="482400"/>
                </a:solidFill>
                <a:latin typeface="Corbel" panose="020B0503020204020204" pitchFamily="34" charset="0"/>
              </a:rPr>
              <a:t>Film monocouche pour </a:t>
            </a:r>
          </a:p>
          <a:p>
            <a:pPr lvl="0">
              <a:lnSpc>
                <a:spcPts val="3800"/>
              </a:lnSpc>
              <a:defRPr/>
            </a:pPr>
            <a:r>
              <a:rPr lang="fr-FR" sz="2000" dirty="0">
                <a:solidFill>
                  <a:srgbClr val="482400"/>
                </a:solidFill>
                <a:latin typeface="Corbel" panose="020B0503020204020204" pitchFamily="34" charset="0"/>
              </a:rPr>
              <a:t>4eme gamme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AC74139-9CE9-43E9-91C6-FA455C80757C}"/>
              </a:ext>
            </a:extLst>
          </p:cNvPr>
          <p:cNvSpPr/>
          <p:nvPr/>
        </p:nvSpPr>
        <p:spPr>
          <a:xfrm>
            <a:off x="1773573" y="5665946"/>
            <a:ext cx="3862138" cy="10128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ts val="3800"/>
              </a:lnSpc>
              <a:defRPr/>
            </a:pPr>
            <a:r>
              <a:rPr lang="fr-FR" sz="2000" dirty="0">
                <a:solidFill>
                  <a:srgbClr val="482400"/>
                </a:solidFill>
                <a:latin typeface="Corbel" panose="020B0503020204020204" pitchFamily="34" charset="0"/>
              </a:rPr>
              <a:t>Film d’</a:t>
            </a:r>
            <a:r>
              <a:rPr lang="fr-FR" sz="2000" dirty="0" err="1">
                <a:solidFill>
                  <a:srgbClr val="482400"/>
                </a:solidFill>
                <a:latin typeface="Corbel" panose="020B0503020204020204" pitchFamily="34" charset="0"/>
              </a:rPr>
              <a:t>operculage</a:t>
            </a:r>
            <a:r>
              <a:rPr lang="fr-FR" sz="2000" dirty="0">
                <a:solidFill>
                  <a:srgbClr val="482400"/>
                </a:solidFill>
                <a:latin typeface="Corbel" panose="020B0503020204020204" pitchFamily="34" charset="0"/>
              </a:rPr>
              <a:t> pour</a:t>
            </a:r>
          </a:p>
          <a:p>
            <a:pPr lvl="0">
              <a:lnSpc>
                <a:spcPts val="3800"/>
              </a:lnSpc>
              <a:defRPr/>
            </a:pPr>
            <a:r>
              <a:rPr lang="fr-FR" sz="2000" dirty="0">
                <a:solidFill>
                  <a:srgbClr val="482400"/>
                </a:solidFill>
                <a:latin typeface="Corbel" panose="020B0503020204020204" pitchFamily="34" charset="0"/>
              </a:rPr>
              <a:t>barquettes</a:t>
            </a:r>
          </a:p>
        </p:txBody>
      </p:sp>
    </p:spTree>
    <p:extLst>
      <p:ext uri="{BB962C8B-B14F-4D97-AF65-F5344CB8AC3E}">
        <p14:creationId xmlns:p14="http://schemas.microsoft.com/office/powerpoint/2010/main" val="4416045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0417C75A-014D-4CED-95F9-1BE6C7D44FF7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905180"/>
          </a:xfrm>
          <a:prstGeom prst="rect">
            <a:avLst/>
          </a:prstGeom>
        </p:spPr>
      </p:pic>
      <p:sp>
        <p:nvSpPr>
          <p:cNvPr id="6" name="כותרת 6"/>
          <p:cNvSpPr txBox="1">
            <a:spLocks/>
          </p:cNvSpPr>
          <p:nvPr/>
        </p:nvSpPr>
        <p:spPr>
          <a:xfrm>
            <a:off x="0" y="243281"/>
            <a:ext cx="5524500" cy="488950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sz="3200" b="1" dirty="0">
              <a:solidFill>
                <a:prstClr val="white"/>
              </a:solidFill>
              <a:latin typeface="Calibri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sz="3200" b="1" dirty="0">
              <a:solidFill>
                <a:prstClr val="white"/>
              </a:solidFill>
              <a:latin typeface="Calibri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3200" b="1" dirty="0">
                <a:solidFill>
                  <a:prstClr val="white"/>
                </a:solidFill>
                <a:latin typeface="Calibri"/>
              </a:rPr>
              <a:t>Pour plus d’infos : 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defRPr/>
            </a:pPr>
            <a:r>
              <a:rPr lang="fr-FR" sz="3200" b="1" dirty="0">
                <a:solidFill>
                  <a:schemeClr val="accent1"/>
                </a:solidFill>
                <a:highlight>
                  <a:srgbClr val="00FFFF"/>
                </a:highlight>
                <a:latin typeface="Calibri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https://tipa-corp.com/fr/</a:t>
            </a:r>
            <a:r>
              <a:rPr lang="fr-FR" sz="3200" b="1" dirty="0">
                <a:solidFill>
                  <a:schemeClr val="accent1"/>
                </a:solidFill>
                <a:highlight>
                  <a:srgbClr val="00FFFF"/>
                </a:highlight>
                <a:latin typeface="Calibri"/>
              </a:rPr>
              <a:t> 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sz="3200" b="1" dirty="0">
              <a:solidFill>
                <a:prstClr val="white"/>
              </a:solidFill>
              <a:latin typeface="Calibri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sz="3200" b="1" dirty="0">
              <a:solidFill>
                <a:prstClr val="white"/>
              </a:solidFill>
              <a:latin typeface="Calibri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sz="3200" b="1" dirty="0">
              <a:solidFill>
                <a:prstClr val="white"/>
              </a:solidFill>
              <a:latin typeface="Calibri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sz="3200" b="1" dirty="0">
              <a:solidFill>
                <a:prstClr val="white"/>
              </a:solidFill>
              <a:latin typeface="Calibri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sz="3200" b="1" dirty="0">
              <a:solidFill>
                <a:prstClr val="white"/>
              </a:solidFill>
              <a:latin typeface="Calibri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sz="3200" b="1" dirty="0">
              <a:solidFill>
                <a:prstClr val="white"/>
              </a:solidFill>
              <a:latin typeface="Calibri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sz="3200" b="1" dirty="0">
              <a:solidFill>
                <a:prstClr val="white"/>
              </a:solidFill>
              <a:latin typeface="Calibri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3200" b="1" dirty="0">
                <a:solidFill>
                  <a:prstClr val="white"/>
                </a:solidFill>
                <a:latin typeface="Calibri"/>
              </a:rPr>
              <a:t>Ou Contactez moi  !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3200" b="1" dirty="0">
                <a:solidFill>
                  <a:prstClr val="white"/>
                </a:solidFill>
                <a:highlight>
                  <a:srgbClr val="00FFFF"/>
                </a:highlight>
                <a:latin typeface="Calibri"/>
                <a:hlinkClick r:id="rId5"/>
              </a:rPr>
              <a:t>jean-pierre@tipa-corp.com</a:t>
            </a:r>
            <a:endParaRPr lang="fr-FR" sz="3200" b="1" dirty="0">
              <a:solidFill>
                <a:prstClr val="white"/>
              </a:solidFill>
              <a:highlight>
                <a:srgbClr val="00FFFF"/>
              </a:highlight>
              <a:latin typeface="Calibri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3200" b="1" dirty="0">
                <a:solidFill>
                  <a:prstClr val="white"/>
                </a:solidFill>
                <a:latin typeface="Calibri"/>
              </a:rPr>
              <a:t>06 22 83 99 18</a:t>
            </a:r>
            <a:endParaRPr kumimoji="0" lang="fr-FR" sz="3200" b="1" u="none" strike="noStrike" kern="1200" cap="none" spc="0" normalizeH="0" baseline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DAC6865-36E1-4FB5-ADFA-8DB7D3BEED4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1026" name="Picture 2" descr="Drapeau France - Achat drapeau en ligne | Mes Drapeaux">
            <a:extLst>
              <a:ext uri="{FF2B5EF4-FFF2-40B4-BE49-F238E27FC236}">
                <a16:creationId xmlns:a16="http://schemas.microsoft.com/office/drawing/2014/main" id="{9FD0FE39-653A-4EEC-8872-E8CBCC95F8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567357" y="751213"/>
            <a:ext cx="682837" cy="4585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5792933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3_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9150</TotalTime>
  <Words>173</Words>
  <Application>Microsoft Office PowerPoint</Application>
  <PresentationFormat>Widescreen</PresentationFormat>
  <Paragraphs>53</Paragraphs>
  <Slides>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Calibri</vt:lpstr>
      <vt:lpstr>Calibri Light</vt:lpstr>
      <vt:lpstr>CiscoSans</vt:lpstr>
      <vt:lpstr>Corbel</vt:lpstr>
      <vt:lpstr>ערכת נושא Office</vt:lpstr>
      <vt:lpstr>3_ערכת נושא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Jean-Pierre Rakoutz</cp:lastModifiedBy>
  <cp:revision>208</cp:revision>
  <cp:lastPrinted>2021-04-30T07:50:50Z</cp:lastPrinted>
  <dcterms:created xsi:type="dcterms:W3CDTF">2019-01-21T12:34:48Z</dcterms:created>
  <dcterms:modified xsi:type="dcterms:W3CDTF">2021-11-25T15:47:46Z</dcterms:modified>
</cp:coreProperties>
</file>