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media/image5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673" r:id="rId3"/>
    <p:sldMasterId id="2147483680" r:id="rId4"/>
    <p:sldMasterId id="2147483686" r:id="rId5"/>
    <p:sldMasterId id="2147483692" r:id="rId6"/>
  </p:sldMasterIdLst>
  <p:notesMasterIdLst>
    <p:notesMasterId r:id="rId20"/>
  </p:notesMasterIdLst>
  <p:handoutMasterIdLst>
    <p:handoutMasterId r:id="rId21"/>
  </p:handoutMasterIdLst>
  <p:sldIdLst>
    <p:sldId id="257" r:id="rId7"/>
    <p:sldId id="266" r:id="rId8"/>
    <p:sldId id="267" r:id="rId9"/>
    <p:sldId id="265" r:id="rId10"/>
    <p:sldId id="269" r:id="rId11"/>
    <p:sldId id="268" r:id="rId12"/>
    <p:sldId id="271" r:id="rId13"/>
    <p:sldId id="270" r:id="rId14"/>
    <p:sldId id="264" r:id="rId15"/>
    <p:sldId id="258" r:id="rId16"/>
    <p:sldId id="259" r:id="rId17"/>
    <p:sldId id="272" r:id="rId18"/>
    <p:sldId id="273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60"/>
  </p:normalViewPr>
  <p:slideViewPr>
    <p:cSldViewPr snapToGrid="0">
      <p:cViewPr varScale="1">
        <p:scale>
          <a:sx n="74" d="100"/>
          <a:sy n="74" d="100"/>
        </p:scale>
        <p:origin x="189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178" y="3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1"/>
      <c:rotY val="25"/>
      <c:depthPercent val="9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16049382716054E-3"/>
          <c:y val="2.3017902813299559E-2"/>
          <c:w val="0.99031097239194987"/>
          <c:h val="0.856777493606149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Est</c:v>
                </c:pt>
              </c:strCache>
            </c:strRef>
          </c:tx>
          <c:spPr>
            <a:solidFill>
              <a:schemeClr val="bg1"/>
            </a:solidFill>
            <a:ln w="38100">
              <a:solidFill>
                <a:srgbClr val="E74D45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 w="38100">
                <a:solidFill>
                  <a:schemeClr val="accent2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 w="38100">
                <a:solidFill>
                  <a:srgbClr val="40AA58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bg1"/>
              </a:solidFill>
              <a:ln w="38100">
                <a:solidFill>
                  <a:schemeClr val="accent2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bg1"/>
              </a:solidFill>
              <a:ln w="38100">
                <a:solidFill>
                  <a:srgbClr val="40AA58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bg1"/>
              </a:solidFill>
              <a:ln w="38100">
                <a:solidFill>
                  <a:schemeClr val="accent2"/>
                </a:solidFill>
              </a:ln>
            </c:spPr>
          </c:dPt>
          <c:cat>
            <c:numRef>
              <c:f>Sheet1!$B$1:$F$1</c:f>
              <c:numCache>
                <c:formatCode>General</c:formatCode>
                <c:ptCount val="5"/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24</c:v>
                </c:pt>
                <c:pt idx="1">
                  <c:v>21</c:v>
                </c:pt>
                <c:pt idx="2">
                  <c:v>18</c:v>
                </c:pt>
                <c:pt idx="3">
                  <c:v>15</c:v>
                </c:pt>
                <c:pt idx="4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gapDepth val="0"/>
        <c:shape val="box"/>
        <c:axId val="344744576"/>
        <c:axId val="344737128"/>
        <c:axId val="0"/>
      </c:bar3DChart>
      <c:catAx>
        <c:axId val="34474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032">
            <a:noFill/>
          </a:ln>
        </c:spPr>
        <c:txPr>
          <a:bodyPr rot="0" vert="horz"/>
          <a:lstStyle/>
          <a:p>
            <a:pPr>
              <a:defRPr sz="18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3447371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371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44744576"/>
        <c:crosses val="autoZero"/>
        <c:crossBetween val="between"/>
      </c:valAx>
      <c:spPr>
        <a:noFill/>
        <a:ln w="3208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3528E-7693-4AE4-9E99-C4A8A5F04514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2EDCC-D4EC-44DC-AD99-127549B31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021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04C1A-F03F-4CCE-A70B-C977E12B8C9A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4DC54-5A42-46D6-ACFD-7D627837AA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570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Font typeface="Arial" pitchFamily="34" charset="0"/>
              <a:buNone/>
            </a:pPr>
            <a:r>
              <a:rPr lang="fr-FR" sz="1200" dirty="0" smtClean="0"/>
              <a:t>Parmi les leaders voire LA région leader dans de nombreuses cultures françaises et européennes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3</a:t>
            </a:r>
            <a:r>
              <a:rPr lang="fr-FR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région </a:t>
            </a:r>
            <a:r>
              <a:rPr lang="fr-FR" sz="12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céréalière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française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1</a:t>
            </a:r>
            <a:r>
              <a:rPr lang="fr-FR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ère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région productive de </a:t>
            </a:r>
            <a:r>
              <a:rPr lang="fr-FR" sz="12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blé tendre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France et en Europe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1</a:t>
            </a:r>
            <a:r>
              <a:rPr lang="fr-FR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ère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région française et européenne pour la </a:t>
            </a:r>
            <a:r>
              <a:rPr lang="fr-FR" sz="12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betterave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endParaRPr lang="fr-FR" sz="12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1</a:t>
            </a:r>
            <a:r>
              <a:rPr lang="fr-FR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ère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région française de la </a:t>
            </a:r>
            <a:r>
              <a:rPr lang="fr-FR" sz="12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pomme de terre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endParaRPr lang="fr-FR" sz="12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1</a:t>
            </a:r>
            <a:r>
              <a:rPr lang="fr-FR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ère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région française du </a:t>
            </a:r>
            <a:r>
              <a:rPr lang="fr-FR" sz="12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légume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endParaRPr lang="fr-FR" sz="12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pôle majeur pour les </a:t>
            </a:r>
            <a:r>
              <a:rPr lang="fr-FR" sz="12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cultures non alimentaires </a:t>
            </a:r>
          </a:p>
          <a:p>
            <a:pPr marL="730250" lvl="1" indent="-273050">
              <a:spcBef>
                <a:spcPts val="0"/>
              </a:spcBef>
              <a:buClr>
                <a:schemeClr val="tx2"/>
              </a:buClr>
              <a:buFont typeface="Symbol" pitchFamily="18" charset="2"/>
              <a:buChar char="·"/>
            </a:pPr>
            <a:r>
              <a:rPr lang="fr-F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tête des régions françaises pour les protéagineux, les pommes de terre féculières, le plant de pommes de terre, la région Nord </a:t>
            </a:r>
            <a:r>
              <a:rPr lang="fr-FR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PdC</a:t>
            </a:r>
            <a:r>
              <a:rPr lang="fr-F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-Picardie est globalement spécialisée dans les cultures non alimentaires.</a:t>
            </a:r>
          </a:p>
          <a:p>
            <a:pPr marL="730250" lvl="1" indent="-273050">
              <a:spcBef>
                <a:spcPts val="0"/>
              </a:spcBef>
              <a:buClr>
                <a:schemeClr val="tx2"/>
              </a:buClr>
              <a:buFont typeface="Symbol" pitchFamily="18" charset="2"/>
              <a:buChar char="·"/>
            </a:pPr>
            <a:r>
              <a:rPr lang="fr-F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Ainsi, en lin textile, elle occupe la 2</a:t>
            </a:r>
            <a:r>
              <a:rPr lang="fr-FR" sz="1200" b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nde</a:t>
            </a:r>
            <a:r>
              <a:rPr lang="fr-F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place et la 6</a:t>
            </a:r>
            <a:r>
              <a:rPr lang="fr-FR" sz="1200" b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ème</a:t>
            </a:r>
            <a:r>
              <a:rPr lang="fr-F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pour ce qui est des oléagineux (avant tout du colza en région).</a:t>
            </a:r>
          </a:p>
          <a:p>
            <a:pPr marL="730250" lvl="1" indent="-273050">
              <a:spcBef>
                <a:spcPts val="0"/>
              </a:spcBef>
              <a:buClr>
                <a:schemeClr val="tx2"/>
              </a:buClr>
              <a:buFont typeface="Symbol" pitchFamily="18" charset="2"/>
              <a:buChar char="·"/>
            </a:pPr>
            <a:r>
              <a:rPr lang="fr-F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fr-FR" sz="1200" b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ère</a:t>
            </a:r>
            <a:r>
              <a:rPr lang="fr-F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région européenne pour les surfaces en culture énergétique avec</a:t>
            </a:r>
            <a:r>
              <a:rPr lang="fr-F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plus de 60 000 ha et 16 % des surfaces européennes</a:t>
            </a:r>
            <a:endParaRPr lang="fr-FR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7C0DA-7EBC-4905-8D1B-DAEAC5F21DAF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141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8801-58E8-4674-BD1B-59632CC4973D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78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8801-58E8-4674-BD1B-59632CC4973D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7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8801-58E8-4674-BD1B-59632CC4973D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772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00B050"/>
              </a:buClr>
              <a:buFont typeface="Symbol" pitchFamily="18" charset="2"/>
              <a:buChar char="·"/>
              <a:defRPr sz="2800" b="1">
                <a:solidFill>
                  <a:srgbClr val="40AA58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accent2"/>
              </a:buClr>
              <a:buSzPct val="85000"/>
              <a:buFont typeface="Wingdings" pitchFamily="2" charset="2"/>
              <a:buChar char="Ø"/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5" name="ZoneTexte 14"/>
          <p:cNvSpPr txBox="1"/>
          <p:nvPr userDrawn="1"/>
        </p:nvSpPr>
        <p:spPr>
          <a:xfrm>
            <a:off x="2255573" y="6309320"/>
            <a:ext cx="7296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chemeClr val="bg1"/>
                </a:solidFill>
              </a:rPr>
              <a:t>Colloque « Demain</a:t>
            </a:r>
            <a:r>
              <a:rPr lang="fr-FR" sz="1100" baseline="0" dirty="0" smtClean="0">
                <a:solidFill>
                  <a:schemeClr val="bg1"/>
                </a:solidFill>
              </a:rPr>
              <a:t> Agriculteurs : acteurs ou spectateurs » - 14 mars 2018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8" name="bk object 16"/>
          <p:cNvSpPr/>
          <p:nvPr userDrawn="1"/>
        </p:nvSpPr>
        <p:spPr>
          <a:xfrm>
            <a:off x="0" y="5883481"/>
            <a:ext cx="12192000" cy="974725"/>
          </a:xfrm>
          <a:custGeom>
            <a:avLst/>
            <a:gdLst/>
            <a:ahLst/>
            <a:cxnLst/>
            <a:rect l="l" t="t" r="r" b="b"/>
            <a:pathLst>
              <a:path w="9144000" h="974725">
                <a:moveTo>
                  <a:pt x="0" y="0"/>
                </a:moveTo>
                <a:lnTo>
                  <a:pt x="0" y="974517"/>
                </a:lnTo>
                <a:lnTo>
                  <a:pt x="9144000" y="974517"/>
                </a:lnTo>
                <a:lnTo>
                  <a:pt x="9143999" y="593865"/>
                </a:lnTo>
                <a:lnTo>
                  <a:pt x="0" y="0"/>
                </a:lnTo>
                <a:close/>
              </a:path>
            </a:pathLst>
          </a:custGeom>
          <a:solidFill>
            <a:srgbClr val="1B789A"/>
          </a:solid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158270" y="6215185"/>
            <a:ext cx="4394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AGRONOMY SYMPOSIUM </a:t>
            </a:r>
            <a:r>
              <a:rPr lang="fr-FR" sz="1100" dirty="0" smtClean="0">
                <a:solidFill>
                  <a:schemeClr val="bg1"/>
                </a:solidFill>
              </a:rPr>
              <a:t>28/11/2019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462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1243330"/>
          </a:xfrm>
          <a:custGeom>
            <a:avLst/>
            <a:gdLst/>
            <a:ahLst/>
            <a:cxnLst/>
            <a:rect l="l" t="t" r="r" b="b"/>
            <a:pathLst>
              <a:path w="9144000" h="1243330">
                <a:moveTo>
                  <a:pt x="9144000" y="0"/>
                </a:moveTo>
                <a:lnTo>
                  <a:pt x="0" y="0"/>
                </a:lnTo>
                <a:lnTo>
                  <a:pt x="0" y="1242764"/>
                </a:lnTo>
                <a:lnTo>
                  <a:pt x="9144000" y="430745"/>
                </a:lnTo>
                <a:lnTo>
                  <a:pt x="9144000" y="0"/>
                </a:lnTo>
                <a:close/>
              </a:path>
            </a:pathLst>
          </a:custGeom>
          <a:solidFill>
            <a:srgbClr val="1B789A"/>
          </a:solid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430746"/>
            <a:ext cx="12192000" cy="812165"/>
          </a:xfrm>
          <a:custGeom>
            <a:avLst/>
            <a:gdLst/>
            <a:ahLst/>
            <a:cxnLst/>
            <a:rect l="l" t="t" r="r" b="b"/>
            <a:pathLst>
              <a:path w="9144000" h="812165">
                <a:moveTo>
                  <a:pt x="9144000" y="0"/>
                </a:moveTo>
                <a:lnTo>
                  <a:pt x="0" y="812018"/>
                </a:lnTo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2636901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1B789A"/>
            </a:solidFill>
          </a:ln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174751" y="2592324"/>
            <a:ext cx="973328" cy="739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74751" y="3140964"/>
            <a:ext cx="973328" cy="739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24720" y="358267"/>
            <a:ext cx="1054255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spc="-5" smtClean="0">
                <a:solidFill>
                  <a:prstClr val="white"/>
                </a:solidFill>
              </a:rPr>
              <a:t>Service </a:t>
            </a:r>
            <a:r>
              <a:rPr lang="fr-FR" smtClean="0">
                <a:solidFill>
                  <a:prstClr val="white"/>
                </a:solidFill>
              </a:rPr>
              <a:t>Affaires économiques et Prospective – </a:t>
            </a:r>
            <a:r>
              <a:rPr lang="fr-FR" spc="-5" smtClean="0">
                <a:solidFill>
                  <a:prstClr val="white"/>
                </a:solidFill>
              </a:rPr>
              <a:t>Chambre </a:t>
            </a:r>
            <a:r>
              <a:rPr lang="fr-FR" smtClean="0">
                <a:solidFill>
                  <a:prstClr val="white"/>
                </a:solidFill>
              </a:rPr>
              <a:t>d’Agriculture Hauts-de-France – Septembre</a:t>
            </a:r>
            <a:r>
              <a:rPr lang="fr-FR" spc="50" smtClean="0">
                <a:solidFill>
                  <a:prstClr val="white"/>
                </a:solidFill>
              </a:rPr>
              <a:t> </a:t>
            </a:r>
            <a:r>
              <a:rPr lang="fr-FR" spc="-5" smtClean="0">
                <a:solidFill>
                  <a:prstClr val="white"/>
                </a:solidFill>
              </a:rPr>
              <a:t>2017</a:t>
            </a:r>
            <a:endParaRPr lang="fr-FR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5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spc="-5" dirty="0" smtClean="0">
                <a:solidFill>
                  <a:prstClr val="white"/>
                </a:solidFill>
              </a:rPr>
              <a:t>Service </a:t>
            </a:r>
            <a:r>
              <a:rPr lang="fr-FR" dirty="0" smtClean="0">
                <a:solidFill>
                  <a:prstClr val="white"/>
                </a:solidFill>
              </a:rPr>
              <a:t>Affaires économiques et Prospective – </a:t>
            </a:r>
            <a:r>
              <a:rPr lang="fr-FR" spc="-5" dirty="0" smtClean="0">
                <a:solidFill>
                  <a:prstClr val="white"/>
                </a:solidFill>
              </a:rPr>
              <a:t>Chambre </a:t>
            </a:r>
            <a:r>
              <a:rPr lang="fr-FR" dirty="0" smtClean="0">
                <a:solidFill>
                  <a:prstClr val="white"/>
                </a:solidFill>
              </a:rPr>
              <a:t>d’Agriculture Hauts-de-France – Septembre</a:t>
            </a:r>
            <a:r>
              <a:rPr lang="fr-FR" spc="50" dirty="0" smtClean="0">
                <a:solidFill>
                  <a:prstClr val="white"/>
                </a:solidFill>
              </a:rPr>
              <a:t> </a:t>
            </a:r>
            <a:r>
              <a:rPr lang="fr-FR" spc="-5" dirty="0" smtClean="0">
                <a:solidFill>
                  <a:prstClr val="white"/>
                </a:solidFill>
              </a:rPr>
              <a:t>2017</a:t>
            </a:r>
            <a:endParaRPr lang="fr-FR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628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24506" y="1482962"/>
            <a:ext cx="428921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spc="-5" smtClean="0">
                <a:solidFill>
                  <a:prstClr val="white"/>
                </a:solidFill>
              </a:rPr>
              <a:t>Service </a:t>
            </a:r>
            <a:r>
              <a:rPr lang="fr-FR" smtClean="0">
                <a:solidFill>
                  <a:prstClr val="white"/>
                </a:solidFill>
              </a:rPr>
              <a:t>Affaires économiques et Prospective – </a:t>
            </a:r>
            <a:r>
              <a:rPr lang="fr-FR" spc="-5" smtClean="0">
                <a:solidFill>
                  <a:prstClr val="white"/>
                </a:solidFill>
              </a:rPr>
              <a:t>Chambre </a:t>
            </a:r>
            <a:r>
              <a:rPr lang="fr-FR" smtClean="0">
                <a:solidFill>
                  <a:prstClr val="white"/>
                </a:solidFill>
              </a:rPr>
              <a:t>d’Agriculture Hauts-de-France – Septembre</a:t>
            </a:r>
            <a:r>
              <a:rPr lang="fr-FR" spc="50" smtClean="0">
                <a:solidFill>
                  <a:prstClr val="white"/>
                </a:solidFill>
              </a:rPr>
              <a:t> </a:t>
            </a:r>
            <a:r>
              <a:rPr lang="fr-FR" spc="-5" smtClean="0">
                <a:solidFill>
                  <a:prstClr val="white"/>
                </a:solidFill>
              </a:rPr>
              <a:t>2017</a:t>
            </a:r>
            <a:endParaRPr lang="fr-FR"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810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spc="-5" smtClean="0">
                <a:solidFill>
                  <a:prstClr val="white"/>
                </a:solidFill>
              </a:rPr>
              <a:t>Service </a:t>
            </a:r>
            <a:r>
              <a:rPr lang="fr-FR" smtClean="0">
                <a:solidFill>
                  <a:prstClr val="white"/>
                </a:solidFill>
              </a:rPr>
              <a:t>Affaires économiques et Prospective – </a:t>
            </a:r>
            <a:r>
              <a:rPr lang="fr-FR" spc="-5" smtClean="0">
                <a:solidFill>
                  <a:prstClr val="white"/>
                </a:solidFill>
              </a:rPr>
              <a:t>Chambre </a:t>
            </a:r>
            <a:r>
              <a:rPr lang="fr-FR" smtClean="0">
                <a:solidFill>
                  <a:prstClr val="white"/>
                </a:solidFill>
              </a:rPr>
              <a:t>d’Agriculture Hauts-de-France – Septembre</a:t>
            </a:r>
            <a:r>
              <a:rPr lang="fr-FR" spc="50" smtClean="0">
                <a:solidFill>
                  <a:prstClr val="white"/>
                </a:solidFill>
              </a:rPr>
              <a:t> </a:t>
            </a:r>
            <a:r>
              <a:rPr lang="fr-FR" spc="-5" smtClean="0">
                <a:solidFill>
                  <a:prstClr val="white"/>
                </a:solidFill>
              </a:rPr>
              <a:t>2017</a:t>
            </a:r>
            <a:endParaRPr lang="fr-FR" spc="-5" dirty="0">
              <a:solidFill>
                <a:prstClr val="white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16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883481"/>
            <a:ext cx="12192000" cy="974725"/>
          </a:xfrm>
          <a:custGeom>
            <a:avLst/>
            <a:gdLst/>
            <a:ahLst/>
            <a:cxnLst/>
            <a:rect l="l" t="t" r="r" b="b"/>
            <a:pathLst>
              <a:path w="9144000" h="974725">
                <a:moveTo>
                  <a:pt x="0" y="0"/>
                </a:moveTo>
                <a:lnTo>
                  <a:pt x="0" y="974517"/>
                </a:lnTo>
                <a:lnTo>
                  <a:pt x="9144000" y="974517"/>
                </a:lnTo>
                <a:lnTo>
                  <a:pt x="9143999" y="593865"/>
                </a:lnTo>
                <a:lnTo>
                  <a:pt x="0" y="0"/>
                </a:lnTo>
                <a:close/>
              </a:path>
            </a:pathLst>
          </a:custGeom>
          <a:solidFill>
            <a:srgbClr val="1B789A"/>
          </a:solid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5883480"/>
            <a:ext cx="12192000" cy="594360"/>
          </a:xfrm>
          <a:custGeom>
            <a:avLst/>
            <a:gdLst/>
            <a:ahLst/>
            <a:cxnLst/>
            <a:rect l="l" t="t" r="r" b="b"/>
            <a:pathLst>
              <a:path w="9144000" h="594360">
                <a:moveTo>
                  <a:pt x="0" y="0"/>
                </a:moveTo>
                <a:lnTo>
                  <a:pt x="9143999" y="593865"/>
                </a:lnTo>
              </a:path>
            </a:pathLst>
          </a:custGeom>
          <a:ln w="761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5625339"/>
            <a:ext cx="12192000" cy="688975"/>
          </a:xfrm>
          <a:custGeom>
            <a:avLst/>
            <a:gdLst/>
            <a:ahLst/>
            <a:cxnLst/>
            <a:rect l="l" t="t" r="r" b="b"/>
            <a:pathLst>
              <a:path w="9144000" h="688975">
                <a:moveTo>
                  <a:pt x="9143999" y="688489"/>
                </a:moveTo>
                <a:lnTo>
                  <a:pt x="0" y="0"/>
                </a:lnTo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0" y="0"/>
            <a:ext cx="12192000" cy="2768600"/>
          </a:xfrm>
          <a:custGeom>
            <a:avLst/>
            <a:gdLst/>
            <a:ahLst/>
            <a:cxnLst/>
            <a:rect l="l" t="t" r="r" b="b"/>
            <a:pathLst>
              <a:path w="9144000" h="2768600">
                <a:moveTo>
                  <a:pt x="9144000" y="0"/>
                </a:moveTo>
                <a:lnTo>
                  <a:pt x="0" y="0"/>
                </a:lnTo>
                <a:lnTo>
                  <a:pt x="0" y="2768415"/>
                </a:lnTo>
                <a:lnTo>
                  <a:pt x="9144000" y="1956402"/>
                </a:lnTo>
                <a:lnTo>
                  <a:pt x="9144000" y="0"/>
                </a:lnTo>
                <a:close/>
              </a:path>
            </a:pathLst>
          </a:custGeom>
          <a:solidFill>
            <a:srgbClr val="1B789A"/>
          </a:solid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0" y="1956403"/>
            <a:ext cx="12192000" cy="812165"/>
          </a:xfrm>
          <a:custGeom>
            <a:avLst/>
            <a:gdLst/>
            <a:ahLst/>
            <a:cxnLst/>
            <a:rect l="l" t="t" r="r" b="b"/>
            <a:pathLst>
              <a:path w="9144000" h="812164">
                <a:moveTo>
                  <a:pt x="9144000" y="0"/>
                </a:moveTo>
                <a:lnTo>
                  <a:pt x="0" y="812013"/>
                </a:lnTo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spc="-5" smtClean="0">
                <a:solidFill>
                  <a:prstClr val="white"/>
                </a:solidFill>
              </a:rPr>
              <a:t>Service </a:t>
            </a:r>
            <a:r>
              <a:rPr lang="fr-FR" smtClean="0">
                <a:solidFill>
                  <a:prstClr val="white"/>
                </a:solidFill>
              </a:rPr>
              <a:t>Affaires économiques et Prospective – </a:t>
            </a:r>
            <a:r>
              <a:rPr lang="fr-FR" spc="-5" smtClean="0">
                <a:solidFill>
                  <a:prstClr val="white"/>
                </a:solidFill>
              </a:rPr>
              <a:t>Chambre </a:t>
            </a:r>
            <a:r>
              <a:rPr lang="fr-FR" smtClean="0">
                <a:solidFill>
                  <a:prstClr val="white"/>
                </a:solidFill>
              </a:rPr>
              <a:t>d’Agriculture Hauts-de-France – Septembre</a:t>
            </a:r>
            <a:r>
              <a:rPr lang="fr-FR" spc="50" smtClean="0">
                <a:solidFill>
                  <a:prstClr val="white"/>
                </a:solidFill>
              </a:rPr>
              <a:t> </a:t>
            </a:r>
            <a:r>
              <a:rPr lang="fr-FR" spc="-5" smtClean="0">
                <a:solidFill>
                  <a:prstClr val="white"/>
                </a:solidFill>
              </a:rPr>
              <a:t>2017</a:t>
            </a:r>
            <a:endParaRPr lang="fr-FR" spc="-5" dirty="0">
              <a:solidFill>
                <a:prstClr val="white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58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1243330"/>
          </a:xfrm>
          <a:custGeom>
            <a:avLst/>
            <a:gdLst/>
            <a:ahLst/>
            <a:cxnLst/>
            <a:rect l="l" t="t" r="r" b="b"/>
            <a:pathLst>
              <a:path w="9144000" h="1243330">
                <a:moveTo>
                  <a:pt x="9144000" y="0"/>
                </a:moveTo>
                <a:lnTo>
                  <a:pt x="0" y="0"/>
                </a:lnTo>
                <a:lnTo>
                  <a:pt x="0" y="1242764"/>
                </a:lnTo>
                <a:lnTo>
                  <a:pt x="9144000" y="430745"/>
                </a:lnTo>
                <a:lnTo>
                  <a:pt x="9144000" y="0"/>
                </a:lnTo>
                <a:close/>
              </a:path>
            </a:pathLst>
          </a:custGeom>
          <a:solidFill>
            <a:srgbClr val="1B789A"/>
          </a:solid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430746"/>
            <a:ext cx="12192000" cy="812165"/>
          </a:xfrm>
          <a:custGeom>
            <a:avLst/>
            <a:gdLst/>
            <a:ahLst/>
            <a:cxnLst/>
            <a:rect l="l" t="t" r="r" b="b"/>
            <a:pathLst>
              <a:path w="9144000" h="812165">
                <a:moveTo>
                  <a:pt x="9144000" y="0"/>
                </a:moveTo>
                <a:lnTo>
                  <a:pt x="0" y="812018"/>
                </a:lnTo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2636901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1B789A"/>
            </a:solidFill>
          </a:ln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174751" y="2592324"/>
            <a:ext cx="973328" cy="739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74751" y="3140964"/>
            <a:ext cx="973328" cy="739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24720" y="358267"/>
            <a:ext cx="1054255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spc="-5" smtClean="0">
                <a:solidFill>
                  <a:prstClr val="white"/>
                </a:solidFill>
              </a:rPr>
              <a:t>Service </a:t>
            </a:r>
            <a:r>
              <a:rPr lang="fr-FR" smtClean="0">
                <a:solidFill>
                  <a:prstClr val="white"/>
                </a:solidFill>
              </a:rPr>
              <a:t>Affaires économiques et Prospective – </a:t>
            </a:r>
            <a:r>
              <a:rPr lang="fr-FR" spc="-5" smtClean="0">
                <a:solidFill>
                  <a:prstClr val="white"/>
                </a:solidFill>
              </a:rPr>
              <a:t>Chambre </a:t>
            </a:r>
            <a:r>
              <a:rPr lang="fr-FR" smtClean="0">
                <a:solidFill>
                  <a:prstClr val="white"/>
                </a:solidFill>
              </a:rPr>
              <a:t>d’Agriculture Hauts-de-France – Septembre</a:t>
            </a:r>
            <a:r>
              <a:rPr lang="fr-FR" spc="50" smtClean="0">
                <a:solidFill>
                  <a:prstClr val="white"/>
                </a:solidFill>
              </a:rPr>
              <a:t> </a:t>
            </a:r>
            <a:r>
              <a:rPr lang="fr-FR" spc="-5" smtClean="0">
                <a:solidFill>
                  <a:prstClr val="white"/>
                </a:solidFill>
              </a:rPr>
              <a:t>2017</a:t>
            </a:r>
            <a:endParaRPr lang="fr-FR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160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spc="-5" smtClean="0">
                <a:solidFill>
                  <a:prstClr val="white"/>
                </a:solidFill>
              </a:rPr>
              <a:t>Service </a:t>
            </a:r>
            <a:r>
              <a:rPr lang="fr-FR" smtClean="0">
                <a:solidFill>
                  <a:prstClr val="white"/>
                </a:solidFill>
              </a:rPr>
              <a:t>Affaires économiques et Prospective – </a:t>
            </a:r>
            <a:r>
              <a:rPr lang="fr-FR" spc="-5" smtClean="0">
                <a:solidFill>
                  <a:prstClr val="white"/>
                </a:solidFill>
              </a:rPr>
              <a:t>Chambre </a:t>
            </a:r>
            <a:r>
              <a:rPr lang="fr-FR" smtClean="0">
                <a:solidFill>
                  <a:prstClr val="white"/>
                </a:solidFill>
              </a:rPr>
              <a:t>d’Agriculture Hauts-de-France – Septembre</a:t>
            </a:r>
            <a:r>
              <a:rPr lang="fr-FR" spc="50" smtClean="0">
                <a:solidFill>
                  <a:prstClr val="white"/>
                </a:solidFill>
              </a:rPr>
              <a:t> </a:t>
            </a:r>
            <a:r>
              <a:rPr lang="fr-FR" spc="-5" smtClean="0">
                <a:solidFill>
                  <a:prstClr val="white"/>
                </a:solidFill>
              </a:rPr>
              <a:t>2017</a:t>
            </a:r>
            <a:endParaRPr lang="fr-FR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28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8801-58E8-4674-BD1B-59632CC4973D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748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24506" y="1482962"/>
            <a:ext cx="428921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spc="-5" smtClean="0">
                <a:solidFill>
                  <a:prstClr val="white"/>
                </a:solidFill>
              </a:rPr>
              <a:t>Service </a:t>
            </a:r>
            <a:r>
              <a:rPr lang="fr-FR" smtClean="0">
                <a:solidFill>
                  <a:prstClr val="white"/>
                </a:solidFill>
              </a:rPr>
              <a:t>Affaires économiques et Prospective – </a:t>
            </a:r>
            <a:r>
              <a:rPr lang="fr-FR" spc="-5" smtClean="0">
                <a:solidFill>
                  <a:prstClr val="white"/>
                </a:solidFill>
              </a:rPr>
              <a:t>Chambre </a:t>
            </a:r>
            <a:r>
              <a:rPr lang="fr-FR" smtClean="0">
                <a:solidFill>
                  <a:prstClr val="white"/>
                </a:solidFill>
              </a:rPr>
              <a:t>d’Agriculture Hauts-de-France – Septembre</a:t>
            </a:r>
            <a:r>
              <a:rPr lang="fr-FR" spc="50" smtClean="0">
                <a:solidFill>
                  <a:prstClr val="white"/>
                </a:solidFill>
              </a:rPr>
              <a:t> </a:t>
            </a:r>
            <a:r>
              <a:rPr lang="fr-FR" spc="-5" smtClean="0">
                <a:solidFill>
                  <a:prstClr val="white"/>
                </a:solidFill>
              </a:rPr>
              <a:t>2017</a:t>
            </a:r>
            <a:endParaRPr lang="fr-FR"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713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spc="-5" smtClean="0">
                <a:solidFill>
                  <a:prstClr val="white"/>
                </a:solidFill>
              </a:rPr>
              <a:t>Service </a:t>
            </a:r>
            <a:r>
              <a:rPr lang="fr-FR" smtClean="0">
                <a:solidFill>
                  <a:prstClr val="white"/>
                </a:solidFill>
              </a:rPr>
              <a:t>Affaires économiques et Prospective – </a:t>
            </a:r>
            <a:r>
              <a:rPr lang="fr-FR" spc="-5" smtClean="0">
                <a:solidFill>
                  <a:prstClr val="white"/>
                </a:solidFill>
              </a:rPr>
              <a:t>Chambre </a:t>
            </a:r>
            <a:r>
              <a:rPr lang="fr-FR" smtClean="0">
                <a:solidFill>
                  <a:prstClr val="white"/>
                </a:solidFill>
              </a:rPr>
              <a:t>d’Agriculture Hauts-de-France – Septembre</a:t>
            </a:r>
            <a:r>
              <a:rPr lang="fr-FR" spc="50" smtClean="0">
                <a:solidFill>
                  <a:prstClr val="white"/>
                </a:solidFill>
              </a:rPr>
              <a:t> </a:t>
            </a:r>
            <a:r>
              <a:rPr lang="fr-FR" spc="-5" smtClean="0">
                <a:solidFill>
                  <a:prstClr val="white"/>
                </a:solidFill>
              </a:rPr>
              <a:t>2017</a:t>
            </a:r>
            <a:endParaRPr lang="fr-FR" spc="-5" dirty="0">
              <a:solidFill>
                <a:prstClr val="white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271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883481"/>
            <a:ext cx="12192000" cy="974725"/>
          </a:xfrm>
          <a:custGeom>
            <a:avLst/>
            <a:gdLst/>
            <a:ahLst/>
            <a:cxnLst/>
            <a:rect l="l" t="t" r="r" b="b"/>
            <a:pathLst>
              <a:path w="9144000" h="974725">
                <a:moveTo>
                  <a:pt x="0" y="0"/>
                </a:moveTo>
                <a:lnTo>
                  <a:pt x="0" y="974517"/>
                </a:lnTo>
                <a:lnTo>
                  <a:pt x="9144000" y="974517"/>
                </a:lnTo>
                <a:lnTo>
                  <a:pt x="9143999" y="593865"/>
                </a:lnTo>
                <a:lnTo>
                  <a:pt x="0" y="0"/>
                </a:lnTo>
                <a:close/>
              </a:path>
            </a:pathLst>
          </a:custGeom>
          <a:solidFill>
            <a:srgbClr val="1B789A"/>
          </a:solid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5883480"/>
            <a:ext cx="12192000" cy="594360"/>
          </a:xfrm>
          <a:custGeom>
            <a:avLst/>
            <a:gdLst/>
            <a:ahLst/>
            <a:cxnLst/>
            <a:rect l="l" t="t" r="r" b="b"/>
            <a:pathLst>
              <a:path w="9144000" h="594360">
                <a:moveTo>
                  <a:pt x="0" y="0"/>
                </a:moveTo>
                <a:lnTo>
                  <a:pt x="9143999" y="593865"/>
                </a:lnTo>
              </a:path>
            </a:pathLst>
          </a:custGeom>
          <a:ln w="761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5625338"/>
            <a:ext cx="12192000" cy="1233170"/>
          </a:xfrm>
          <a:custGeom>
            <a:avLst/>
            <a:gdLst/>
            <a:ahLst/>
            <a:cxnLst/>
            <a:rect l="l" t="t" r="r" b="b"/>
            <a:pathLst>
              <a:path w="9144000" h="1233170">
                <a:moveTo>
                  <a:pt x="0" y="0"/>
                </a:moveTo>
                <a:lnTo>
                  <a:pt x="0" y="1232660"/>
                </a:lnTo>
                <a:lnTo>
                  <a:pt x="9144000" y="1232660"/>
                </a:lnTo>
                <a:lnTo>
                  <a:pt x="9144000" y="688489"/>
                </a:lnTo>
                <a:lnTo>
                  <a:pt x="0" y="0"/>
                </a:lnTo>
                <a:close/>
              </a:path>
            </a:pathLst>
          </a:custGeom>
          <a:solidFill>
            <a:srgbClr val="1B789A"/>
          </a:solid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5625339"/>
            <a:ext cx="12192000" cy="688975"/>
          </a:xfrm>
          <a:custGeom>
            <a:avLst/>
            <a:gdLst/>
            <a:ahLst/>
            <a:cxnLst/>
            <a:rect l="l" t="t" r="r" b="b"/>
            <a:pathLst>
              <a:path w="9144000" h="688975">
                <a:moveTo>
                  <a:pt x="9143999" y="688489"/>
                </a:moveTo>
                <a:lnTo>
                  <a:pt x="0" y="0"/>
                </a:lnTo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0" y="0"/>
            <a:ext cx="12192000" cy="2768600"/>
          </a:xfrm>
          <a:custGeom>
            <a:avLst/>
            <a:gdLst/>
            <a:ahLst/>
            <a:cxnLst/>
            <a:rect l="l" t="t" r="r" b="b"/>
            <a:pathLst>
              <a:path w="9144000" h="2768600">
                <a:moveTo>
                  <a:pt x="9144000" y="0"/>
                </a:moveTo>
                <a:lnTo>
                  <a:pt x="0" y="0"/>
                </a:lnTo>
                <a:lnTo>
                  <a:pt x="0" y="2768415"/>
                </a:lnTo>
                <a:lnTo>
                  <a:pt x="9144000" y="1956402"/>
                </a:lnTo>
                <a:lnTo>
                  <a:pt x="9144000" y="0"/>
                </a:lnTo>
                <a:close/>
              </a:path>
            </a:pathLst>
          </a:custGeom>
          <a:solidFill>
            <a:srgbClr val="1B789A"/>
          </a:solid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0" y="1956403"/>
            <a:ext cx="12192000" cy="812165"/>
          </a:xfrm>
          <a:custGeom>
            <a:avLst/>
            <a:gdLst/>
            <a:ahLst/>
            <a:cxnLst/>
            <a:rect l="l" t="t" r="r" b="b"/>
            <a:pathLst>
              <a:path w="9144000" h="812164">
                <a:moveTo>
                  <a:pt x="9144000" y="0"/>
                </a:moveTo>
                <a:lnTo>
                  <a:pt x="0" y="812013"/>
                </a:lnTo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spc="-5" smtClean="0">
                <a:solidFill>
                  <a:prstClr val="white"/>
                </a:solidFill>
              </a:rPr>
              <a:t>Service </a:t>
            </a:r>
            <a:r>
              <a:rPr lang="fr-FR" smtClean="0">
                <a:solidFill>
                  <a:prstClr val="white"/>
                </a:solidFill>
              </a:rPr>
              <a:t>Affaires économiques et Prospective – </a:t>
            </a:r>
            <a:r>
              <a:rPr lang="fr-FR" spc="-5" smtClean="0">
                <a:solidFill>
                  <a:prstClr val="white"/>
                </a:solidFill>
              </a:rPr>
              <a:t>Chambre </a:t>
            </a:r>
            <a:r>
              <a:rPr lang="fr-FR" smtClean="0">
                <a:solidFill>
                  <a:prstClr val="white"/>
                </a:solidFill>
              </a:rPr>
              <a:t>d’Agriculture Hauts-de-France – Septembre</a:t>
            </a:r>
            <a:r>
              <a:rPr lang="fr-FR" spc="50" smtClean="0">
                <a:solidFill>
                  <a:prstClr val="white"/>
                </a:solidFill>
              </a:rPr>
              <a:t> </a:t>
            </a:r>
            <a:r>
              <a:rPr lang="fr-FR" spc="-5" smtClean="0">
                <a:solidFill>
                  <a:prstClr val="white"/>
                </a:solidFill>
              </a:rPr>
              <a:t>2017</a:t>
            </a:r>
            <a:endParaRPr lang="fr-FR" spc="-5" dirty="0">
              <a:solidFill>
                <a:prstClr val="white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11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1243330"/>
          </a:xfrm>
          <a:custGeom>
            <a:avLst/>
            <a:gdLst/>
            <a:ahLst/>
            <a:cxnLst/>
            <a:rect l="l" t="t" r="r" b="b"/>
            <a:pathLst>
              <a:path w="9144000" h="1243330">
                <a:moveTo>
                  <a:pt x="9144000" y="0"/>
                </a:moveTo>
                <a:lnTo>
                  <a:pt x="0" y="0"/>
                </a:lnTo>
                <a:lnTo>
                  <a:pt x="0" y="1242764"/>
                </a:lnTo>
                <a:lnTo>
                  <a:pt x="9144000" y="430745"/>
                </a:lnTo>
                <a:lnTo>
                  <a:pt x="9144000" y="0"/>
                </a:lnTo>
                <a:close/>
              </a:path>
            </a:pathLst>
          </a:custGeom>
          <a:solidFill>
            <a:srgbClr val="1B789A"/>
          </a:solid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430746"/>
            <a:ext cx="12192000" cy="812165"/>
          </a:xfrm>
          <a:custGeom>
            <a:avLst/>
            <a:gdLst/>
            <a:ahLst/>
            <a:cxnLst/>
            <a:rect l="l" t="t" r="r" b="b"/>
            <a:pathLst>
              <a:path w="9144000" h="812165">
                <a:moveTo>
                  <a:pt x="9144000" y="0"/>
                </a:moveTo>
                <a:lnTo>
                  <a:pt x="0" y="812018"/>
                </a:lnTo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2636901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1B789A"/>
            </a:solidFill>
          </a:ln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174751" y="2592324"/>
            <a:ext cx="973328" cy="739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74751" y="3140964"/>
            <a:ext cx="973328" cy="739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24720" y="358267"/>
            <a:ext cx="1054255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spc="-5" smtClean="0">
                <a:solidFill>
                  <a:prstClr val="white"/>
                </a:solidFill>
              </a:rPr>
              <a:t>Service </a:t>
            </a:r>
            <a:r>
              <a:rPr lang="fr-FR" smtClean="0">
                <a:solidFill>
                  <a:prstClr val="white"/>
                </a:solidFill>
              </a:rPr>
              <a:t>Affaires économiques et Prospective – </a:t>
            </a:r>
            <a:r>
              <a:rPr lang="fr-FR" spc="-5" smtClean="0">
                <a:solidFill>
                  <a:prstClr val="white"/>
                </a:solidFill>
              </a:rPr>
              <a:t>Chambre </a:t>
            </a:r>
            <a:r>
              <a:rPr lang="fr-FR" smtClean="0">
                <a:solidFill>
                  <a:prstClr val="white"/>
                </a:solidFill>
              </a:rPr>
              <a:t>d’Agriculture Hauts-de-France – Septembre</a:t>
            </a:r>
            <a:r>
              <a:rPr lang="fr-FR" spc="50" smtClean="0">
                <a:solidFill>
                  <a:prstClr val="white"/>
                </a:solidFill>
              </a:rPr>
              <a:t> </a:t>
            </a:r>
            <a:r>
              <a:rPr lang="fr-FR" spc="-5" smtClean="0">
                <a:solidFill>
                  <a:prstClr val="white"/>
                </a:solidFill>
              </a:rPr>
              <a:t>2017</a:t>
            </a:r>
            <a:endParaRPr lang="fr-FR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18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spc="-5" smtClean="0">
                <a:solidFill>
                  <a:prstClr val="white"/>
                </a:solidFill>
              </a:rPr>
              <a:t>Service </a:t>
            </a:r>
            <a:r>
              <a:rPr lang="fr-FR" smtClean="0">
                <a:solidFill>
                  <a:prstClr val="white"/>
                </a:solidFill>
              </a:rPr>
              <a:t>Affaires économiques et Prospective – </a:t>
            </a:r>
            <a:r>
              <a:rPr lang="fr-FR" spc="-5" smtClean="0">
                <a:solidFill>
                  <a:prstClr val="white"/>
                </a:solidFill>
              </a:rPr>
              <a:t>Chambre </a:t>
            </a:r>
            <a:r>
              <a:rPr lang="fr-FR" smtClean="0">
                <a:solidFill>
                  <a:prstClr val="white"/>
                </a:solidFill>
              </a:rPr>
              <a:t>d’Agriculture Hauts-de-France – Septembre</a:t>
            </a:r>
            <a:r>
              <a:rPr lang="fr-FR" spc="50" smtClean="0">
                <a:solidFill>
                  <a:prstClr val="white"/>
                </a:solidFill>
              </a:rPr>
              <a:t> </a:t>
            </a:r>
            <a:r>
              <a:rPr lang="fr-FR" spc="-5" smtClean="0">
                <a:solidFill>
                  <a:prstClr val="white"/>
                </a:solidFill>
              </a:rPr>
              <a:t>2017</a:t>
            </a:r>
            <a:endParaRPr lang="fr-FR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0336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24506" y="1482962"/>
            <a:ext cx="428921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spc="-5" smtClean="0">
                <a:solidFill>
                  <a:prstClr val="white"/>
                </a:solidFill>
              </a:rPr>
              <a:t>Service </a:t>
            </a:r>
            <a:r>
              <a:rPr lang="fr-FR" smtClean="0">
                <a:solidFill>
                  <a:prstClr val="white"/>
                </a:solidFill>
              </a:rPr>
              <a:t>Affaires économiques et Prospective – </a:t>
            </a:r>
            <a:r>
              <a:rPr lang="fr-FR" spc="-5" smtClean="0">
                <a:solidFill>
                  <a:prstClr val="white"/>
                </a:solidFill>
              </a:rPr>
              <a:t>Chambre </a:t>
            </a:r>
            <a:r>
              <a:rPr lang="fr-FR" smtClean="0">
                <a:solidFill>
                  <a:prstClr val="white"/>
                </a:solidFill>
              </a:rPr>
              <a:t>d’Agriculture Hauts-de-France – Septembre</a:t>
            </a:r>
            <a:r>
              <a:rPr lang="fr-FR" spc="50" smtClean="0">
                <a:solidFill>
                  <a:prstClr val="white"/>
                </a:solidFill>
              </a:rPr>
              <a:t> </a:t>
            </a:r>
            <a:r>
              <a:rPr lang="fr-FR" spc="-5" smtClean="0">
                <a:solidFill>
                  <a:prstClr val="white"/>
                </a:solidFill>
              </a:rPr>
              <a:t>2017</a:t>
            </a:r>
            <a:endParaRPr lang="fr-FR"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95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spc="-5" smtClean="0">
                <a:solidFill>
                  <a:prstClr val="white"/>
                </a:solidFill>
              </a:rPr>
              <a:t>Service </a:t>
            </a:r>
            <a:r>
              <a:rPr lang="fr-FR" smtClean="0">
                <a:solidFill>
                  <a:prstClr val="white"/>
                </a:solidFill>
              </a:rPr>
              <a:t>Affaires économiques et Prospective – </a:t>
            </a:r>
            <a:r>
              <a:rPr lang="fr-FR" spc="-5" smtClean="0">
                <a:solidFill>
                  <a:prstClr val="white"/>
                </a:solidFill>
              </a:rPr>
              <a:t>Chambre </a:t>
            </a:r>
            <a:r>
              <a:rPr lang="fr-FR" smtClean="0">
                <a:solidFill>
                  <a:prstClr val="white"/>
                </a:solidFill>
              </a:rPr>
              <a:t>d’Agriculture Hauts-de-France – Septembre</a:t>
            </a:r>
            <a:r>
              <a:rPr lang="fr-FR" spc="50" smtClean="0">
                <a:solidFill>
                  <a:prstClr val="white"/>
                </a:solidFill>
              </a:rPr>
              <a:t> </a:t>
            </a:r>
            <a:r>
              <a:rPr lang="fr-FR" spc="-5" smtClean="0">
                <a:solidFill>
                  <a:prstClr val="white"/>
                </a:solidFill>
              </a:rPr>
              <a:t>2017</a:t>
            </a:r>
            <a:endParaRPr lang="fr-FR" spc="-5" dirty="0">
              <a:solidFill>
                <a:prstClr val="white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557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883481"/>
            <a:ext cx="12192000" cy="974725"/>
          </a:xfrm>
          <a:custGeom>
            <a:avLst/>
            <a:gdLst/>
            <a:ahLst/>
            <a:cxnLst/>
            <a:rect l="l" t="t" r="r" b="b"/>
            <a:pathLst>
              <a:path w="9144000" h="974725">
                <a:moveTo>
                  <a:pt x="0" y="0"/>
                </a:moveTo>
                <a:lnTo>
                  <a:pt x="0" y="974517"/>
                </a:lnTo>
                <a:lnTo>
                  <a:pt x="9144000" y="974517"/>
                </a:lnTo>
                <a:lnTo>
                  <a:pt x="9143999" y="593865"/>
                </a:lnTo>
                <a:lnTo>
                  <a:pt x="0" y="0"/>
                </a:lnTo>
                <a:close/>
              </a:path>
            </a:pathLst>
          </a:custGeom>
          <a:solidFill>
            <a:srgbClr val="1B789A"/>
          </a:solid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5883480"/>
            <a:ext cx="12192000" cy="594360"/>
          </a:xfrm>
          <a:custGeom>
            <a:avLst/>
            <a:gdLst/>
            <a:ahLst/>
            <a:cxnLst/>
            <a:rect l="l" t="t" r="r" b="b"/>
            <a:pathLst>
              <a:path w="9144000" h="594360">
                <a:moveTo>
                  <a:pt x="0" y="0"/>
                </a:moveTo>
                <a:lnTo>
                  <a:pt x="9143999" y="593865"/>
                </a:lnTo>
              </a:path>
            </a:pathLst>
          </a:custGeom>
          <a:ln w="761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5625338"/>
            <a:ext cx="12192000" cy="1233170"/>
          </a:xfrm>
          <a:custGeom>
            <a:avLst/>
            <a:gdLst/>
            <a:ahLst/>
            <a:cxnLst/>
            <a:rect l="l" t="t" r="r" b="b"/>
            <a:pathLst>
              <a:path w="9144000" h="1233170">
                <a:moveTo>
                  <a:pt x="0" y="0"/>
                </a:moveTo>
                <a:lnTo>
                  <a:pt x="0" y="1232660"/>
                </a:lnTo>
                <a:lnTo>
                  <a:pt x="9144000" y="1232660"/>
                </a:lnTo>
                <a:lnTo>
                  <a:pt x="9144000" y="688489"/>
                </a:lnTo>
                <a:lnTo>
                  <a:pt x="0" y="0"/>
                </a:lnTo>
                <a:close/>
              </a:path>
            </a:pathLst>
          </a:custGeom>
          <a:solidFill>
            <a:srgbClr val="1B789A"/>
          </a:solid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5625339"/>
            <a:ext cx="12192000" cy="688975"/>
          </a:xfrm>
          <a:custGeom>
            <a:avLst/>
            <a:gdLst/>
            <a:ahLst/>
            <a:cxnLst/>
            <a:rect l="l" t="t" r="r" b="b"/>
            <a:pathLst>
              <a:path w="9144000" h="688975">
                <a:moveTo>
                  <a:pt x="9143999" y="688489"/>
                </a:moveTo>
                <a:lnTo>
                  <a:pt x="0" y="0"/>
                </a:lnTo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0" y="0"/>
            <a:ext cx="12192000" cy="2768600"/>
          </a:xfrm>
          <a:custGeom>
            <a:avLst/>
            <a:gdLst/>
            <a:ahLst/>
            <a:cxnLst/>
            <a:rect l="l" t="t" r="r" b="b"/>
            <a:pathLst>
              <a:path w="9144000" h="2768600">
                <a:moveTo>
                  <a:pt x="9144000" y="0"/>
                </a:moveTo>
                <a:lnTo>
                  <a:pt x="0" y="0"/>
                </a:lnTo>
                <a:lnTo>
                  <a:pt x="0" y="2768415"/>
                </a:lnTo>
                <a:lnTo>
                  <a:pt x="9144000" y="1956402"/>
                </a:lnTo>
                <a:lnTo>
                  <a:pt x="9144000" y="0"/>
                </a:lnTo>
                <a:close/>
              </a:path>
            </a:pathLst>
          </a:custGeom>
          <a:solidFill>
            <a:srgbClr val="1B789A"/>
          </a:solid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0" y="1956403"/>
            <a:ext cx="12192000" cy="812165"/>
          </a:xfrm>
          <a:custGeom>
            <a:avLst/>
            <a:gdLst/>
            <a:ahLst/>
            <a:cxnLst/>
            <a:rect l="l" t="t" r="r" b="b"/>
            <a:pathLst>
              <a:path w="9144000" h="812164">
                <a:moveTo>
                  <a:pt x="9144000" y="0"/>
                </a:moveTo>
                <a:lnTo>
                  <a:pt x="0" y="812013"/>
                </a:lnTo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spc="-5" smtClean="0">
                <a:solidFill>
                  <a:prstClr val="white"/>
                </a:solidFill>
              </a:rPr>
              <a:t>Service </a:t>
            </a:r>
            <a:r>
              <a:rPr lang="fr-FR" smtClean="0">
                <a:solidFill>
                  <a:prstClr val="white"/>
                </a:solidFill>
              </a:rPr>
              <a:t>Affaires économiques et Prospective – </a:t>
            </a:r>
            <a:r>
              <a:rPr lang="fr-FR" spc="-5" smtClean="0">
                <a:solidFill>
                  <a:prstClr val="white"/>
                </a:solidFill>
              </a:rPr>
              <a:t>Chambre </a:t>
            </a:r>
            <a:r>
              <a:rPr lang="fr-FR" smtClean="0">
                <a:solidFill>
                  <a:prstClr val="white"/>
                </a:solidFill>
              </a:rPr>
              <a:t>d’Agriculture Hauts-de-France – Septembre</a:t>
            </a:r>
            <a:r>
              <a:rPr lang="fr-FR" spc="50" smtClean="0">
                <a:solidFill>
                  <a:prstClr val="white"/>
                </a:solidFill>
              </a:rPr>
              <a:t> </a:t>
            </a:r>
            <a:r>
              <a:rPr lang="fr-FR" spc="-5" smtClean="0">
                <a:solidFill>
                  <a:prstClr val="white"/>
                </a:solidFill>
              </a:rPr>
              <a:t>2017</a:t>
            </a:r>
            <a:endParaRPr lang="fr-FR" spc="-5" dirty="0">
              <a:solidFill>
                <a:prstClr val="white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614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1243330"/>
          </a:xfrm>
          <a:custGeom>
            <a:avLst/>
            <a:gdLst/>
            <a:ahLst/>
            <a:cxnLst/>
            <a:rect l="l" t="t" r="r" b="b"/>
            <a:pathLst>
              <a:path w="9144000" h="1243330">
                <a:moveTo>
                  <a:pt x="9144000" y="0"/>
                </a:moveTo>
                <a:lnTo>
                  <a:pt x="0" y="0"/>
                </a:lnTo>
                <a:lnTo>
                  <a:pt x="0" y="1242764"/>
                </a:lnTo>
                <a:lnTo>
                  <a:pt x="9144000" y="430745"/>
                </a:lnTo>
                <a:lnTo>
                  <a:pt x="9144000" y="0"/>
                </a:lnTo>
                <a:close/>
              </a:path>
            </a:pathLst>
          </a:custGeom>
          <a:solidFill>
            <a:srgbClr val="1B789A"/>
          </a:solid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430746"/>
            <a:ext cx="12192000" cy="812165"/>
          </a:xfrm>
          <a:custGeom>
            <a:avLst/>
            <a:gdLst/>
            <a:ahLst/>
            <a:cxnLst/>
            <a:rect l="l" t="t" r="r" b="b"/>
            <a:pathLst>
              <a:path w="9144000" h="812165">
                <a:moveTo>
                  <a:pt x="9144000" y="0"/>
                </a:moveTo>
                <a:lnTo>
                  <a:pt x="0" y="812018"/>
                </a:lnTo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2636901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1B789A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24720" y="358267"/>
            <a:ext cx="1054255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spc="-5" smtClean="0">
                <a:solidFill>
                  <a:prstClr val="white"/>
                </a:solidFill>
              </a:rPr>
              <a:t>Service </a:t>
            </a:r>
            <a:r>
              <a:rPr lang="fr-FR" smtClean="0">
                <a:solidFill>
                  <a:prstClr val="white"/>
                </a:solidFill>
              </a:rPr>
              <a:t>Affaires économiques et</a:t>
            </a:r>
            <a:r>
              <a:rPr lang="fr-FR" spc="55" smtClean="0">
                <a:solidFill>
                  <a:prstClr val="white"/>
                </a:solidFill>
              </a:rPr>
              <a:t> </a:t>
            </a:r>
            <a:r>
              <a:rPr lang="fr-FR" smtClean="0">
                <a:solidFill>
                  <a:prstClr val="white"/>
                </a:solidFill>
              </a:rPr>
              <a:t>Prospective – </a:t>
            </a:r>
            <a:r>
              <a:rPr lang="fr-FR" spc="-5" smtClean="0">
                <a:solidFill>
                  <a:prstClr val="white"/>
                </a:solidFill>
              </a:rPr>
              <a:t>Chambre </a:t>
            </a:r>
            <a:r>
              <a:rPr lang="fr-FR" smtClean="0">
                <a:solidFill>
                  <a:prstClr val="white"/>
                </a:solidFill>
              </a:rPr>
              <a:t>d’Agriculture Hauts-de-France – Septembre </a:t>
            </a:r>
            <a:r>
              <a:rPr lang="fr-FR" spc="-5" smtClean="0">
                <a:solidFill>
                  <a:prstClr val="white"/>
                </a:solidFill>
              </a:rPr>
              <a:t>2017</a:t>
            </a:r>
            <a:endParaRPr lang="fr-FR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6280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spc="-5" smtClean="0">
                <a:solidFill>
                  <a:prstClr val="white"/>
                </a:solidFill>
              </a:rPr>
              <a:t>Service </a:t>
            </a:r>
            <a:r>
              <a:rPr lang="fr-FR" smtClean="0">
                <a:solidFill>
                  <a:prstClr val="white"/>
                </a:solidFill>
              </a:rPr>
              <a:t>Affaires économiques et</a:t>
            </a:r>
            <a:r>
              <a:rPr lang="fr-FR" spc="55" smtClean="0">
                <a:solidFill>
                  <a:prstClr val="white"/>
                </a:solidFill>
              </a:rPr>
              <a:t> </a:t>
            </a:r>
            <a:r>
              <a:rPr lang="fr-FR" smtClean="0">
                <a:solidFill>
                  <a:prstClr val="white"/>
                </a:solidFill>
              </a:rPr>
              <a:t>Prospective – </a:t>
            </a:r>
            <a:r>
              <a:rPr lang="fr-FR" spc="-5" smtClean="0">
                <a:solidFill>
                  <a:prstClr val="white"/>
                </a:solidFill>
              </a:rPr>
              <a:t>Chambre </a:t>
            </a:r>
            <a:r>
              <a:rPr lang="fr-FR" smtClean="0">
                <a:solidFill>
                  <a:prstClr val="white"/>
                </a:solidFill>
              </a:rPr>
              <a:t>d’Agriculture Hauts-de-France – Septembre </a:t>
            </a:r>
            <a:r>
              <a:rPr lang="fr-FR" spc="-5" smtClean="0">
                <a:solidFill>
                  <a:prstClr val="white"/>
                </a:solidFill>
              </a:rPr>
              <a:t>2017</a:t>
            </a:r>
            <a:endParaRPr lang="fr-FR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07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8801-58E8-4674-BD1B-59632CC4973D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5281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883481"/>
            <a:ext cx="12192000" cy="974725"/>
          </a:xfrm>
          <a:custGeom>
            <a:avLst/>
            <a:gdLst/>
            <a:ahLst/>
            <a:cxnLst/>
            <a:rect l="l" t="t" r="r" b="b"/>
            <a:pathLst>
              <a:path w="9144000" h="974725">
                <a:moveTo>
                  <a:pt x="0" y="0"/>
                </a:moveTo>
                <a:lnTo>
                  <a:pt x="0" y="974517"/>
                </a:lnTo>
                <a:lnTo>
                  <a:pt x="9144000" y="974517"/>
                </a:lnTo>
                <a:lnTo>
                  <a:pt x="9143999" y="593865"/>
                </a:lnTo>
                <a:lnTo>
                  <a:pt x="0" y="0"/>
                </a:lnTo>
                <a:close/>
              </a:path>
            </a:pathLst>
          </a:custGeom>
          <a:solidFill>
            <a:srgbClr val="1B789A"/>
          </a:solid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5883480"/>
            <a:ext cx="12192000" cy="594360"/>
          </a:xfrm>
          <a:custGeom>
            <a:avLst/>
            <a:gdLst/>
            <a:ahLst/>
            <a:cxnLst/>
            <a:rect l="l" t="t" r="r" b="b"/>
            <a:pathLst>
              <a:path w="9144000" h="594360">
                <a:moveTo>
                  <a:pt x="0" y="0"/>
                </a:moveTo>
                <a:lnTo>
                  <a:pt x="9143999" y="593865"/>
                </a:lnTo>
              </a:path>
            </a:pathLst>
          </a:custGeom>
          <a:ln w="761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6024879" y="1176527"/>
            <a:ext cx="6079744" cy="470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004560" y="1168908"/>
            <a:ext cx="6110224" cy="4312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6082285" y="1196771"/>
            <a:ext cx="5966460" cy="4624070"/>
          </a:xfrm>
          <a:custGeom>
            <a:avLst/>
            <a:gdLst/>
            <a:ahLst/>
            <a:cxnLst/>
            <a:rect l="l" t="t" r="r" b="b"/>
            <a:pathLst>
              <a:path w="4474845" h="4624070">
                <a:moveTo>
                  <a:pt x="0" y="4623688"/>
                </a:moveTo>
                <a:lnTo>
                  <a:pt x="4474845" y="4623688"/>
                </a:lnTo>
                <a:lnTo>
                  <a:pt x="4474845" y="0"/>
                </a:lnTo>
                <a:lnTo>
                  <a:pt x="0" y="0"/>
                </a:lnTo>
                <a:lnTo>
                  <a:pt x="0" y="4623688"/>
                </a:lnTo>
                <a:close/>
              </a:path>
            </a:pathLst>
          </a:custGeom>
          <a:solidFill>
            <a:srgbClr val="D2A274">
              <a:alpha val="79998"/>
            </a:srgbClr>
          </a:solid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64760" y="1225372"/>
            <a:ext cx="49809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1B789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spc="-5" smtClean="0">
                <a:solidFill>
                  <a:prstClr val="white"/>
                </a:solidFill>
              </a:rPr>
              <a:t>Service </a:t>
            </a:r>
            <a:r>
              <a:rPr lang="fr-FR" smtClean="0">
                <a:solidFill>
                  <a:prstClr val="white"/>
                </a:solidFill>
              </a:rPr>
              <a:t>Affaires économiques et</a:t>
            </a:r>
            <a:r>
              <a:rPr lang="fr-FR" spc="55" smtClean="0">
                <a:solidFill>
                  <a:prstClr val="white"/>
                </a:solidFill>
              </a:rPr>
              <a:t> </a:t>
            </a:r>
            <a:r>
              <a:rPr lang="fr-FR" smtClean="0">
                <a:solidFill>
                  <a:prstClr val="white"/>
                </a:solidFill>
              </a:rPr>
              <a:t>Prospective – </a:t>
            </a:r>
            <a:r>
              <a:rPr lang="fr-FR" spc="-5" smtClean="0">
                <a:solidFill>
                  <a:prstClr val="white"/>
                </a:solidFill>
              </a:rPr>
              <a:t>Chambre </a:t>
            </a:r>
            <a:r>
              <a:rPr lang="fr-FR" smtClean="0">
                <a:solidFill>
                  <a:prstClr val="white"/>
                </a:solidFill>
              </a:rPr>
              <a:t>d’Agriculture Hauts-de-France – Septembre </a:t>
            </a:r>
            <a:r>
              <a:rPr lang="fr-FR" spc="-5" smtClean="0">
                <a:solidFill>
                  <a:prstClr val="white"/>
                </a:solidFill>
              </a:rPr>
              <a:t>2017</a:t>
            </a:r>
            <a:endParaRPr lang="fr-FR"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spc="-5" smtClean="0">
                <a:solidFill>
                  <a:prstClr val="white"/>
                </a:solidFill>
              </a:rPr>
              <a:t>Service </a:t>
            </a:r>
            <a:r>
              <a:rPr lang="fr-FR" smtClean="0">
                <a:solidFill>
                  <a:prstClr val="white"/>
                </a:solidFill>
              </a:rPr>
              <a:t>Affaires économiques et</a:t>
            </a:r>
            <a:r>
              <a:rPr lang="fr-FR" spc="55" smtClean="0">
                <a:solidFill>
                  <a:prstClr val="white"/>
                </a:solidFill>
              </a:rPr>
              <a:t> </a:t>
            </a:r>
            <a:r>
              <a:rPr lang="fr-FR" smtClean="0">
                <a:solidFill>
                  <a:prstClr val="white"/>
                </a:solidFill>
              </a:rPr>
              <a:t>Prospective – </a:t>
            </a:r>
            <a:r>
              <a:rPr lang="fr-FR" spc="-5" smtClean="0">
                <a:solidFill>
                  <a:prstClr val="white"/>
                </a:solidFill>
              </a:rPr>
              <a:t>Chambre </a:t>
            </a:r>
            <a:r>
              <a:rPr lang="fr-FR" smtClean="0">
                <a:solidFill>
                  <a:prstClr val="white"/>
                </a:solidFill>
              </a:rPr>
              <a:t>d’Agriculture Hauts-de-France – Septembre </a:t>
            </a:r>
            <a:r>
              <a:rPr lang="fr-FR" spc="-5" smtClean="0">
                <a:solidFill>
                  <a:prstClr val="white"/>
                </a:solidFill>
              </a:rPr>
              <a:t>2017</a:t>
            </a:r>
            <a:endParaRPr lang="fr-FR" spc="-5" dirty="0">
              <a:solidFill>
                <a:prstClr val="white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641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883481"/>
            <a:ext cx="12192000" cy="974725"/>
          </a:xfrm>
          <a:custGeom>
            <a:avLst/>
            <a:gdLst/>
            <a:ahLst/>
            <a:cxnLst/>
            <a:rect l="l" t="t" r="r" b="b"/>
            <a:pathLst>
              <a:path w="9144000" h="974725">
                <a:moveTo>
                  <a:pt x="0" y="0"/>
                </a:moveTo>
                <a:lnTo>
                  <a:pt x="0" y="974517"/>
                </a:lnTo>
                <a:lnTo>
                  <a:pt x="9144000" y="974517"/>
                </a:lnTo>
                <a:lnTo>
                  <a:pt x="9143999" y="593865"/>
                </a:lnTo>
                <a:lnTo>
                  <a:pt x="0" y="0"/>
                </a:lnTo>
                <a:close/>
              </a:path>
            </a:pathLst>
          </a:custGeom>
          <a:solidFill>
            <a:srgbClr val="1B789A"/>
          </a:solid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5883480"/>
            <a:ext cx="12192000" cy="594360"/>
          </a:xfrm>
          <a:custGeom>
            <a:avLst/>
            <a:gdLst/>
            <a:ahLst/>
            <a:cxnLst/>
            <a:rect l="l" t="t" r="r" b="b"/>
            <a:pathLst>
              <a:path w="9144000" h="594360">
                <a:moveTo>
                  <a:pt x="0" y="0"/>
                </a:moveTo>
                <a:lnTo>
                  <a:pt x="9143999" y="593865"/>
                </a:lnTo>
              </a:path>
            </a:pathLst>
          </a:custGeom>
          <a:ln w="761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5625338"/>
            <a:ext cx="12192000" cy="1233170"/>
          </a:xfrm>
          <a:custGeom>
            <a:avLst/>
            <a:gdLst/>
            <a:ahLst/>
            <a:cxnLst/>
            <a:rect l="l" t="t" r="r" b="b"/>
            <a:pathLst>
              <a:path w="9144000" h="1233170">
                <a:moveTo>
                  <a:pt x="0" y="0"/>
                </a:moveTo>
                <a:lnTo>
                  <a:pt x="0" y="1232660"/>
                </a:lnTo>
                <a:lnTo>
                  <a:pt x="9144000" y="1232660"/>
                </a:lnTo>
                <a:lnTo>
                  <a:pt x="9144000" y="688489"/>
                </a:lnTo>
                <a:lnTo>
                  <a:pt x="0" y="0"/>
                </a:lnTo>
                <a:close/>
              </a:path>
            </a:pathLst>
          </a:custGeom>
          <a:solidFill>
            <a:srgbClr val="1B789A"/>
          </a:solid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5625339"/>
            <a:ext cx="12192000" cy="688975"/>
          </a:xfrm>
          <a:custGeom>
            <a:avLst/>
            <a:gdLst/>
            <a:ahLst/>
            <a:cxnLst/>
            <a:rect l="l" t="t" r="r" b="b"/>
            <a:pathLst>
              <a:path w="9144000" h="688975">
                <a:moveTo>
                  <a:pt x="9143999" y="688489"/>
                </a:moveTo>
                <a:lnTo>
                  <a:pt x="0" y="0"/>
                </a:lnTo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0" y="0"/>
            <a:ext cx="12192000" cy="2768600"/>
          </a:xfrm>
          <a:custGeom>
            <a:avLst/>
            <a:gdLst/>
            <a:ahLst/>
            <a:cxnLst/>
            <a:rect l="l" t="t" r="r" b="b"/>
            <a:pathLst>
              <a:path w="9144000" h="2768600">
                <a:moveTo>
                  <a:pt x="9144000" y="0"/>
                </a:moveTo>
                <a:lnTo>
                  <a:pt x="0" y="0"/>
                </a:lnTo>
                <a:lnTo>
                  <a:pt x="0" y="2768415"/>
                </a:lnTo>
                <a:lnTo>
                  <a:pt x="9144000" y="1956402"/>
                </a:lnTo>
                <a:lnTo>
                  <a:pt x="9144000" y="0"/>
                </a:lnTo>
                <a:close/>
              </a:path>
            </a:pathLst>
          </a:custGeom>
          <a:solidFill>
            <a:srgbClr val="1B789A"/>
          </a:solid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0" y="1956403"/>
            <a:ext cx="12192000" cy="812165"/>
          </a:xfrm>
          <a:custGeom>
            <a:avLst/>
            <a:gdLst/>
            <a:ahLst/>
            <a:cxnLst/>
            <a:rect l="l" t="t" r="r" b="b"/>
            <a:pathLst>
              <a:path w="9144000" h="812164">
                <a:moveTo>
                  <a:pt x="9144000" y="0"/>
                </a:moveTo>
                <a:lnTo>
                  <a:pt x="0" y="812013"/>
                </a:lnTo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spc="-5" smtClean="0">
                <a:solidFill>
                  <a:prstClr val="white"/>
                </a:solidFill>
              </a:rPr>
              <a:t>Service </a:t>
            </a:r>
            <a:r>
              <a:rPr lang="fr-FR" smtClean="0">
                <a:solidFill>
                  <a:prstClr val="white"/>
                </a:solidFill>
              </a:rPr>
              <a:t>Affaires économiques et</a:t>
            </a:r>
            <a:r>
              <a:rPr lang="fr-FR" spc="55" smtClean="0">
                <a:solidFill>
                  <a:prstClr val="white"/>
                </a:solidFill>
              </a:rPr>
              <a:t> </a:t>
            </a:r>
            <a:r>
              <a:rPr lang="fr-FR" smtClean="0">
                <a:solidFill>
                  <a:prstClr val="white"/>
                </a:solidFill>
              </a:rPr>
              <a:t>Prospective – </a:t>
            </a:r>
            <a:r>
              <a:rPr lang="fr-FR" spc="-5" smtClean="0">
                <a:solidFill>
                  <a:prstClr val="white"/>
                </a:solidFill>
              </a:rPr>
              <a:t>Chambre </a:t>
            </a:r>
            <a:r>
              <a:rPr lang="fr-FR" smtClean="0">
                <a:solidFill>
                  <a:prstClr val="white"/>
                </a:solidFill>
              </a:rPr>
              <a:t>d’Agriculture Hauts-de-France – Septembre </a:t>
            </a:r>
            <a:r>
              <a:rPr lang="fr-FR" spc="-5" smtClean="0">
                <a:solidFill>
                  <a:prstClr val="white"/>
                </a:solidFill>
              </a:rPr>
              <a:t>2017</a:t>
            </a:r>
            <a:endParaRPr lang="fr-FR" spc="-5" dirty="0">
              <a:solidFill>
                <a:prstClr val="white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326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80952" y="317852"/>
            <a:ext cx="10425463" cy="2522661"/>
          </a:xfrm>
          <a:custGeom>
            <a:avLst/>
            <a:gdLst/>
            <a:ahLst/>
            <a:cxnLst/>
            <a:rect l="l" t="t" r="r" b="b"/>
            <a:pathLst>
              <a:path w="9144000" h="2781935">
                <a:moveTo>
                  <a:pt x="0" y="2781651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1970029"/>
                </a:lnTo>
                <a:lnTo>
                  <a:pt x="0" y="2781651"/>
                </a:lnTo>
                <a:close/>
              </a:path>
            </a:pathLst>
          </a:custGeom>
          <a:solidFill>
            <a:srgbClr val="1B789A"/>
          </a:solidFill>
        </p:spPr>
        <p:txBody>
          <a:bodyPr wrap="square" lIns="0" tIns="0" rIns="0" bIns="0" rtlCol="0"/>
          <a:lstStyle/>
          <a:p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880952" y="2069482"/>
            <a:ext cx="10425463" cy="805570"/>
          </a:xfrm>
          <a:custGeom>
            <a:avLst/>
            <a:gdLst/>
            <a:ahLst/>
            <a:cxnLst/>
            <a:rect l="l" t="t" r="r" b="b"/>
            <a:pathLst>
              <a:path w="9144000" h="888364">
                <a:moveTo>
                  <a:pt x="0" y="888363"/>
                </a:moveTo>
                <a:lnTo>
                  <a:pt x="0" y="811622"/>
                </a:lnTo>
                <a:lnTo>
                  <a:pt x="9144000" y="0"/>
                </a:lnTo>
                <a:lnTo>
                  <a:pt x="9144000" y="76741"/>
                </a:lnTo>
                <a:lnTo>
                  <a:pt x="0" y="8883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10083" y="773552"/>
            <a:ext cx="8971835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16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516">
              <a:spcBef>
                <a:spcPts val="14"/>
              </a:spcBef>
            </a:pPr>
            <a:r>
              <a:rPr lang="fr-FR" spc="-5" smtClean="0">
                <a:solidFill>
                  <a:prstClr val="white"/>
                </a:solidFill>
              </a:rPr>
              <a:t>ure </a:t>
            </a:r>
            <a:r>
              <a:rPr lang="fr-FR" smtClean="0">
                <a:solidFill>
                  <a:prstClr val="white"/>
                </a:solidFill>
              </a:rPr>
              <a:t>Hauts-de-France – </a:t>
            </a:r>
            <a:r>
              <a:rPr lang="fr-FR" spc="-9" smtClean="0">
                <a:solidFill>
                  <a:prstClr val="white"/>
                </a:solidFill>
              </a:rPr>
              <a:t>Mai</a:t>
            </a:r>
            <a:r>
              <a:rPr lang="fr-FR" spc="-122" smtClean="0">
                <a:solidFill>
                  <a:prstClr val="white"/>
                </a:solidFill>
              </a:rPr>
              <a:t> </a:t>
            </a:r>
            <a:r>
              <a:rPr lang="fr-FR" smtClean="0">
                <a:solidFill>
                  <a:prstClr val="white"/>
                </a:solidFill>
              </a:rPr>
              <a:t>2018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56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7317" y="445848"/>
            <a:ext cx="9437363" cy="404726"/>
          </a:xfrm>
        </p:spPr>
        <p:txBody>
          <a:bodyPr lIns="0" tIns="0" rIns="0" bIns="0"/>
          <a:lstStyle>
            <a:lvl1pPr>
              <a:defRPr sz="263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16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516">
              <a:spcBef>
                <a:spcPts val="14"/>
              </a:spcBef>
            </a:pPr>
            <a:r>
              <a:rPr lang="fr-FR" spc="-5" smtClean="0">
                <a:solidFill>
                  <a:prstClr val="white"/>
                </a:solidFill>
              </a:rPr>
              <a:t>ure </a:t>
            </a:r>
            <a:r>
              <a:rPr lang="fr-FR" smtClean="0">
                <a:solidFill>
                  <a:prstClr val="white"/>
                </a:solidFill>
              </a:rPr>
              <a:t>Hauts-de-France – </a:t>
            </a:r>
            <a:r>
              <a:rPr lang="fr-FR" spc="-9" smtClean="0">
                <a:solidFill>
                  <a:prstClr val="white"/>
                </a:solidFill>
              </a:rPr>
              <a:t>Mai</a:t>
            </a:r>
            <a:r>
              <a:rPr lang="fr-FR" spc="-122" smtClean="0">
                <a:solidFill>
                  <a:prstClr val="white"/>
                </a:solidFill>
              </a:rPr>
              <a:t> </a:t>
            </a:r>
            <a:r>
              <a:rPr lang="fr-FR" smtClean="0">
                <a:solidFill>
                  <a:prstClr val="white"/>
                </a:solidFill>
              </a:rPr>
              <a:t>2018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855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7317" y="445848"/>
            <a:ext cx="9437363" cy="404726"/>
          </a:xfrm>
        </p:spPr>
        <p:txBody>
          <a:bodyPr lIns="0" tIns="0" rIns="0" bIns="0"/>
          <a:lstStyle>
            <a:lvl1pPr>
              <a:defRPr sz="263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377313" y="1507151"/>
            <a:ext cx="3994256" cy="279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14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16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516">
              <a:spcBef>
                <a:spcPts val="14"/>
              </a:spcBef>
            </a:pPr>
            <a:r>
              <a:rPr lang="fr-FR" spc="-5" smtClean="0">
                <a:solidFill>
                  <a:prstClr val="white"/>
                </a:solidFill>
              </a:rPr>
              <a:t>ure </a:t>
            </a:r>
            <a:r>
              <a:rPr lang="fr-FR" smtClean="0">
                <a:solidFill>
                  <a:prstClr val="white"/>
                </a:solidFill>
              </a:rPr>
              <a:t>Hauts-de-France – </a:t>
            </a:r>
            <a:r>
              <a:rPr lang="fr-FR" spc="-9" smtClean="0">
                <a:solidFill>
                  <a:prstClr val="white"/>
                </a:solidFill>
              </a:rPr>
              <a:t>Mai</a:t>
            </a:r>
            <a:r>
              <a:rPr lang="fr-FR" spc="-122" smtClean="0">
                <a:solidFill>
                  <a:prstClr val="white"/>
                </a:solidFill>
              </a:rPr>
              <a:t> </a:t>
            </a:r>
            <a:r>
              <a:rPr lang="fr-FR" smtClean="0">
                <a:solidFill>
                  <a:prstClr val="white"/>
                </a:solidFill>
              </a:rPr>
              <a:t>2018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1301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7317" y="445848"/>
            <a:ext cx="9437363" cy="404726"/>
          </a:xfrm>
        </p:spPr>
        <p:txBody>
          <a:bodyPr lIns="0" tIns="0" rIns="0" bIns="0"/>
          <a:lstStyle>
            <a:lvl1pPr>
              <a:defRPr sz="263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16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516">
              <a:spcBef>
                <a:spcPts val="14"/>
              </a:spcBef>
            </a:pPr>
            <a:r>
              <a:rPr lang="fr-FR" spc="-5" smtClean="0">
                <a:solidFill>
                  <a:prstClr val="white"/>
                </a:solidFill>
              </a:rPr>
              <a:t>ure </a:t>
            </a:r>
            <a:r>
              <a:rPr lang="fr-FR" smtClean="0">
                <a:solidFill>
                  <a:prstClr val="white"/>
                </a:solidFill>
              </a:rPr>
              <a:t>Hauts-de-France – </a:t>
            </a:r>
            <a:r>
              <a:rPr lang="fr-FR" spc="-9" smtClean="0">
                <a:solidFill>
                  <a:prstClr val="white"/>
                </a:solidFill>
              </a:rPr>
              <a:t>Mai</a:t>
            </a:r>
            <a:r>
              <a:rPr lang="fr-FR" spc="-122" smtClean="0">
                <a:solidFill>
                  <a:prstClr val="white"/>
                </a:solidFill>
              </a:rPr>
              <a:t> </a:t>
            </a:r>
            <a:r>
              <a:rPr lang="fr-FR" smtClean="0">
                <a:solidFill>
                  <a:prstClr val="white"/>
                </a:solidFill>
              </a:rPr>
              <a:t>2018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6801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80952" y="317852"/>
            <a:ext cx="10425463" cy="2522661"/>
          </a:xfrm>
          <a:custGeom>
            <a:avLst/>
            <a:gdLst/>
            <a:ahLst/>
            <a:cxnLst/>
            <a:rect l="l" t="t" r="r" b="b"/>
            <a:pathLst>
              <a:path w="9144000" h="2781935">
                <a:moveTo>
                  <a:pt x="0" y="2781651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1970029"/>
                </a:lnTo>
                <a:lnTo>
                  <a:pt x="0" y="2781651"/>
                </a:lnTo>
                <a:close/>
              </a:path>
            </a:pathLst>
          </a:custGeom>
          <a:solidFill>
            <a:srgbClr val="1B789A"/>
          </a:solidFill>
        </p:spPr>
        <p:txBody>
          <a:bodyPr wrap="square" lIns="0" tIns="0" rIns="0" bIns="0" rtlCol="0"/>
          <a:lstStyle/>
          <a:p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880952" y="2069482"/>
            <a:ext cx="10425463" cy="805570"/>
          </a:xfrm>
          <a:custGeom>
            <a:avLst/>
            <a:gdLst/>
            <a:ahLst/>
            <a:cxnLst/>
            <a:rect l="l" t="t" r="r" b="b"/>
            <a:pathLst>
              <a:path w="9144000" h="888364">
                <a:moveTo>
                  <a:pt x="0" y="888363"/>
                </a:moveTo>
                <a:lnTo>
                  <a:pt x="0" y="811622"/>
                </a:lnTo>
                <a:lnTo>
                  <a:pt x="9144000" y="0"/>
                </a:lnTo>
                <a:lnTo>
                  <a:pt x="9144000" y="76741"/>
                </a:lnTo>
                <a:lnTo>
                  <a:pt x="0" y="8883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880952" y="3427272"/>
            <a:ext cx="10425463" cy="3109421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0"/>
                </a:moveTo>
                <a:lnTo>
                  <a:pt x="9144000" y="0"/>
                </a:lnTo>
                <a:lnTo>
                  <a:pt x="91440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880952" y="5653000"/>
            <a:ext cx="10425463" cy="883882"/>
          </a:xfrm>
          <a:custGeom>
            <a:avLst/>
            <a:gdLst/>
            <a:ahLst/>
            <a:cxnLst/>
            <a:rect l="l" t="t" r="r" b="b"/>
            <a:pathLst>
              <a:path w="9144000" h="974725">
                <a:moveTo>
                  <a:pt x="9144000" y="974517"/>
                </a:moveTo>
                <a:lnTo>
                  <a:pt x="159695" y="974517"/>
                </a:lnTo>
                <a:lnTo>
                  <a:pt x="0" y="964156"/>
                </a:lnTo>
                <a:lnTo>
                  <a:pt x="0" y="0"/>
                </a:lnTo>
                <a:lnTo>
                  <a:pt x="9144000" y="594719"/>
                </a:lnTo>
                <a:lnTo>
                  <a:pt x="9144000" y="974517"/>
                </a:lnTo>
                <a:close/>
              </a:path>
            </a:pathLst>
          </a:custGeom>
          <a:solidFill>
            <a:srgbClr val="1B789A"/>
          </a:solidFill>
        </p:spPr>
        <p:txBody>
          <a:bodyPr wrap="square" lIns="0" tIns="0" rIns="0" bIns="0" rtlCol="0"/>
          <a:lstStyle/>
          <a:p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880952" y="5612158"/>
            <a:ext cx="10425463" cy="924765"/>
          </a:xfrm>
          <a:custGeom>
            <a:avLst/>
            <a:gdLst/>
            <a:ahLst/>
            <a:cxnLst/>
            <a:rect l="l" t="t" r="r" b="b"/>
            <a:pathLst>
              <a:path w="9144000" h="1019809">
                <a:moveTo>
                  <a:pt x="9144000" y="601595"/>
                </a:moveTo>
                <a:lnTo>
                  <a:pt x="0" y="8248"/>
                </a:lnTo>
                <a:lnTo>
                  <a:pt x="0" y="0"/>
                </a:lnTo>
                <a:lnTo>
                  <a:pt x="9144000" y="0"/>
                </a:lnTo>
                <a:lnTo>
                  <a:pt x="9144000" y="601595"/>
                </a:lnTo>
                <a:close/>
              </a:path>
              <a:path w="9144000" h="1019809">
                <a:moveTo>
                  <a:pt x="0" y="970899"/>
                </a:moveTo>
                <a:lnTo>
                  <a:pt x="0" y="83238"/>
                </a:lnTo>
                <a:lnTo>
                  <a:pt x="9144000" y="678054"/>
                </a:lnTo>
                <a:lnTo>
                  <a:pt x="0" y="970899"/>
                </a:lnTo>
                <a:close/>
              </a:path>
              <a:path w="9144000" h="1019809">
                <a:moveTo>
                  <a:pt x="749845" y="1019556"/>
                </a:moveTo>
                <a:lnTo>
                  <a:pt x="0" y="1019556"/>
                </a:lnTo>
                <a:lnTo>
                  <a:pt x="0" y="970899"/>
                </a:lnTo>
                <a:lnTo>
                  <a:pt x="749845" y="10195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 userDrawn="1"/>
        </p:nvSpPr>
        <p:spPr>
          <a:xfrm>
            <a:off x="880952" y="5279797"/>
            <a:ext cx="10425463" cy="1257012"/>
          </a:xfrm>
          <a:custGeom>
            <a:avLst/>
            <a:gdLst/>
            <a:ahLst/>
            <a:cxnLst/>
            <a:rect l="l" t="t" r="r" b="b"/>
            <a:pathLst>
              <a:path w="9144000" h="1386204">
                <a:moveTo>
                  <a:pt x="9144000" y="1386077"/>
                </a:moveTo>
                <a:lnTo>
                  <a:pt x="0" y="1386077"/>
                </a:lnTo>
                <a:lnTo>
                  <a:pt x="0" y="0"/>
                </a:lnTo>
                <a:lnTo>
                  <a:pt x="9144000" y="593041"/>
                </a:lnTo>
                <a:lnTo>
                  <a:pt x="9144000" y="1386077"/>
                </a:lnTo>
                <a:close/>
              </a:path>
            </a:pathLst>
          </a:custGeom>
          <a:solidFill>
            <a:srgbClr val="1B789A"/>
          </a:solidFill>
        </p:spPr>
        <p:txBody>
          <a:bodyPr wrap="square" lIns="0" tIns="0" rIns="0" bIns="0" rtlCol="0"/>
          <a:lstStyle/>
          <a:p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880952" y="5245069"/>
            <a:ext cx="10425463" cy="607489"/>
          </a:xfrm>
          <a:custGeom>
            <a:avLst/>
            <a:gdLst/>
            <a:ahLst/>
            <a:cxnLst/>
            <a:rect l="l" t="t" r="r" b="b"/>
            <a:pathLst>
              <a:path w="9144000" h="669925">
                <a:moveTo>
                  <a:pt x="9144000" y="669469"/>
                </a:moveTo>
                <a:lnTo>
                  <a:pt x="0" y="75123"/>
                </a:lnTo>
                <a:lnTo>
                  <a:pt x="0" y="0"/>
                </a:lnTo>
                <a:lnTo>
                  <a:pt x="9144000" y="593041"/>
                </a:lnTo>
                <a:lnTo>
                  <a:pt x="9144000" y="6694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Holder 4"/>
          <p:cNvSpPr>
            <a:spLocks noGrp="1"/>
          </p:cNvSpPr>
          <p:nvPr>
            <p:ph type="ftr" sz="quarter" idx="5"/>
          </p:nvPr>
        </p:nvSpPr>
        <p:spPr>
          <a:xfrm>
            <a:off x="3546666" y="6308689"/>
            <a:ext cx="7308427" cy="138499"/>
          </a:xfrm>
        </p:spPr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spc="-5" dirty="0" smtClean="0">
                <a:solidFill>
                  <a:prstClr val="white"/>
                </a:solidFill>
              </a:rPr>
              <a:t>Service </a:t>
            </a:r>
            <a:r>
              <a:rPr lang="fr-FR" dirty="0" smtClean="0">
                <a:solidFill>
                  <a:prstClr val="white"/>
                </a:solidFill>
              </a:rPr>
              <a:t>Affaires économiques et Prospective – </a:t>
            </a:r>
            <a:r>
              <a:rPr lang="fr-FR" spc="-5" dirty="0" smtClean="0">
                <a:solidFill>
                  <a:prstClr val="white"/>
                </a:solidFill>
              </a:rPr>
              <a:t>Chambre </a:t>
            </a:r>
            <a:r>
              <a:rPr lang="fr-FR" dirty="0" smtClean="0">
                <a:solidFill>
                  <a:prstClr val="white"/>
                </a:solidFill>
              </a:rPr>
              <a:t>d’Agriculture Hauts-de-France – Septembre</a:t>
            </a:r>
            <a:r>
              <a:rPr lang="fr-FR" spc="50" dirty="0" smtClean="0">
                <a:solidFill>
                  <a:prstClr val="white"/>
                </a:solidFill>
              </a:rPr>
              <a:t> </a:t>
            </a:r>
            <a:r>
              <a:rPr lang="fr-FR" spc="-5" dirty="0" smtClean="0">
                <a:solidFill>
                  <a:prstClr val="white"/>
                </a:solidFill>
              </a:rPr>
              <a:t>2017</a:t>
            </a:r>
            <a:endParaRPr lang="fr-FR" spc="-5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3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8801-58E8-4674-BD1B-59632CC4973D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1675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8801-58E8-4674-BD1B-59632CC4973D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213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8801-58E8-4674-BD1B-59632CC4973D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0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8801-58E8-4674-BD1B-59632CC4973D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bk object 16"/>
          <p:cNvSpPr/>
          <p:nvPr userDrawn="1"/>
        </p:nvSpPr>
        <p:spPr>
          <a:xfrm>
            <a:off x="0" y="5883481"/>
            <a:ext cx="12192000" cy="974725"/>
          </a:xfrm>
          <a:custGeom>
            <a:avLst/>
            <a:gdLst/>
            <a:ahLst/>
            <a:cxnLst/>
            <a:rect l="l" t="t" r="r" b="b"/>
            <a:pathLst>
              <a:path w="9144000" h="974725">
                <a:moveTo>
                  <a:pt x="0" y="0"/>
                </a:moveTo>
                <a:lnTo>
                  <a:pt x="0" y="974517"/>
                </a:lnTo>
                <a:lnTo>
                  <a:pt x="9144000" y="974517"/>
                </a:lnTo>
                <a:lnTo>
                  <a:pt x="9143999" y="593865"/>
                </a:lnTo>
                <a:lnTo>
                  <a:pt x="0" y="0"/>
                </a:lnTo>
                <a:close/>
              </a:path>
            </a:pathLst>
          </a:custGeom>
          <a:solidFill>
            <a:srgbClr val="1B789A"/>
          </a:solidFill>
        </p:spPr>
        <p:txBody>
          <a:bodyPr wrap="square" lIns="0" tIns="0" rIns="0" bIns="0" rtlCol="0"/>
          <a:lstStyle/>
          <a:p>
            <a:endParaRPr sz="1800" dirty="0" smtClean="0">
              <a:solidFill>
                <a:prstClr val="black"/>
              </a:solidFill>
            </a:endParaRPr>
          </a:p>
        </p:txBody>
      </p:sp>
      <p:sp>
        <p:nvSpPr>
          <p:cNvPr id="4" name="ZoneTexte 3"/>
          <p:cNvSpPr txBox="1"/>
          <p:nvPr userDrawn="1"/>
        </p:nvSpPr>
        <p:spPr>
          <a:xfrm>
            <a:off x="204716" y="6093844"/>
            <a:ext cx="4394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AGRONOMY SYMPOSIUM </a:t>
            </a:r>
            <a:r>
              <a:rPr lang="fr-FR" sz="1100" dirty="0" smtClean="0">
                <a:solidFill>
                  <a:schemeClr val="bg1"/>
                </a:solidFill>
              </a:rPr>
              <a:t>28/11/2019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79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8801-58E8-4674-BD1B-59632CC4973D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06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8801-58E8-4674-BD1B-59632CC4973D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79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48801-58E8-4674-BD1B-59632CC4973D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99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883481"/>
            <a:ext cx="12192000" cy="974725"/>
          </a:xfrm>
          <a:custGeom>
            <a:avLst/>
            <a:gdLst/>
            <a:ahLst/>
            <a:cxnLst/>
            <a:rect l="l" t="t" r="r" b="b"/>
            <a:pathLst>
              <a:path w="9144000" h="974725">
                <a:moveTo>
                  <a:pt x="0" y="0"/>
                </a:moveTo>
                <a:lnTo>
                  <a:pt x="0" y="974517"/>
                </a:lnTo>
                <a:lnTo>
                  <a:pt x="9144000" y="974517"/>
                </a:lnTo>
                <a:lnTo>
                  <a:pt x="9143999" y="593865"/>
                </a:lnTo>
                <a:lnTo>
                  <a:pt x="0" y="0"/>
                </a:lnTo>
                <a:close/>
              </a:path>
            </a:pathLst>
          </a:custGeom>
          <a:solidFill>
            <a:srgbClr val="1B789A"/>
          </a:solid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5883480"/>
            <a:ext cx="12192000" cy="594360"/>
          </a:xfrm>
          <a:custGeom>
            <a:avLst/>
            <a:gdLst/>
            <a:ahLst/>
            <a:cxnLst/>
            <a:rect l="l" t="t" r="r" b="b"/>
            <a:pathLst>
              <a:path w="9144000" h="594360">
                <a:moveTo>
                  <a:pt x="0" y="0"/>
                </a:moveTo>
                <a:lnTo>
                  <a:pt x="9143999" y="593865"/>
                </a:lnTo>
              </a:path>
            </a:pathLst>
          </a:custGeom>
          <a:ln w="761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3870" y="224790"/>
            <a:ext cx="1024426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1134" y="1208151"/>
            <a:ext cx="110007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28404" y="6625089"/>
            <a:ext cx="730842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spc="-5" smtClean="0">
                <a:solidFill>
                  <a:prstClr val="white"/>
                </a:solidFill>
              </a:rPr>
              <a:t>Service </a:t>
            </a:r>
            <a:r>
              <a:rPr lang="fr-FR" smtClean="0">
                <a:solidFill>
                  <a:prstClr val="white"/>
                </a:solidFill>
              </a:rPr>
              <a:t>Affaires économiques et Prospective – </a:t>
            </a:r>
            <a:r>
              <a:rPr lang="fr-FR" spc="-5" smtClean="0">
                <a:solidFill>
                  <a:prstClr val="white"/>
                </a:solidFill>
              </a:rPr>
              <a:t>Chambre </a:t>
            </a:r>
            <a:r>
              <a:rPr lang="fr-FR" smtClean="0">
                <a:solidFill>
                  <a:prstClr val="white"/>
                </a:solidFill>
              </a:rPr>
              <a:t>d’Agriculture Hauts-de-France – Septembre</a:t>
            </a:r>
            <a:r>
              <a:rPr lang="fr-FR" spc="50" smtClean="0">
                <a:solidFill>
                  <a:prstClr val="white"/>
                </a:solidFill>
              </a:rPr>
              <a:t> </a:t>
            </a:r>
            <a:r>
              <a:rPr lang="fr-FR" spc="-5" smtClean="0">
                <a:solidFill>
                  <a:prstClr val="white"/>
                </a:solidFill>
              </a:rPr>
              <a:t>2017</a:t>
            </a:r>
            <a:endParaRPr lang="fr-FR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14065" y="6274465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204716" y="6093844"/>
            <a:ext cx="4394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AGRONOMY SYMPOSIUM </a:t>
            </a:r>
            <a:r>
              <a:rPr lang="fr-FR" sz="1100" dirty="0" smtClean="0">
                <a:solidFill>
                  <a:schemeClr val="bg1"/>
                </a:solidFill>
              </a:rPr>
              <a:t>28/11/2019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1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883481"/>
            <a:ext cx="12192000" cy="974725"/>
          </a:xfrm>
          <a:custGeom>
            <a:avLst/>
            <a:gdLst/>
            <a:ahLst/>
            <a:cxnLst/>
            <a:rect l="l" t="t" r="r" b="b"/>
            <a:pathLst>
              <a:path w="9144000" h="974725">
                <a:moveTo>
                  <a:pt x="0" y="0"/>
                </a:moveTo>
                <a:lnTo>
                  <a:pt x="0" y="974517"/>
                </a:lnTo>
                <a:lnTo>
                  <a:pt x="9144000" y="974517"/>
                </a:lnTo>
                <a:lnTo>
                  <a:pt x="9143999" y="593865"/>
                </a:lnTo>
                <a:lnTo>
                  <a:pt x="0" y="0"/>
                </a:lnTo>
                <a:close/>
              </a:path>
            </a:pathLst>
          </a:custGeom>
          <a:solidFill>
            <a:srgbClr val="1B789A"/>
          </a:solid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5883480"/>
            <a:ext cx="12192000" cy="594360"/>
          </a:xfrm>
          <a:custGeom>
            <a:avLst/>
            <a:gdLst/>
            <a:ahLst/>
            <a:cxnLst/>
            <a:rect l="l" t="t" r="r" b="b"/>
            <a:pathLst>
              <a:path w="9144000" h="594360">
                <a:moveTo>
                  <a:pt x="0" y="0"/>
                </a:moveTo>
                <a:lnTo>
                  <a:pt x="9143999" y="593865"/>
                </a:lnTo>
              </a:path>
            </a:pathLst>
          </a:custGeom>
          <a:ln w="761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3870" y="224790"/>
            <a:ext cx="1024426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1134" y="1208151"/>
            <a:ext cx="110007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28404" y="6625089"/>
            <a:ext cx="730842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spc="-5" smtClean="0">
                <a:solidFill>
                  <a:prstClr val="white"/>
                </a:solidFill>
              </a:rPr>
              <a:t>Service </a:t>
            </a:r>
            <a:r>
              <a:rPr lang="fr-FR" smtClean="0">
                <a:solidFill>
                  <a:prstClr val="white"/>
                </a:solidFill>
              </a:rPr>
              <a:t>Affaires économiques et Prospective – </a:t>
            </a:r>
            <a:r>
              <a:rPr lang="fr-FR" spc="-5" smtClean="0">
                <a:solidFill>
                  <a:prstClr val="white"/>
                </a:solidFill>
              </a:rPr>
              <a:t>Chambre </a:t>
            </a:r>
            <a:r>
              <a:rPr lang="fr-FR" smtClean="0">
                <a:solidFill>
                  <a:prstClr val="white"/>
                </a:solidFill>
              </a:rPr>
              <a:t>d’Agriculture Hauts-de-France – Septembre</a:t>
            </a:r>
            <a:r>
              <a:rPr lang="fr-FR" spc="50" smtClean="0">
                <a:solidFill>
                  <a:prstClr val="white"/>
                </a:solidFill>
              </a:rPr>
              <a:t> </a:t>
            </a:r>
            <a:r>
              <a:rPr lang="fr-FR" spc="-5" smtClean="0">
                <a:solidFill>
                  <a:prstClr val="white"/>
                </a:solidFill>
              </a:rPr>
              <a:t>2017</a:t>
            </a:r>
            <a:endParaRPr lang="fr-FR" spc="-5" dirty="0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204716" y="6093844"/>
            <a:ext cx="4394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AGRONOMY SYMPOSIUM </a:t>
            </a:r>
            <a:r>
              <a:rPr lang="fr-FR" sz="1100" dirty="0" smtClean="0">
                <a:solidFill>
                  <a:schemeClr val="bg1"/>
                </a:solidFill>
              </a:rPr>
              <a:t>28/11/2019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5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883481"/>
            <a:ext cx="12192000" cy="974725"/>
          </a:xfrm>
          <a:custGeom>
            <a:avLst/>
            <a:gdLst/>
            <a:ahLst/>
            <a:cxnLst/>
            <a:rect l="l" t="t" r="r" b="b"/>
            <a:pathLst>
              <a:path w="9144000" h="974725">
                <a:moveTo>
                  <a:pt x="0" y="0"/>
                </a:moveTo>
                <a:lnTo>
                  <a:pt x="0" y="974517"/>
                </a:lnTo>
                <a:lnTo>
                  <a:pt x="9144000" y="974517"/>
                </a:lnTo>
                <a:lnTo>
                  <a:pt x="9143999" y="593865"/>
                </a:lnTo>
                <a:lnTo>
                  <a:pt x="0" y="0"/>
                </a:lnTo>
                <a:close/>
              </a:path>
            </a:pathLst>
          </a:custGeom>
          <a:solidFill>
            <a:srgbClr val="1B789A"/>
          </a:solid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5883480"/>
            <a:ext cx="12192000" cy="594360"/>
          </a:xfrm>
          <a:custGeom>
            <a:avLst/>
            <a:gdLst/>
            <a:ahLst/>
            <a:cxnLst/>
            <a:rect l="l" t="t" r="r" b="b"/>
            <a:pathLst>
              <a:path w="9144000" h="594360">
                <a:moveTo>
                  <a:pt x="0" y="0"/>
                </a:moveTo>
                <a:lnTo>
                  <a:pt x="9143999" y="593865"/>
                </a:lnTo>
              </a:path>
            </a:pathLst>
          </a:custGeom>
          <a:ln w="761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3870" y="224790"/>
            <a:ext cx="1024426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1134" y="1208151"/>
            <a:ext cx="110007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28404" y="6625089"/>
            <a:ext cx="730842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spc="-5" smtClean="0">
                <a:solidFill>
                  <a:prstClr val="white"/>
                </a:solidFill>
              </a:rPr>
              <a:t>Service </a:t>
            </a:r>
            <a:r>
              <a:rPr lang="fr-FR" smtClean="0">
                <a:solidFill>
                  <a:prstClr val="white"/>
                </a:solidFill>
              </a:rPr>
              <a:t>Affaires économiques et Prospective – </a:t>
            </a:r>
            <a:r>
              <a:rPr lang="fr-FR" spc="-5" smtClean="0">
                <a:solidFill>
                  <a:prstClr val="white"/>
                </a:solidFill>
              </a:rPr>
              <a:t>Chambre </a:t>
            </a:r>
            <a:r>
              <a:rPr lang="fr-FR" smtClean="0">
                <a:solidFill>
                  <a:prstClr val="white"/>
                </a:solidFill>
              </a:rPr>
              <a:t>d’Agriculture Hauts-de-France – Septembre</a:t>
            </a:r>
            <a:r>
              <a:rPr lang="fr-FR" spc="50" smtClean="0">
                <a:solidFill>
                  <a:prstClr val="white"/>
                </a:solidFill>
              </a:rPr>
              <a:t> </a:t>
            </a:r>
            <a:r>
              <a:rPr lang="fr-FR" spc="-5" smtClean="0">
                <a:solidFill>
                  <a:prstClr val="white"/>
                </a:solidFill>
              </a:rPr>
              <a:t>2017</a:t>
            </a:r>
            <a:endParaRPr lang="fr-FR" spc="-5" dirty="0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204716" y="6093844"/>
            <a:ext cx="4394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AGRONOMY SYMPOSIUM </a:t>
            </a:r>
            <a:r>
              <a:rPr lang="fr-FR" sz="1100" dirty="0" smtClean="0">
                <a:solidFill>
                  <a:schemeClr val="bg1"/>
                </a:solidFill>
              </a:rPr>
              <a:t>28/11/2019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883481"/>
            <a:ext cx="12192000" cy="974725"/>
          </a:xfrm>
          <a:custGeom>
            <a:avLst/>
            <a:gdLst/>
            <a:ahLst/>
            <a:cxnLst/>
            <a:rect l="l" t="t" r="r" b="b"/>
            <a:pathLst>
              <a:path w="9144000" h="974725">
                <a:moveTo>
                  <a:pt x="0" y="0"/>
                </a:moveTo>
                <a:lnTo>
                  <a:pt x="0" y="974517"/>
                </a:lnTo>
                <a:lnTo>
                  <a:pt x="9144000" y="974517"/>
                </a:lnTo>
                <a:lnTo>
                  <a:pt x="9143999" y="593865"/>
                </a:lnTo>
                <a:lnTo>
                  <a:pt x="0" y="0"/>
                </a:lnTo>
                <a:close/>
              </a:path>
            </a:pathLst>
          </a:custGeom>
          <a:solidFill>
            <a:srgbClr val="1B789A"/>
          </a:solid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5883480"/>
            <a:ext cx="12192000" cy="594360"/>
          </a:xfrm>
          <a:custGeom>
            <a:avLst/>
            <a:gdLst/>
            <a:ahLst/>
            <a:cxnLst/>
            <a:rect l="l" t="t" r="r" b="b"/>
            <a:pathLst>
              <a:path w="9144000" h="594360">
                <a:moveTo>
                  <a:pt x="0" y="0"/>
                </a:moveTo>
                <a:lnTo>
                  <a:pt x="9143999" y="593865"/>
                </a:lnTo>
              </a:path>
            </a:pathLst>
          </a:custGeom>
          <a:ln w="761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66478" y="224790"/>
            <a:ext cx="965904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4588" y="1081532"/>
            <a:ext cx="1109895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28404" y="6625089"/>
            <a:ext cx="730842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spc="-5" smtClean="0">
                <a:solidFill>
                  <a:prstClr val="white"/>
                </a:solidFill>
              </a:rPr>
              <a:t>Service </a:t>
            </a:r>
            <a:r>
              <a:rPr lang="fr-FR" smtClean="0">
                <a:solidFill>
                  <a:prstClr val="white"/>
                </a:solidFill>
              </a:rPr>
              <a:t>Affaires économiques et</a:t>
            </a:r>
            <a:r>
              <a:rPr lang="fr-FR" spc="55" smtClean="0">
                <a:solidFill>
                  <a:prstClr val="white"/>
                </a:solidFill>
              </a:rPr>
              <a:t> </a:t>
            </a:r>
            <a:r>
              <a:rPr lang="fr-FR" smtClean="0">
                <a:solidFill>
                  <a:prstClr val="white"/>
                </a:solidFill>
              </a:rPr>
              <a:t>Prospective – </a:t>
            </a:r>
            <a:r>
              <a:rPr lang="fr-FR" spc="-5" smtClean="0">
                <a:solidFill>
                  <a:prstClr val="white"/>
                </a:solidFill>
              </a:rPr>
              <a:t>Chambre </a:t>
            </a:r>
            <a:r>
              <a:rPr lang="fr-FR" smtClean="0">
                <a:solidFill>
                  <a:prstClr val="white"/>
                </a:solidFill>
              </a:rPr>
              <a:t>d’Agriculture Hauts-de-France – Septembre </a:t>
            </a:r>
            <a:r>
              <a:rPr lang="fr-FR" spc="-5" smtClean="0">
                <a:solidFill>
                  <a:prstClr val="white"/>
                </a:solidFill>
              </a:rPr>
              <a:t>2017</a:t>
            </a:r>
            <a:endParaRPr lang="fr-FR" spc="-5" dirty="0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204716" y="6093844"/>
            <a:ext cx="4394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AGRONOMY SYMPOSIUM </a:t>
            </a:r>
            <a:r>
              <a:rPr lang="fr-FR" sz="1100" dirty="0" smtClean="0">
                <a:solidFill>
                  <a:schemeClr val="bg1"/>
                </a:solidFill>
              </a:rPr>
              <a:t>28/11/2019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41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7317" y="445848"/>
            <a:ext cx="9437363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60946" y="1823502"/>
            <a:ext cx="85597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034736" y="6251590"/>
            <a:ext cx="1946810" cy="1255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16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516">
              <a:spcBef>
                <a:spcPts val="14"/>
              </a:spcBef>
            </a:pPr>
            <a:r>
              <a:rPr lang="fr-FR" spc="-5" smtClean="0">
                <a:solidFill>
                  <a:prstClr val="white"/>
                </a:solidFill>
              </a:rPr>
              <a:t>ure </a:t>
            </a:r>
            <a:r>
              <a:rPr lang="fr-FR" smtClean="0">
                <a:solidFill>
                  <a:prstClr val="white"/>
                </a:solidFill>
              </a:rPr>
              <a:t>Hauts-de-France – </a:t>
            </a:r>
            <a:r>
              <a:rPr lang="fr-FR" spc="-9" smtClean="0">
                <a:solidFill>
                  <a:prstClr val="white"/>
                </a:solidFill>
              </a:rPr>
              <a:t>Mai</a:t>
            </a:r>
            <a:r>
              <a:rPr lang="fr-FR" spc="-122" smtClean="0">
                <a:solidFill>
                  <a:prstClr val="white"/>
                </a:solidFill>
              </a:rPr>
              <a:t> </a:t>
            </a:r>
            <a:r>
              <a:rPr lang="fr-FR" smtClean="0">
                <a:solidFill>
                  <a:prstClr val="white"/>
                </a:solidFill>
              </a:rPr>
              <a:t>2018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39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204716" y="6093844"/>
            <a:ext cx="4394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AGRONOMY SYMPOSIUM </a:t>
            </a:r>
            <a:r>
              <a:rPr lang="fr-FR" sz="1100" dirty="0" smtClean="0">
                <a:solidFill>
                  <a:schemeClr val="bg1"/>
                </a:solidFill>
              </a:rPr>
              <a:t>28/11/2019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0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0.emf"/><Relationship Id="rId4" Type="http://schemas.openxmlformats.org/officeDocument/2006/relationships/package" Target="../embeddings/Feuille_de_calcul_Microsoft_Excel2.xlsx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4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5997" y="646680"/>
            <a:ext cx="1076724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  2,1 millions d’hectares de surface agricole utile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  27 400 exploitations agricoles, pour 6 M habitants </a:t>
            </a:r>
            <a:r>
              <a:rPr lang="fr-FR" sz="2000" dirty="0" smtClean="0"/>
              <a:t>(2eme Région)</a:t>
            </a:r>
            <a:endParaRPr lang="fr-FR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  Des exploitations agricoles plus grandes (78,5 ha en moyenne) que la moyenne nationale (55 ha en moyenne)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  67 % du territoire régional valorisé par l’agriculture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  206 000 emplois, directs et indirects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  Des conditions </a:t>
            </a:r>
            <a:r>
              <a:rPr lang="fr-FR" sz="2000" dirty="0" err="1" smtClean="0"/>
              <a:t>agro-pédoclimatiques</a:t>
            </a:r>
            <a:r>
              <a:rPr lang="fr-FR" sz="2000" dirty="0" smtClean="0"/>
              <a:t> exceptionnelles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 </a:t>
            </a:r>
            <a:r>
              <a:rPr lang="fr-FR" sz="2000" dirty="0" smtClean="0"/>
              <a:t> Un </a:t>
            </a:r>
            <a:r>
              <a:rPr lang="fr-FR" sz="2000" dirty="0" smtClean="0"/>
              <a:t>bassin de consommation très important</a:t>
            </a:r>
            <a:endParaRPr lang="fr-FR" sz="2000" dirty="0"/>
          </a:p>
        </p:txBody>
      </p:sp>
      <p:pic>
        <p:nvPicPr>
          <p:cNvPr id="5" name="Image 4" descr="carte-npdc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4420" y="2607832"/>
            <a:ext cx="3649606" cy="34654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275659" y="98525"/>
            <a:ext cx="86969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/>
              <a:t>L'agriculture des Hauts-de-France en chiffres</a:t>
            </a:r>
          </a:p>
        </p:txBody>
      </p:sp>
      <p:sp>
        <p:nvSpPr>
          <p:cNvPr id="7" name="object 52"/>
          <p:cNvSpPr txBox="1">
            <a:spLocks/>
          </p:cNvSpPr>
          <p:nvPr/>
        </p:nvSpPr>
        <p:spPr>
          <a:xfrm>
            <a:off x="2873834" y="6611112"/>
            <a:ext cx="7308427" cy="171201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5"/>
              </a:spcBef>
            </a:pPr>
            <a:r>
              <a:rPr lang="fr-FR" sz="1100" spc="-5" dirty="0" smtClean="0">
                <a:solidFill>
                  <a:prstClr val="white"/>
                </a:solidFill>
              </a:rPr>
              <a:t>Service </a:t>
            </a:r>
            <a:r>
              <a:rPr lang="fr-FR" sz="1100" dirty="0" smtClean="0">
                <a:solidFill>
                  <a:prstClr val="white"/>
                </a:solidFill>
              </a:rPr>
              <a:t>Affaires économiques et Prospective – </a:t>
            </a:r>
            <a:r>
              <a:rPr lang="fr-FR" sz="1100" spc="-5" dirty="0" smtClean="0">
                <a:solidFill>
                  <a:prstClr val="white"/>
                </a:solidFill>
              </a:rPr>
              <a:t>Chambre </a:t>
            </a:r>
            <a:r>
              <a:rPr lang="fr-FR" sz="1100" dirty="0" smtClean="0">
                <a:solidFill>
                  <a:prstClr val="white"/>
                </a:solidFill>
              </a:rPr>
              <a:t>d’Agriculture Hauts-de-France – Septembre</a:t>
            </a:r>
            <a:r>
              <a:rPr lang="fr-FR" sz="1100" spc="50" dirty="0" smtClean="0">
                <a:solidFill>
                  <a:prstClr val="white"/>
                </a:solidFill>
              </a:rPr>
              <a:t> </a:t>
            </a:r>
            <a:r>
              <a:rPr lang="fr-FR" sz="1100" spc="-5" dirty="0" smtClean="0">
                <a:solidFill>
                  <a:prstClr val="white"/>
                </a:solidFill>
              </a:rPr>
              <a:t>2017</a:t>
            </a:r>
            <a:endParaRPr lang="fr-FR" sz="1100" spc="-5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5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51" y="615198"/>
            <a:ext cx="4992564" cy="3679919"/>
          </a:xfrm>
          <a:prstGeom prst="rect">
            <a:avLst/>
          </a:prstGeom>
        </p:spPr>
      </p:pic>
      <p:sp>
        <p:nvSpPr>
          <p:cNvPr id="6" name="ZoneTexte 1"/>
          <p:cNvSpPr txBox="1">
            <a:spLocks noChangeArrowheads="1"/>
          </p:cNvSpPr>
          <p:nvPr/>
        </p:nvSpPr>
        <p:spPr bwMode="auto">
          <a:xfrm>
            <a:off x="1464355" y="2455158"/>
            <a:ext cx="2262478" cy="2744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Craie = 94 % de </a:t>
            </a:r>
            <a:r>
              <a:rPr lang="fr-FR" alt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l’AEP</a:t>
            </a:r>
            <a:endParaRPr lang="fr-FR" altLang="fr-F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606" y="540262"/>
            <a:ext cx="5221658" cy="361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266" y="3269026"/>
            <a:ext cx="4659451" cy="3291943"/>
          </a:xfrm>
          <a:prstGeom prst="rect">
            <a:avLst/>
          </a:prstGeom>
        </p:spPr>
      </p:pic>
      <p:sp>
        <p:nvSpPr>
          <p:cNvPr id="12" name="object 7"/>
          <p:cNvSpPr txBox="1">
            <a:spLocks/>
          </p:cNvSpPr>
          <p:nvPr/>
        </p:nvSpPr>
        <p:spPr>
          <a:xfrm>
            <a:off x="2252405" y="6625090"/>
            <a:ext cx="7308427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-5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Service </a:t>
            </a:r>
            <a:r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Affaires économiques et Prospective – </a:t>
            </a:r>
            <a:r>
              <a:rPr kumimoji="0" lang="fr-FR" sz="900" b="0" i="0" u="none" strike="noStrike" kern="1200" cap="none" spc="-5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Chambre </a:t>
            </a:r>
            <a:r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d’Agriculture Hauts-de-France – Septembre</a:t>
            </a:r>
            <a:r>
              <a:rPr kumimoji="0" lang="fr-FR" sz="900" b="0" i="0" u="none" strike="noStrike" kern="1200" cap="none" spc="5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900" b="0" i="0" u="none" strike="noStrike" kern="1200" cap="none" spc="-5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2017</a:t>
            </a:r>
            <a:endParaRPr kumimoji="0" lang="fr-FR" sz="900" b="0" i="0" u="none" strike="noStrike" kern="1200" cap="none" spc="-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626527" y="46005"/>
            <a:ext cx="8026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Contexte hydrogéologique – la ressource souterraine</a:t>
            </a:r>
          </a:p>
        </p:txBody>
      </p:sp>
    </p:spTree>
    <p:extLst>
      <p:ext uri="{BB962C8B-B14F-4D97-AF65-F5344CB8AC3E}">
        <p14:creationId xmlns:p14="http://schemas.microsoft.com/office/powerpoint/2010/main" val="10297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12629" y="666011"/>
            <a:ext cx="91079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Les consommations en eau en Hauts de France</a:t>
            </a:r>
          </a:p>
          <a:p>
            <a:pPr algn="ctr"/>
            <a:r>
              <a:rPr lang="fr-FR" b="1" dirty="0" smtClean="0"/>
              <a:t>(année 2017)</a:t>
            </a:r>
            <a:endParaRPr lang="fr-FR" b="1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131561"/>
              </p:ext>
            </p:extLst>
          </p:nvPr>
        </p:nvGraphicFramePr>
        <p:xfrm>
          <a:off x="403160" y="1924303"/>
          <a:ext cx="10967824" cy="2389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Feuille de calcul" r:id="rId4" imgW="5998166" imgH="1306440" progId="Excel.Sheet.12">
                  <p:embed/>
                </p:oleObj>
              </mc:Choice>
              <mc:Fallback>
                <p:oleObj name="Feuille de calcul" r:id="rId4" imgW="5998166" imgH="13064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3160" y="1924303"/>
                        <a:ext cx="10967824" cy="23892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8952837" y="4313536"/>
            <a:ext cx="2486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Source : DREAL Hauts de France</a:t>
            </a:r>
            <a:endParaRPr lang="fr-FR" sz="1400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965469" y="4617721"/>
            <a:ext cx="6036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Consommation globalement stable en AEP – industrie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Fonction du climat en irrigation -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</a:t>
            </a:r>
            <a:r>
              <a:rPr lang="fr-FR" dirty="0" smtClean="0"/>
              <a:t>ugmentation du nombre de forages agricoles en tendance</a:t>
            </a:r>
            <a:endParaRPr lang="fr-FR" dirty="0"/>
          </a:p>
        </p:txBody>
      </p:sp>
      <p:sp>
        <p:nvSpPr>
          <p:cNvPr id="10" name="object 7"/>
          <p:cNvSpPr txBox="1">
            <a:spLocks noGrp="1"/>
          </p:cNvSpPr>
          <p:nvPr>
            <p:ph type="ftr" sz="quarter" idx="4294967295"/>
          </p:nvPr>
        </p:nvSpPr>
        <p:spPr>
          <a:xfrm>
            <a:off x="2252405" y="6625090"/>
            <a:ext cx="7308427" cy="171201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spcBef>
                <a:spcPts val="15"/>
              </a:spcBef>
            </a:pPr>
            <a:r>
              <a:rPr sz="1100" spc="-5" dirty="0">
                <a:solidFill>
                  <a:prstClr val="white"/>
                </a:solidFill>
              </a:rPr>
              <a:t>Service </a:t>
            </a:r>
            <a:r>
              <a:rPr sz="1100" dirty="0">
                <a:solidFill>
                  <a:prstClr val="white"/>
                </a:solidFill>
              </a:rPr>
              <a:t>Affaires économiques et Prospective – </a:t>
            </a:r>
            <a:r>
              <a:rPr sz="1100" spc="-5" dirty="0">
                <a:solidFill>
                  <a:prstClr val="white"/>
                </a:solidFill>
              </a:rPr>
              <a:t>Chambre </a:t>
            </a:r>
            <a:r>
              <a:rPr sz="1100" dirty="0">
                <a:solidFill>
                  <a:prstClr val="white"/>
                </a:solidFill>
              </a:rPr>
              <a:t>d’Agriculture Hauts-de-France – Septembre</a:t>
            </a:r>
            <a:r>
              <a:rPr sz="1100" spc="50" dirty="0">
                <a:solidFill>
                  <a:prstClr val="white"/>
                </a:solidFill>
              </a:rPr>
              <a:t> </a:t>
            </a:r>
            <a:r>
              <a:rPr sz="1100" spc="-5" dirty="0">
                <a:solidFill>
                  <a:prstClr val="white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79272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74294" y="123902"/>
            <a:ext cx="5985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L’irrigation en Hauts de France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51922" y="934953"/>
            <a:ext cx="11830418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 Environ 1700 exploitations </a:t>
            </a:r>
            <a:r>
              <a:rPr lang="fr-FR" dirty="0" err="1" smtClean="0"/>
              <a:t>irrigantes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 55 000 ha irrigués en moyenne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 </a:t>
            </a:r>
            <a:r>
              <a:rPr lang="fr-FR" dirty="0" smtClean="0"/>
              <a:t>Certains secteurs où se concentrent les forages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 </a:t>
            </a:r>
            <a:r>
              <a:rPr lang="fr-FR" dirty="0" smtClean="0"/>
              <a:t>Matériel utilisé en très grande majorité par les irrigants : le canon sur enrouleur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r>
              <a:rPr lang="fr-FR" b="1" dirty="0" smtClean="0"/>
              <a:t>Des questions qui se posent </a:t>
            </a:r>
            <a:r>
              <a:rPr lang="fr-FR" dirty="0" smtClean="0"/>
              <a:t>:</a:t>
            </a:r>
          </a:p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Des besoins en augmentation en surfaces (industrie) et en cultures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Certains secteurs « contingentés » (EX: ZRE Oise-Aronde)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Conséquences d’un changement climatique 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Sur la production :  périodes de stress, rendement, qualité…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Demande de la plante en augmentation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Sur la ressource : disponibilité différente selon les secteurs, selon les années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Les années sèches passées montrent une inquiétude générale, sont-elles représentatives de l’avenir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Une réglementation plus contraignante, de nombreuses études en cours sur l’état et les perspectives de la ressource</a:t>
            </a:r>
          </a:p>
          <a:p>
            <a:endParaRPr lang="fr-FR" dirty="0"/>
          </a:p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82" y="877127"/>
            <a:ext cx="2768828" cy="36917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object 7"/>
          <p:cNvSpPr txBox="1">
            <a:spLocks/>
          </p:cNvSpPr>
          <p:nvPr/>
        </p:nvSpPr>
        <p:spPr>
          <a:xfrm>
            <a:off x="2252405" y="6625090"/>
            <a:ext cx="7308427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-5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Service </a:t>
            </a:r>
            <a:r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Affaires économiques et Prospective – </a:t>
            </a:r>
            <a:r>
              <a:rPr kumimoji="0" lang="fr-FR" sz="900" b="0" i="0" u="none" strike="noStrike" kern="1200" cap="none" spc="-5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Chambre </a:t>
            </a:r>
            <a:r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d’Agriculture Hauts-de-France – Septembre</a:t>
            </a:r>
            <a:r>
              <a:rPr kumimoji="0" lang="fr-FR" sz="900" b="0" i="0" u="none" strike="noStrike" kern="1200" cap="none" spc="5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900" b="0" i="0" u="none" strike="noStrike" kern="1200" cap="none" spc="-5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2017</a:t>
            </a:r>
            <a:endParaRPr kumimoji="0" lang="fr-FR" sz="900" b="0" i="0" u="none" strike="noStrike" kern="1200" cap="none" spc="-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501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302" y="658960"/>
            <a:ext cx="104845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Quelles pistes pour optimiser </a:t>
            </a:r>
            <a:r>
              <a:rPr lang="fr-FR" sz="2400" b="1" dirty="0" smtClean="0"/>
              <a:t>la gestion de l’eau/l’irrigation?</a:t>
            </a:r>
          </a:p>
          <a:p>
            <a:endParaRPr lang="fr-FR" sz="2400" b="1" dirty="0"/>
          </a:p>
          <a:p>
            <a:r>
              <a:rPr lang="fr-FR" sz="2400" b="1" dirty="0" smtClean="0"/>
              <a:t>Exemples 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b="1" i="1" dirty="0" smtClean="0"/>
              <a:t>Leviers agronomiques</a:t>
            </a:r>
            <a:endParaRPr lang="fr-FR" sz="2400" b="1" i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Améliorations variétales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/>
              <a:t>Rotations, couverture des sols et structure des sols (tassements…)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Systèmes d’irrigation et pilotage (OAD)</a:t>
            </a:r>
            <a:endParaRPr lang="fr-FR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Améliorations </a:t>
            </a:r>
            <a:r>
              <a:rPr lang="fr-FR" sz="2400" dirty="0"/>
              <a:t>du matériel et de </a:t>
            </a:r>
            <a:r>
              <a:rPr lang="fr-FR" sz="2400" dirty="0" smtClean="0"/>
              <a:t>l’automatisation</a:t>
            </a:r>
          </a:p>
          <a:p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b="1" i="1" dirty="0" smtClean="0"/>
              <a:t>Solutions </a:t>
            </a:r>
            <a:r>
              <a:rPr lang="fr-FR" sz="2400" b="1" i="1" dirty="0"/>
              <a:t>alternatives </a:t>
            </a:r>
            <a:endParaRPr lang="fr-FR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Stockages hors saison d’irrigation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Réutilisation d’eaux usées </a:t>
            </a:r>
            <a:r>
              <a:rPr lang="fr-FR" sz="2400" dirty="0" smtClean="0"/>
              <a:t>IAA et STEP </a:t>
            </a:r>
            <a:r>
              <a:rPr lang="fr-FR" sz="2400" dirty="0"/>
              <a:t>(aspects sanitaires)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Recharge de nappes dans les secteurs sensibles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Solutions </a:t>
            </a:r>
            <a:r>
              <a:rPr lang="fr-FR" sz="2400" dirty="0" smtClean="0"/>
              <a:t>collectives…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2101997" y="12629"/>
            <a:ext cx="5985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L’irrigation en Hauts de France</a:t>
            </a:r>
          </a:p>
        </p:txBody>
      </p:sp>
      <p:sp>
        <p:nvSpPr>
          <p:cNvPr id="4" name="object 7"/>
          <p:cNvSpPr txBox="1">
            <a:spLocks/>
          </p:cNvSpPr>
          <p:nvPr/>
        </p:nvSpPr>
        <p:spPr>
          <a:xfrm>
            <a:off x="2252405" y="6625090"/>
            <a:ext cx="7308427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-5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Service </a:t>
            </a:r>
            <a:r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Affaires économiques et Prospective – </a:t>
            </a:r>
            <a:r>
              <a:rPr kumimoji="0" lang="fr-FR" sz="900" b="0" i="0" u="none" strike="noStrike" kern="1200" cap="none" spc="-5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Chambre </a:t>
            </a:r>
            <a:r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d’Agriculture Hauts-de-France – Septembre</a:t>
            </a:r>
            <a:r>
              <a:rPr kumimoji="0" lang="fr-FR" sz="900" b="0" i="0" u="none" strike="noStrike" kern="1200" cap="none" spc="5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900" b="0" i="0" u="none" strike="noStrike" kern="1200" cap="none" spc="-5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2017</a:t>
            </a:r>
            <a:endParaRPr kumimoji="0" lang="fr-FR" sz="900" b="0" i="0" u="none" strike="noStrike" kern="1200" cap="none" spc="-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076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119336" y="764704"/>
          <a:ext cx="1173730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3"/>
          <p:cNvSpPr>
            <a:spLocks noGrp="1" noChangeArrowheads="1"/>
          </p:cNvSpPr>
          <p:nvPr>
            <p:ph type="title"/>
          </p:nvPr>
        </p:nvSpPr>
        <p:spPr>
          <a:xfrm>
            <a:off x="568181" y="-100892"/>
            <a:ext cx="10972800" cy="1143000"/>
          </a:xfrm>
        </p:spPr>
        <p:txBody>
          <a:bodyPr/>
          <a:lstStyle/>
          <a:p>
            <a:pPr eaLnBrk="1" hangingPunct="1"/>
            <a:r>
              <a:rPr lang="fr-FR" sz="2800" dirty="0"/>
              <a:t>Un palmarès agricole impressionnant et varié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2063552" y="1412777"/>
            <a:ext cx="1296144" cy="46754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defTabSz="762000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latin typeface="Arial" pitchFamily="34" charset="0"/>
                <a:cs typeface="Arial" pitchFamily="34" charset="0"/>
              </a:rPr>
              <a:t>Betterave suc.</a:t>
            </a:r>
          </a:p>
          <a:p>
            <a:pPr defTabSz="762000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endParaRPr lang="fr-FR" sz="1100" dirty="0">
              <a:latin typeface="Arial" pitchFamily="34" charset="0"/>
              <a:cs typeface="Arial" pitchFamily="34" charset="0"/>
            </a:endParaRPr>
          </a:p>
          <a:p>
            <a:pPr defTabSz="762000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latin typeface="Arial" pitchFamily="34" charset="0"/>
                <a:cs typeface="Arial" pitchFamily="34" charset="0"/>
              </a:rPr>
              <a:t>Blé  </a:t>
            </a:r>
          </a:p>
          <a:p>
            <a:pPr defTabSz="762000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endParaRPr lang="fr-FR" sz="1100" dirty="0">
              <a:latin typeface="Arial" pitchFamily="34" charset="0"/>
              <a:cs typeface="Arial" pitchFamily="34" charset="0"/>
            </a:endParaRPr>
          </a:p>
          <a:p>
            <a:pPr defTabSz="762000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latin typeface="Arial" pitchFamily="34" charset="0"/>
                <a:cs typeface="Arial" pitchFamily="34" charset="0"/>
              </a:rPr>
              <a:t>Chicorée à café</a:t>
            </a:r>
          </a:p>
          <a:p>
            <a:pPr defTabSz="762000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endParaRPr lang="fr-FR" sz="1100" dirty="0">
              <a:latin typeface="Arial" pitchFamily="34" charset="0"/>
              <a:cs typeface="Arial" pitchFamily="34" charset="0"/>
            </a:endParaRPr>
          </a:p>
          <a:p>
            <a:pPr defTabSz="762000" eaLnBrk="0" hangingPunct="0">
              <a:lnSpc>
                <a:spcPts val="1100"/>
              </a:lnSpc>
            </a:pPr>
            <a:r>
              <a:rPr lang="fr-FR" sz="1100" dirty="0">
                <a:latin typeface="Arial" pitchFamily="34" charset="0"/>
                <a:cs typeface="Arial" pitchFamily="34" charset="0"/>
              </a:rPr>
              <a:t>Chou de </a:t>
            </a:r>
            <a:r>
              <a:rPr lang="fr-FR" sz="1100" dirty="0" err="1">
                <a:latin typeface="Arial" pitchFamily="34" charset="0"/>
                <a:cs typeface="Arial" pitchFamily="34" charset="0"/>
              </a:rPr>
              <a:t>Brux</a:t>
            </a:r>
            <a:r>
              <a:rPr lang="fr-FR" sz="11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defTabSz="762000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endParaRPr lang="fr-FR" sz="1100" dirty="0">
              <a:latin typeface="Arial" pitchFamily="34" charset="0"/>
              <a:cs typeface="Arial" pitchFamily="34" charset="0"/>
            </a:endParaRPr>
          </a:p>
          <a:p>
            <a:pPr defTabSz="762000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latin typeface="Arial" pitchFamily="34" charset="0"/>
                <a:cs typeface="Arial" pitchFamily="34" charset="0"/>
              </a:rPr>
              <a:t>Chrysanthème</a:t>
            </a:r>
          </a:p>
          <a:p>
            <a:pPr defTabSz="762000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endParaRPr lang="fr-FR" sz="1100" dirty="0">
              <a:latin typeface="Arial" pitchFamily="34" charset="0"/>
              <a:cs typeface="Arial" pitchFamily="34" charset="0"/>
            </a:endParaRPr>
          </a:p>
          <a:p>
            <a:pPr defTabSz="762000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latin typeface="Arial" pitchFamily="34" charset="0"/>
                <a:cs typeface="Arial" pitchFamily="34" charset="0"/>
              </a:rPr>
              <a:t>Cornichon </a:t>
            </a:r>
          </a:p>
          <a:p>
            <a:pPr defTabSz="762000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endParaRPr lang="fr-FR" sz="1100" dirty="0">
              <a:latin typeface="Arial" pitchFamily="34" charset="0"/>
              <a:cs typeface="Arial" pitchFamily="34" charset="0"/>
            </a:endParaRPr>
          </a:p>
          <a:p>
            <a:pPr defTabSz="762000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latin typeface="Arial" pitchFamily="34" charset="0"/>
                <a:cs typeface="Arial" pitchFamily="34" charset="0"/>
              </a:rPr>
              <a:t>Endive</a:t>
            </a:r>
          </a:p>
          <a:p>
            <a:pPr defTabSz="762000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endParaRPr lang="fr-FR" sz="1100" dirty="0">
              <a:latin typeface="Arial" pitchFamily="34" charset="0"/>
              <a:cs typeface="Arial" pitchFamily="34" charset="0"/>
            </a:endParaRPr>
          </a:p>
          <a:p>
            <a:pPr defTabSz="762000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latin typeface="Arial" pitchFamily="34" charset="0"/>
                <a:cs typeface="Arial" pitchFamily="34" charset="0"/>
              </a:rPr>
              <a:t>Féverole</a:t>
            </a:r>
          </a:p>
          <a:p>
            <a:pPr defTabSz="762000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endParaRPr lang="fr-FR" sz="1100" dirty="0">
              <a:latin typeface="Arial" pitchFamily="34" charset="0"/>
              <a:cs typeface="Arial" pitchFamily="34" charset="0"/>
            </a:endParaRPr>
          </a:p>
          <a:p>
            <a:pPr defTabSz="762000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latin typeface="Arial" pitchFamily="34" charset="0"/>
                <a:cs typeface="Arial" pitchFamily="34" charset="0"/>
              </a:rPr>
              <a:t>Haricot vert</a:t>
            </a:r>
          </a:p>
          <a:p>
            <a:pPr defTabSz="762000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endParaRPr lang="fr-FR" sz="1100" dirty="0">
              <a:latin typeface="Arial" pitchFamily="34" charset="0"/>
              <a:cs typeface="Arial" pitchFamily="34" charset="0"/>
            </a:endParaRPr>
          </a:p>
          <a:p>
            <a:pPr defTabSz="762000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latin typeface="Arial" pitchFamily="34" charset="0"/>
                <a:cs typeface="Arial" pitchFamily="34" charset="0"/>
              </a:rPr>
              <a:t>Oignon blanc </a:t>
            </a:r>
          </a:p>
          <a:p>
            <a:pPr defTabSz="762000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endParaRPr lang="fr-FR" sz="1100" dirty="0">
              <a:latin typeface="Arial" pitchFamily="34" charset="0"/>
              <a:cs typeface="Arial" pitchFamily="34" charset="0"/>
            </a:endParaRPr>
          </a:p>
          <a:p>
            <a:pPr defTabSz="762000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100" dirty="0" err="1">
                <a:latin typeface="Arial" pitchFamily="34" charset="0"/>
                <a:cs typeface="Arial" pitchFamily="34" charset="0"/>
              </a:rPr>
              <a:t>PdT</a:t>
            </a:r>
            <a:r>
              <a:rPr lang="fr-FR" sz="1100" dirty="0">
                <a:latin typeface="Arial" pitchFamily="34" charset="0"/>
                <a:cs typeface="Arial" pitchFamily="34" charset="0"/>
              </a:rPr>
              <a:t> de conso.</a:t>
            </a:r>
          </a:p>
          <a:p>
            <a:pPr defTabSz="762000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endParaRPr lang="fr-FR" sz="1100" dirty="0">
              <a:latin typeface="Arial" pitchFamily="34" charset="0"/>
              <a:cs typeface="Arial" pitchFamily="34" charset="0"/>
            </a:endParaRPr>
          </a:p>
          <a:p>
            <a:pPr defTabSz="762000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100" dirty="0" err="1">
                <a:latin typeface="Arial" pitchFamily="34" charset="0"/>
                <a:cs typeface="Arial" pitchFamily="34" charset="0"/>
              </a:rPr>
              <a:t>PdtTfécule</a:t>
            </a:r>
            <a:r>
              <a:rPr lang="fr-FR" sz="1100" dirty="0">
                <a:latin typeface="Arial" pitchFamily="34" charset="0"/>
                <a:cs typeface="Arial" pitchFamily="34" charset="0"/>
              </a:rPr>
              <a:t> </a:t>
            </a:r>
          </a:p>
          <a:p>
            <a:pPr defTabSz="762000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endParaRPr lang="fr-FR" sz="1100" dirty="0">
              <a:latin typeface="Arial" pitchFamily="34" charset="0"/>
              <a:cs typeface="Arial" pitchFamily="34" charset="0"/>
            </a:endParaRPr>
          </a:p>
          <a:p>
            <a:pPr defTabSz="762000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latin typeface="Arial" pitchFamily="34" charset="0"/>
                <a:cs typeface="Arial" pitchFamily="34" charset="0"/>
              </a:rPr>
              <a:t>Petit pois </a:t>
            </a:r>
          </a:p>
          <a:p>
            <a:pPr defTabSz="762000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endParaRPr lang="fr-FR" sz="1100" dirty="0">
              <a:latin typeface="Arial" pitchFamily="34" charset="0"/>
              <a:cs typeface="Arial" pitchFamily="34" charset="0"/>
            </a:endParaRPr>
          </a:p>
          <a:p>
            <a:pPr defTabSz="762000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latin typeface="Arial" pitchFamily="34" charset="0"/>
                <a:cs typeface="Arial" pitchFamily="34" charset="0"/>
              </a:rPr>
              <a:t>Plants </a:t>
            </a:r>
            <a:r>
              <a:rPr lang="fr-FR" sz="1100" dirty="0" err="1">
                <a:latin typeface="Arial" pitchFamily="34" charset="0"/>
                <a:cs typeface="Arial" pitchFamily="34" charset="0"/>
              </a:rPr>
              <a:t>PdT</a:t>
            </a:r>
            <a:endParaRPr lang="fr-FR" sz="1100" dirty="0">
              <a:latin typeface="Arial" pitchFamily="34" charset="0"/>
              <a:cs typeface="Arial" pitchFamily="34" charset="0"/>
            </a:endParaRPr>
          </a:p>
          <a:p>
            <a:pPr defTabSz="762000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endParaRPr lang="fr-FR" sz="1100" dirty="0">
              <a:latin typeface="Arial" pitchFamily="34" charset="0"/>
              <a:cs typeface="Arial" pitchFamily="34" charset="0"/>
            </a:endParaRPr>
          </a:p>
          <a:p>
            <a:pPr defTabSz="762000" eaLnBrk="0" hangingPunct="0">
              <a:lnSpc>
                <a:spcPts val="1100"/>
              </a:lnSpc>
            </a:pPr>
            <a:r>
              <a:rPr lang="fr-FR" sz="1100" dirty="0">
                <a:latin typeface="Arial" pitchFamily="34" charset="0"/>
                <a:cs typeface="Arial" pitchFamily="34" charset="0"/>
              </a:rPr>
              <a:t>Pois </a:t>
            </a:r>
            <a:r>
              <a:rPr lang="fr-FR" sz="1100" dirty="0" err="1">
                <a:latin typeface="Arial" pitchFamily="34" charset="0"/>
                <a:cs typeface="Arial" pitchFamily="34" charset="0"/>
              </a:rPr>
              <a:t>protéag</a:t>
            </a:r>
            <a:r>
              <a:rPr lang="fr-FR" sz="1100" dirty="0">
                <a:latin typeface="Arial" pitchFamily="34" charset="0"/>
                <a:cs typeface="Arial" pitchFamily="34" charset="0"/>
              </a:rPr>
              <a:t>.</a:t>
            </a:r>
          </a:p>
          <a:p>
            <a:pPr defTabSz="762000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endParaRPr lang="fr-FR" sz="1100" dirty="0">
              <a:latin typeface="Arial" pitchFamily="34" charset="0"/>
              <a:cs typeface="Arial" pitchFamily="34" charset="0"/>
            </a:endParaRPr>
          </a:p>
          <a:p>
            <a:pPr defTabSz="762000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latin typeface="Arial" pitchFamily="34" charset="0"/>
                <a:cs typeface="Arial" pitchFamily="34" charset="0"/>
              </a:rPr>
              <a:t>Salsifis</a:t>
            </a:r>
          </a:p>
          <a:p>
            <a:pPr defTabSz="762000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endParaRPr lang="fr-FR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3575720" y="2060848"/>
            <a:ext cx="1161248" cy="376000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defTabSz="7620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latin typeface="Arial" pitchFamily="34" charset="0"/>
                <a:cs typeface="Arial" pitchFamily="34" charset="0"/>
              </a:rPr>
              <a:t>Betterave potagère</a:t>
            </a:r>
          </a:p>
          <a:p>
            <a:pPr defTabSz="7620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endParaRPr lang="fr-FR" sz="1100" dirty="0">
              <a:latin typeface="Arial" pitchFamily="34" charset="0"/>
              <a:cs typeface="Arial" pitchFamily="34" charset="0"/>
            </a:endParaRPr>
          </a:p>
          <a:p>
            <a:pPr defTabSz="7620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latin typeface="Arial" pitchFamily="34" charset="0"/>
                <a:cs typeface="Arial" pitchFamily="34" charset="0"/>
              </a:rPr>
              <a:t>Carotte</a:t>
            </a:r>
          </a:p>
          <a:p>
            <a:pPr defTabSz="7620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endParaRPr lang="fr-FR" sz="1100" dirty="0">
              <a:latin typeface="Arial" pitchFamily="34" charset="0"/>
              <a:cs typeface="Arial" pitchFamily="34" charset="0"/>
            </a:endParaRPr>
          </a:p>
          <a:p>
            <a:pPr defTabSz="7620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latin typeface="Arial" pitchFamily="34" charset="0"/>
                <a:cs typeface="Arial" pitchFamily="34" charset="0"/>
              </a:rPr>
              <a:t>Chou-fleur</a:t>
            </a:r>
          </a:p>
          <a:p>
            <a:pPr defTabSz="7620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endParaRPr lang="fr-FR" sz="1100" dirty="0">
              <a:latin typeface="Arial" pitchFamily="34" charset="0"/>
              <a:cs typeface="Arial" pitchFamily="34" charset="0"/>
            </a:endParaRPr>
          </a:p>
          <a:p>
            <a:pPr defTabSz="7620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latin typeface="Arial" pitchFamily="34" charset="0"/>
                <a:cs typeface="Arial" pitchFamily="34" charset="0"/>
              </a:rPr>
              <a:t>Epinard </a:t>
            </a:r>
          </a:p>
          <a:p>
            <a:pPr defTabSz="7620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endParaRPr lang="fr-FR" sz="1100" dirty="0">
              <a:latin typeface="Arial" pitchFamily="34" charset="0"/>
              <a:cs typeface="Arial" pitchFamily="34" charset="0"/>
            </a:endParaRPr>
          </a:p>
          <a:p>
            <a:pPr defTabSz="7620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latin typeface="Arial" pitchFamily="34" charset="0"/>
                <a:cs typeface="Arial" pitchFamily="34" charset="0"/>
              </a:rPr>
              <a:t>Haricot à écosser </a:t>
            </a:r>
          </a:p>
          <a:p>
            <a:pPr defTabSz="7620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endParaRPr lang="fr-FR" sz="1100" dirty="0">
              <a:latin typeface="Arial" pitchFamily="34" charset="0"/>
              <a:cs typeface="Arial" pitchFamily="34" charset="0"/>
            </a:endParaRPr>
          </a:p>
          <a:p>
            <a:pPr defTabSz="7620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latin typeface="Arial" pitchFamily="34" charset="0"/>
                <a:cs typeface="Arial" pitchFamily="34" charset="0"/>
              </a:rPr>
              <a:t>Haricot sec</a:t>
            </a:r>
          </a:p>
          <a:p>
            <a:pPr defTabSz="7620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endParaRPr lang="fr-FR" sz="1100" dirty="0">
              <a:latin typeface="Arial" pitchFamily="34" charset="0"/>
              <a:cs typeface="Arial" pitchFamily="34" charset="0"/>
            </a:endParaRPr>
          </a:p>
          <a:p>
            <a:pPr defTabSz="7620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latin typeface="Arial" pitchFamily="34" charset="0"/>
                <a:cs typeface="Arial" pitchFamily="34" charset="0"/>
              </a:rPr>
              <a:t>Houblon</a:t>
            </a:r>
          </a:p>
          <a:p>
            <a:pPr defTabSz="7620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latin typeface="Arial" pitchFamily="34" charset="0"/>
                <a:cs typeface="Arial" pitchFamily="34" charset="0"/>
              </a:rPr>
              <a:t> </a:t>
            </a:r>
          </a:p>
          <a:p>
            <a:pPr defTabSz="7620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latin typeface="Arial" pitchFamily="34" charset="0"/>
                <a:cs typeface="Arial" pitchFamily="34" charset="0"/>
              </a:rPr>
              <a:t>Lin textile</a:t>
            </a:r>
          </a:p>
          <a:p>
            <a:pPr defTabSz="7620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latin typeface="Arial" pitchFamily="34" charset="0"/>
                <a:cs typeface="Arial" pitchFamily="34" charset="0"/>
              </a:rPr>
              <a:t> </a:t>
            </a:r>
          </a:p>
          <a:p>
            <a:pPr defTabSz="7620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latin typeface="Arial" pitchFamily="34" charset="0"/>
                <a:cs typeface="Arial" pitchFamily="34" charset="0"/>
              </a:rPr>
              <a:t>Mâche </a:t>
            </a:r>
          </a:p>
          <a:p>
            <a:pPr defTabSz="7620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endParaRPr lang="fr-FR" sz="1100" dirty="0">
              <a:latin typeface="Arial" pitchFamily="34" charset="0"/>
              <a:cs typeface="Arial" pitchFamily="34" charset="0"/>
            </a:endParaRPr>
          </a:p>
          <a:p>
            <a:pPr defTabSz="7620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latin typeface="Arial" pitchFamily="34" charset="0"/>
                <a:cs typeface="Arial" pitchFamily="34" charset="0"/>
              </a:rPr>
              <a:t>Navet </a:t>
            </a:r>
          </a:p>
          <a:p>
            <a:pPr defTabSz="7620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endParaRPr lang="fr-FR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5087889" y="2708920"/>
            <a:ext cx="1195387" cy="17081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endParaRPr lang="fr-FR" sz="1100" dirty="0">
              <a:latin typeface="Arial" pitchFamily="34" charset="0"/>
              <a:cs typeface="Arial" pitchFamily="34" charset="0"/>
            </a:endParaRPr>
          </a:p>
          <a:p>
            <a:pPr defTabSz="762000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latin typeface="Arial" pitchFamily="34" charset="0"/>
                <a:cs typeface="Arial" pitchFamily="34" charset="0"/>
              </a:rPr>
              <a:t>Champignon</a:t>
            </a:r>
          </a:p>
          <a:p>
            <a:pPr defTabSz="762000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endParaRPr lang="fr-FR" sz="1100" dirty="0">
              <a:latin typeface="Arial" pitchFamily="34" charset="0"/>
              <a:cs typeface="Arial" pitchFamily="34" charset="0"/>
            </a:endParaRPr>
          </a:p>
          <a:p>
            <a:pPr defTabSz="762000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latin typeface="Arial" pitchFamily="34" charset="0"/>
                <a:cs typeface="Arial" pitchFamily="34" charset="0"/>
              </a:rPr>
              <a:t>Cresson</a:t>
            </a:r>
          </a:p>
          <a:p>
            <a:pPr defTabSz="762000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endParaRPr lang="fr-FR" sz="1100" dirty="0">
              <a:latin typeface="Arial" pitchFamily="34" charset="0"/>
              <a:cs typeface="Arial" pitchFamily="34" charset="0"/>
            </a:endParaRPr>
          </a:p>
          <a:p>
            <a:pPr defTabSz="762000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latin typeface="Arial" pitchFamily="34" charset="0"/>
                <a:cs typeface="Arial" pitchFamily="34" charset="0"/>
              </a:rPr>
              <a:t>Oignon de couleur</a:t>
            </a:r>
          </a:p>
          <a:p>
            <a:pPr defTabSz="762000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endParaRPr lang="fr-FR" sz="1100" dirty="0">
              <a:latin typeface="Arial" pitchFamily="34" charset="0"/>
              <a:cs typeface="Arial" pitchFamily="34" charset="0"/>
            </a:endParaRPr>
          </a:p>
          <a:p>
            <a:pPr defTabSz="762000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latin typeface="Arial" pitchFamily="34" charset="0"/>
                <a:cs typeface="Arial" pitchFamily="34" charset="0"/>
              </a:rPr>
              <a:t>Poireau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6600057" y="3284985"/>
            <a:ext cx="1222375" cy="224676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endParaRPr lang="fr-FR" sz="1100">
              <a:latin typeface="Arial" pitchFamily="34" charset="0"/>
              <a:cs typeface="Arial" pitchFamily="34" charset="0"/>
            </a:endParaRPr>
          </a:p>
          <a:p>
            <a:pPr defTabSz="762000" eaLnBrk="0" hangingPunct="0">
              <a:lnSpc>
                <a:spcPts val="1200"/>
              </a:lnSpc>
            </a:pPr>
            <a:r>
              <a:rPr lang="fr-FR" sz="1100">
                <a:latin typeface="Arial" pitchFamily="34" charset="0"/>
                <a:cs typeface="Arial" pitchFamily="34" charset="0"/>
              </a:rPr>
              <a:t>Ail en sec</a:t>
            </a:r>
          </a:p>
          <a:p>
            <a:pPr defTabSz="7620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endParaRPr lang="fr-FR" sz="1100">
              <a:latin typeface="Arial" pitchFamily="34" charset="0"/>
              <a:cs typeface="Arial" pitchFamily="34" charset="0"/>
            </a:endParaRPr>
          </a:p>
          <a:p>
            <a:pPr defTabSz="7620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100">
                <a:latin typeface="Arial" pitchFamily="34" charset="0"/>
                <a:cs typeface="Arial" pitchFamily="34" charset="0"/>
              </a:rPr>
              <a:t>Autres choux</a:t>
            </a:r>
          </a:p>
          <a:p>
            <a:pPr defTabSz="7620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endParaRPr lang="fr-FR" sz="1100">
              <a:latin typeface="Arial" pitchFamily="34" charset="0"/>
              <a:cs typeface="Arial" pitchFamily="34" charset="0"/>
            </a:endParaRPr>
          </a:p>
          <a:p>
            <a:pPr defTabSz="762000" eaLnBrk="0" hangingPunct="0">
              <a:lnSpc>
                <a:spcPts val="1200"/>
              </a:lnSpc>
            </a:pPr>
            <a:r>
              <a:rPr lang="fr-FR" sz="1100">
                <a:latin typeface="Arial" pitchFamily="34" charset="0"/>
                <a:cs typeface="Arial" pitchFamily="34" charset="0"/>
              </a:rPr>
              <a:t>Céleri-rave</a:t>
            </a:r>
          </a:p>
          <a:p>
            <a:pPr defTabSz="7620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endParaRPr lang="fr-FR" sz="1100">
              <a:latin typeface="Arial" pitchFamily="34" charset="0"/>
              <a:cs typeface="Arial" pitchFamily="34" charset="0"/>
            </a:endParaRPr>
          </a:p>
          <a:p>
            <a:pPr defTabSz="762000" eaLnBrk="0" hangingPunct="0">
              <a:lnSpc>
                <a:spcPts val="1200"/>
              </a:lnSpc>
            </a:pPr>
            <a:r>
              <a:rPr lang="fr-FR" sz="1100">
                <a:latin typeface="Arial" pitchFamily="34" charset="0"/>
                <a:cs typeface="Arial" pitchFamily="34" charset="0"/>
              </a:rPr>
              <a:t>Colza</a:t>
            </a:r>
            <a:endParaRPr lang="fr-FR" sz="1100" dirty="0">
              <a:latin typeface="Arial" pitchFamily="34" charset="0"/>
              <a:cs typeface="Arial" pitchFamily="34" charset="0"/>
            </a:endParaRPr>
          </a:p>
          <a:p>
            <a:pPr defTabSz="7620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endParaRPr lang="fr-FR" sz="1100" dirty="0">
              <a:latin typeface="Arial" pitchFamily="34" charset="0"/>
              <a:cs typeface="Arial" pitchFamily="34" charset="0"/>
            </a:endParaRPr>
          </a:p>
          <a:p>
            <a:pPr defTabSz="7620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latin typeface="Arial" pitchFamily="34" charset="0"/>
                <a:cs typeface="Arial" pitchFamily="34" charset="0"/>
              </a:rPr>
              <a:t>Œuf</a:t>
            </a:r>
          </a:p>
          <a:p>
            <a:pPr defTabSz="7620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endParaRPr lang="fr-FR" sz="1100" dirty="0">
              <a:latin typeface="Arial" pitchFamily="34" charset="0"/>
              <a:cs typeface="Arial" pitchFamily="34" charset="0"/>
            </a:endParaRPr>
          </a:p>
          <a:p>
            <a:pPr defTabSz="7620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100">
                <a:latin typeface="Arial" pitchFamily="34" charset="0"/>
                <a:cs typeface="Arial" pitchFamily="34" charset="0"/>
              </a:rPr>
              <a:t>Orge</a:t>
            </a:r>
          </a:p>
          <a:p>
            <a:pPr defTabSz="7620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endParaRPr lang="fr-FR" sz="1100">
              <a:latin typeface="Arial" pitchFamily="34" charset="0"/>
              <a:cs typeface="Arial" pitchFamily="34" charset="0"/>
            </a:endParaRPr>
          </a:p>
          <a:p>
            <a:pPr defTabSz="7620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endParaRPr lang="fr-FR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8112224" y="3717032"/>
            <a:ext cx="1199626" cy="16312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defTabSz="7620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endParaRPr lang="fr-FR" sz="1100" dirty="0">
              <a:latin typeface="Arial" pitchFamily="34" charset="0"/>
              <a:cs typeface="Arial" pitchFamily="34" charset="0"/>
            </a:endParaRPr>
          </a:p>
          <a:p>
            <a:pPr defTabSz="7620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latin typeface="Arial" pitchFamily="34" charset="0"/>
                <a:cs typeface="Arial" pitchFamily="34" charset="0"/>
              </a:rPr>
              <a:t>Lait</a:t>
            </a:r>
          </a:p>
          <a:p>
            <a:pPr defTabSz="7620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endParaRPr lang="fr-FR" sz="1100">
              <a:latin typeface="Arial" pitchFamily="34" charset="0"/>
              <a:cs typeface="Arial" pitchFamily="34" charset="0"/>
            </a:endParaRPr>
          </a:p>
          <a:p>
            <a:pPr defTabSz="7620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100">
                <a:latin typeface="Arial" pitchFamily="34" charset="0"/>
                <a:cs typeface="Arial" pitchFamily="34" charset="0"/>
              </a:rPr>
              <a:t>Lapin</a:t>
            </a:r>
          </a:p>
          <a:p>
            <a:pPr defTabSz="7620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endParaRPr lang="fr-FR" sz="1100">
              <a:latin typeface="Arial" pitchFamily="34" charset="0"/>
              <a:cs typeface="Arial" pitchFamily="34" charset="0"/>
            </a:endParaRPr>
          </a:p>
          <a:p>
            <a:pPr defTabSz="7620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100">
                <a:latin typeface="Arial" pitchFamily="34" charset="0"/>
                <a:cs typeface="Arial" pitchFamily="34" charset="0"/>
              </a:rPr>
              <a:t>Porc</a:t>
            </a:r>
          </a:p>
          <a:p>
            <a:pPr defTabSz="7620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endParaRPr lang="fr-FR" sz="1100" dirty="0">
              <a:latin typeface="Arial" pitchFamily="34" charset="0"/>
              <a:cs typeface="Arial" pitchFamily="34" charset="0"/>
            </a:endParaRPr>
          </a:p>
          <a:p>
            <a:pPr defTabSz="7620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latin typeface="Arial" pitchFamily="34" charset="0"/>
                <a:cs typeface="Arial" pitchFamily="34" charset="0"/>
              </a:rPr>
              <a:t>Poulet </a:t>
            </a:r>
            <a:r>
              <a:rPr lang="fr-FR" sz="1100">
                <a:latin typeface="Arial" pitchFamily="34" charset="0"/>
                <a:cs typeface="Arial" pitchFamily="34" charset="0"/>
              </a:rPr>
              <a:t>de chair</a:t>
            </a:r>
          </a:p>
          <a:p>
            <a:pPr defTabSz="7620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endParaRPr lang="fr-FR" sz="1100">
              <a:latin typeface="Arial" pitchFamily="34" charset="0"/>
              <a:cs typeface="Arial" pitchFamily="34" charset="0"/>
            </a:endParaRPr>
          </a:p>
          <a:p>
            <a:pPr defTabSz="7620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endParaRPr lang="fr-FR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528048" y="945047"/>
            <a:ext cx="3744416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buClr>
                <a:schemeClr val="tx2"/>
              </a:buClr>
              <a:tabLst>
                <a:tab pos="0" algn="l"/>
              </a:tabLst>
              <a:defRPr/>
            </a:pPr>
            <a:r>
              <a:rPr lang="fr-FR" sz="2800" b="1" dirty="0">
                <a:solidFill>
                  <a:srgbClr val="40AA58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fr-FR" sz="1600" dirty="0">
                <a:solidFill>
                  <a:srgbClr val="40AA58"/>
                </a:solidFill>
                <a:latin typeface="Arial" pitchFamily="34" charset="0"/>
                <a:cs typeface="Arial" pitchFamily="34" charset="0"/>
              </a:rPr>
              <a:t> productions dans le top 5 </a:t>
            </a:r>
          </a:p>
          <a:p>
            <a:pPr algn="ctr" fontAlgn="base">
              <a:spcAft>
                <a:spcPct val="0"/>
              </a:spcAft>
              <a:buClr>
                <a:schemeClr val="tx2"/>
              </a:buClr>
              <a:tabLst>
                <a:tab pos="0" algn="l"/>
              </a:tabLst>
              <a:defRPr/>
            </a:pPr>
            <a:r>
              <a:rPr lang="fr-FR" sz="1600" dirty="0">
                <a:solidFill>
                  <a:srgbClr val="40AA58"/>
                </a:solidFill>
                <a:latin typeface="Arial" pitchFamily="34" charset="0"/>
                <a:cs typeface="Arial" pitchFamily="34" charset="0"/>
              </a:rPr>
              <a:t>des 13 régions françaises</a:t>
            </a:r>
            <a:endParaRPr lang="fr-FR" sz="1200" dirty="0">
              <a:solidFill>
                <a:srgbClr val="40AA5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5381621" y="5805264"/>
            <a:ext cx="489109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sz="800" i="1" dirty="0"/>
              <a:t>Rang  de la région Hauts-de-France dans les productions nationales sur les volumes produits</a:t>
            </a:r>
            <a:endParaRPr lang="fr-FR" sz="800" dirty="0"/>
          </a:p>
          <a:p>
            <a:pPr algn="r"/>
            <a:r>
              <a:rPr lang="fr-FR" sz="800" i="1" dirty="0"/>
              <a:t>Source : Agreste – SAA 2014</a:t>
            </a:r>
            <a:endParaRPr lang="fr-FR" sz="800" i="1" dirty="0">
              <a:latin typeface="Helvetica LT Std"/>
              <a:cs typeface="Arial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219540" y="692697"/>
            <a:ext cx="1500197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chemeClr val="accent2"/>
                </a:solidFill>
              </a:rPr>
              <a:t>1</a:t>
            </a:r>
            <a:r>
              <a:rPr lang="fr-FR" sz="2400" b="1" baseline="30000" dirty="0">
                <a:solidFill>
                  <a:schemeClr val="accent2"/>
                </a:solidFill>
              </a:rPr>
              <a:t>er</a:t>
            </a:r>
            <a:endParaRPr lang="fr-FR" sz="2400" b="1" dirty="0">
              <a:solidFill>
                <a:schemeClr val="accent2"/>
              </a:solidFill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375920" y="1772817"/>
            <a:ext cx="1357322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chemeClr val="accent2"/>
                </a:solidFill>
              </a:rPr>
              <a:t>3</a:t>
            </a:r>
            <a:r>
              <a:rPr lang="fr-FR" sz="2400" b="1" baseline="30000" dirty="0">
                <a:solidFill>
                  <a:schemeClr val="accent2"/>
                </a:solidFill>
              </a:rPr>
              <a:t>e</a:t>
            </a:r>
            <a:endParaRPr lang="fr-FR" sz="2400" b="1" dirty="0">
              <a:solidFill>
                <a:schemeClr val="accent2"/>
              </a:solidFill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8472264" y="2852937"/>
            <a:ext cx="1285884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chemeClr val="accent2"/>
                </a:solidFill>
              </a:rPr>
              <a:t>5</a:t>
            </a:r>
            <a:r>
              <a:rPr lang="fr-FR" sz="2400" b="1" baseline="30000" dirty="0">
                <a:solidFill>
                  <a:schemeClr val="accent2"/>
                </a:solidFill>
              </a:rPr>
              <a:t>e</a:t>
            </a:r>
            <a:endParaRPr lang="fr-FR" sz="2400" b="1" dirty="0">
              <a:solidFill>
                <a:schemeClr val="accent2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791745" y="1124745"/>
            <a:ext cx="1500197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40AA58"/>
                </a:solidFill>
              </a:rPr>
              <a:t>2</a:t>
            </a:r>
            <a:r>
              <a:rPr lang="fr-FR" sz="2400" b="1" baseline="30000" dirty="0">
                <a:solidFill>
                  <a:srgbClr val="40AA58"/>
                </a:solidFill>
              </a:rPr>
              <a:t>e</a:t>
            </a:r>
            <a:endParaRPr lang="fr-FR" sz="2400" b="1" dirty="0">
              <a:solidFill>
                <a:srgbClr val="40AA58"/>
              </a:solidFill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6816081" y="2348881"/>
            <a:ext cx="1500197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40AA58"/>
                </a:solidFill>
              </a:rPr>
              <a:t>4</a:t>
            </a:r>
            <a:r>
              <a:rPr lang="fr-FR" sz="2400" b="1" baseline="30000" dirty="0">
                <a:solidFill>
                  <a:srgbClr val="40AA58"/>
                </a:solidFill>
              </a:rPr>
              <a:t>e</a:t>
            </a:r>
            <a:endParaRPr lang="fr-FR" sz="2400" b="1" dirty="0">
              <a:solidFill>
                <a:srgbClr val="40AA58"/>
              </a:solidFill>
            </a:endParaRPr>
          </a:p>
        </p:txBody>
      </p:sp>
      <p:sp>
        <p:nvSpPr>
          <p:cNvPr id="16" name="object 52"/>
          <p:cNvSpPr txBox="1">
            <a:spLocks/>
          </p:cNvSpPr>
          <p:nvPr/>
        </p:nvSpPr>
        <p:spPr>
          <a:xfrm>
            <a:off x="2873834" y="6611112"/>
            <a:ext cx="7308427" cy="171201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5"/>
              </a:spcBef>
            </a:pPr>
            <a:r>
              <a:rPr lang="fr-FR" sz="1100" spc="-5" dirty="0" smtClean="0">
                <a:solidFill>
                  <a:prstClr val="white"/>
                </a:solidFill>
              </a:rPr>
              <a:t>Service </a:t>
            </a:r>
            <a:r>
              <a:rPr lang="fr-FR" sz="1100" dirty="0" smtClean="0">
                <a:solidFill>
                  <a:prstClr val="white"/>
                </a:solidFill>
              </a:rPr>
              <a:t>Affaires économiques et Prospective – </a:t>
            </a:r>
            <a:r>
              <a:rPr lang="fr-FR" sz="1100" spc="-5" dirty="0" smtClean="0">
                <a:solidFill>
                  <a:prstClr val="white"/>
                </a:solidFill>
              </a:rPr>
              <a:t>Chambre </a:t>
            </a:r>
            <a:r>
              <a:rPr lang="fr-FR" sz="1100" dirty="0" smtClean="0">
                <a:solidFill>
                  <a:prstClr val="white"/>
                </a:solidFill>
              </a:rPr>
              <a:t>d’Agriculture Hauts-de-France – Septembre</a:t>
            </a:r>
            <a:r>
              <a:rPr lang="fr-FR" sz="1100" spc="50" dirty="0" smtClean="0">
                <a:solidFill>
                  <a:prstClr val="white"/>
                </a:solidFill>
              </a:rPr>
              <a:t> </a:t>
            </a:r>
            <a:r>
              <a:rPr lang="fr-FR" sz="1100" spc="-5" dirty="0" smtClean="0">
                <a:solidFill>
                  <a:prstClr val="white"/>
                </a:solidFill>
              </a:rPr>
              <a:t>2017</a:t>
            </a:r>
            <a:endParaRPr lang="fr-FR" sz="1100" spc="-5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4796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8096" y="2153411"/>
            <a:ext cx="3561587" cy="4096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12764" y="1761745"/>
            <a:ext cx="2116836" cy="3896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49696" y="4594860"/>
            <a:ext cx="327660" cy="1060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17720" y="4155947"/>
            <a:ext cx="1577340" cy="14828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63211" y="3828288"/>
            <a:ext cx="1165860" cy="9342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41877" y="3750564"/>
            <a:ext cx="1060703" cy="3566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32732" y="2737104"/>
            <a:ext cx="1173480" cy="12131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70477" y="2020823"/>
            <a:ext cx="1284731" cy="12816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69991" y="1816607"/>
            <a:ext cx="836676" cy="11292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69865" y="1770888"/>
            <a:ext cx="467867" cy="10728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35040" y="1761745"/>
            <a:ext cx="268224" cy="10591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64580" y="1761744"/>
            <a:ext cx="170687" cy="10546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38545" y="1787652"/>
            <a:ext cx="2011680" cy="3791585"/>
          </a:xfrm>
          <a:custGeom>
            <a:avLst/>
            <a:gdLst/>
            <a:ahLst/>
            <a:cxnLst/>
            <a:rect l="l" t="t" r="r" b="b"/>
            <a:pathLst>
              <a:path w="2011679" h="3791585">
                <a:moveTo>
                  <a:pt x="57912" y="2841498"/>
                </a:moveTo>
                <a:lnTo>
                  <a:pt x="0" y="3787521"/>
                </a:lnTo>
                <a:lnTo>
                  <a:pt x="28957" y="3789094"/>
                </a:lnTo>
                <a:lnTo>
                  <a:pt x="57927" y="3790203"/>
                </a:lnTo>
                <a:lnTo>
                  <a:pt x="86921" y="3790860"/>
                </a:lnTo>
                <a:lnTo>
                  <a:pt x="115950" y="3791077"/>
                </a:lnTo>
                <a:lnTo>
                  <a:pt x="164124" y="3790476"/>
                </a:lnTo>
                <a:lnTo>
                  <a:pt x="212002" y="3788685"/>
                </a:lnTo>
                <a:lnTo>
                  <a:pt x="259570" y="3785717"/>
                </a:lnTo>
                <a:lnTo>
                  <a:pt x="306813" y="3781587"/>
                </a:lnTo>
                <a:lnTo>
                  <a:pt x="353719" y="3776308"/>
                </a:lnTo>
                <a:lnTo>
                  <a:pt x="400271" y="3769896"/>
                </a:lnTo>
                <a:lnTo>
                  <a:pt x="446457" y="3762363"/>
                </a:lnTo>
                <a:lnTo>
                  <a:pt x="492262" y="3753725"/>
                </a:lnTo>
                <a:lnTo>
                  <a:pt x="537672" y="3743995"/>
                </a:lnTo>
                <a:lnTo>
                  <a:pt x="582672" y="3733188"/>
                </a:lnTo>
                <a:lnTo>
                  <a:pt x="627249" y="3721318"/>
                </a:lnTo>
                <a:lnTo>
                  <a:pt x="671388" y="3708399"/>
                </a:lnTo>
                <a:lnTo>
                  <a:pt x="715075" y="3694446"/>
                </a:lnTo>
                <a:lnTo>
                  <a:pt x="758295" y="3679472"/>
                </a:lnTo>
                <a:lnTo>
                  <a:pt x="801035" y="3663492"/>
                </a:lnTo>
                <a:lnTo>
                  <a:pt x="843281" y="3646520"/>
                </a:lnTo>
                <a:lnTo>
                  <a:pt x="885017" y="3628570"/>
                </a:lnTo>
                <a:lnTo>
                  <a:pt x="926231" y="3609656"/>
                </a:lnTo>
                <a:lnTo>
                  <a:pt x="966907" y="3589794"/>
                </a:lnTo>
                <a:lnTo>
                  <a:pt x="1007031" y="3568996"/>
                </a:lnTo>
                <a:lnTo>
                  <a:pt x="1046590" y="3547277"/>
                </a:lnTo>
                <a:lnTo>
                  <a:pt x="1085569" y="3524651"/>
                </a:lnTo>
                <a:lnTo>
                  <a:pt x="1123954" y="3501133"/>
                </a:lnTo>
                <a:lnTo>
                  <a:pt x="1161731" y="3476736"/>
                </a:lnTo>
                <a:lnTo>
                  <a:pt x="1198884" y="3451476"/>
                </a:lnTo>
                <a:lnTo>
                  <a:pt x="1235402" y="3425365"/>
                </a:lnTo>
                <a:lnTo>
                  <a:pt x="1271268" y="3398419"/>
                </a:lnTo>
                <a:lnTo>
                  <a:pt x="1306469" y="3370651"/>
                </a:lnTo>
                <a:lnTo>
                  <a:pt x="1340991" y="3342076"/>
                </a:lnTo>
                <a:lnTo>
                  <a:pt x="1374819" y="3312708"/>
                </a:lnTo>
                <a:lnTo>
                  <a:pt x="1407939" y="3282561"/>
                </a:lnTo>
                <a:lnTo>
                  <a:pt x="1440337" y="3251650"/>
                </a:lnTo>
                <a:lnTo>
                  <a:pt x="1471999" y="3219988"/>
                </a:lnTo>
                <a:lnTo>
                  <a:pt x="1502910" y="3187590"/>
                </a:lnTo>
                <a:lnTo>
                  <a:pt x="1533057" y="3154470"/>
                </a:lnTo>
                <a:lnTo>
                  <a:pt x="1562425" y="3120642"/>
                </a:lnTo>
                <a:lnTo>
                  <a:pt x="1591000" y="3086120"/>
                </a:lnTo>
                <a:lnTo>
                  <a:pt x="1618768" y="3050919"/>
                </a:lnTo>
                <a:lnTo>
                  <a:pt x="1645714" y="3015053"/>
                </a:lnTo>
                <a:lnTo>
                  <a:pt x="1671825" y="2978535"/>
                </a:lnTo>
                <a:lnTo>
                  <a:pt x="1697085" y="2941382"/>
                </a:lnTo>
                <a:lnTo>
                  <a:pt x="1721482" y="2903605"/>
                </a:lnTo>
                <a:lnTo>
                  <a:pt x="1745000" y="2865220"/>
                </a:lnTo>
                <a:lnTo>
                  <a:pt x="1757754" y="2843249"/>
                </a:lnTo>
                <a:lnTo>
                  <a:pt x="106670" y="2843249"/>
                </a:lnTo>
                <a:lnTo>
                  <a:pt x="57912" y="2841498"/>
                </a:lnTo>
                <a:close/>
              </a:path>
              <a:path w="2011679" h="3791585">
                <a:moveTo>
                  <a:pt x="115950" y="0"/>
                </a:moveTo>
                <a:lnTo>
                  <a:pt x="115950" y="947801"/>
                </a:lnTo>
                <a:lnTo>
                  <a:pt x="130428" y="947918"/>
                </a:lnTo>
                <a:lnTo>
                  <a:pt x="144906" y="948261"/>
                </a:lnTo>
                <a:lnTo>
                  <a:pt x="222469" y="953791"/>
                </a:lnTo>
                <a:lnTo>
                  <a:pt x="270288" y="960387"/>
                </a:lnTo>
                <a:lnTo>
                  <a:pt x="317263" y="969303"/>
                </a:lnTo>
                <a:lnTo>
                  <a:pt x="363339" y="980475"/>
                </a:lnTo>
                <a:lnTo>
                  <a:pt x="408459" y="993841"/>
                </a:lnTo>
                <a:lnTo>
                  <a:pt x="452569" y="1009338"/>
                </a:lnTo>
                <a:lnTo>
                  <a:pt x="495611" y="1026903"/>
                </a:lnTo>
                <a:lnTo>
                  <a:pt x="537531" y="1046472"/>
                </a:lnTo>
                <a:lnTo>
                  <a:pt x="578272" y="1067982"/>
                </a:lnTo>
                <a:lnTo>
                  <a:pt x="617780" y="1091371"/>
                </a:lnTo>
                <a:lnTo>
                  <a:pt x="655997" y="1116575"/>
                </a:lnTo>
                <a:lnTo>
                  <a:pt x="692869" y="1143531"/>
                </a:lnTo>
                <a:lnTo>
                  <a:pt x="728340" y="1172177"/>
                </a:lnTo>
                <a:lnTo>
                  <a:pt x="762353" y="1202449"/>
                </a:lnTo>
                <a:lnTo>
                  <a:pt x="794854" y="1234283"/>
                </a:lnTo>
                <a:lnTo>
                  <a:pt x="825785" y="1267618"/>
                </a:lnTo>
                <a:lnTo>
                  <a:pt x="855092" y="1302390"/>
                </a:lnTo>
                <a:lnTo>
                  <a:pt x="882720" y="1338536"/>
                </a:lnTo>
                <a:lnTo>
                  <a:pt x="908611" y="1375992"/>
                </a:lnTo>
                <a:lnTo>
                  <a:pt x="932710" y="1414696"/>
                </a:lnTo>
                <a:lnTo>
                  <a:pt x="954962" y="1454585"/>
                </a:lnTo>
                <a:lnTo>
                  <a:pt x="975310" y="1495595"/>
                </a:lnTo>
                <a:lnTo>
                  <a:pt x="993700" y="1537664"/>
                </a:lnTo>
                <a:lnTo>
                  <a:pt x="1010074" y="1580729"/>
                </a:lnTo>
                <a:lnTo>
                  <a:pt x="1024378" y="1624726"/>
                </a:lnTo>
                <a:lnTo>
                  <a:pt x="1036556" y="1669592"/>
                </a:lnTo>
                <a:lnTo>
                  <a:pt x="1046552" y="1715264"/>
                </a:lnTo>
                <a:lnTo>
                  <a:pt x="1054309" y="1761680"/>
                </a:lnTo>
                <a:lnTo>
                  <a:pt x="1059773" y="1808776"/>
                </a:lnTo>
                <a:lnTo>
                  <a:pt x="1062888" y="1856489"/>
                </a:lnTo>
                <a:lnTo>
                  <a:pt x="1063598" y="1904756"/>
                </a:lnTo>
                <a:lnTo>
                  <a:pt x="1061846" y="1953514"/>
                </a:lnTo>
                <a:lnTo>
                  <a:pt x="1057645" y="2002120"/>
                </a:lnTo>
                <a:lnTo>
                  <a:pt x="1051059" y="2049939"/>
                </a:lnTo>
                <a:lnTo>
                  <a:pt x="1042152" y="2096914"/>
                </a:lnTo>
                <a:lnTo>
                  <a:pt x="1030986" y="2142990"/>
                </a:lnTo>
                <a:lnTo>
                  <a:pt x="1017626" y="2188110"/>
                </a:lnTo>
                <a:lnTo>
                  <a:pt x="1002134" y="2232220"/>
                </a:lnTo>
                <a:lnTo>
                  <a:pt x="984573" y="2275262"/>
                </a:lnTo>
                <a:lnTo>
                  <a:pt x="964933" y="2317323"/>
                </a:lnTo>
                <a:lnTo>
                  <a:pt x="943498" y="2357923"/>
                </a:lnTo>
                <a:lnTo>
                  <a:pt x="920111" y="2397431"/>
                </a:lnTo>
                <a:lnTo>
                  <a:pt x="894906" y="2435648"/>
                </a:lnTo>
                <a:lnTo>
                  <a:pt x="867949" y="2472520"/>
                </a:lnTo>
                <a:lnTo>
                  <a:pt x="839303" y="2507991"/>
                </a:lnTo>
                <a:lnTo>
                  <a:pt x="809029" y="2542004"/>
                </a:lnTo>
                <a:lnTo>
                  <a:pt x="777192" y="2574505"/>
                </a:lnTo>
                <a:lnTo>
                  <a:pt x="743854" y="2605436"/>
                </a:lnTo>
                <a:lnTo>
                  <a:pt x="709079" y="2634743"/>
                </a:lnTo>
                <a:lnTo>
                  <a:pt x="672930" y="2662371"/>
                </a:lnTo>
                <a:lnTo>
                  <a:pt x="635470" y="2688262"/>
                </a:lnTo>
                <a:lnTo>
                  <a:pt x="596762" y="2712361"/>
                </a:lnTo>
                <a:lnTo>
                  <a:pt x="556870" y="2734613"/>
                </a:lnTo>
                <a:lnTo>
                  <a:pt x="515855" y="2754961"/>
                </a:lnTo>
                <a:lnTo>
                  <a:pt x="473782" y="2773351"/>
                </a:lnTo>
                <a:lnTo>
                  <a:pt x="430714" y="2789725"/>
                </a:lnTo>
                <a:lnTo>
                  <a:pt x="386714" y="2804029"/>
                </a:lnTo>
                <a:lnTo>
                  <a:pt x="341844" y="2816207"/>
                </a:lnTo>
                <a:lnTo>
                  <a:pt x="296169" y="2826203"/>
                </a:lnTo>
                <a:lnTo>
                  <a:pt x="249750" y="2833960"/>
                </a:lnTo>
                <a:lnTo>
                  <a:pt x="202652" y="2839424"/>
                </a:lnTo>
                <a:lnTo>
                  <a:pt x="154938" y="2842539"/>
                </a:lnTo>
                <a:lnTo>
                  <a:pt x="106670" y="2843249"/>
                </a:lnTo>
                <a:lnTo>
                  <a:pt x="1757754" y="2843249"/>
                </a:lnTo>
                <a:lnTo>
                  <a:pt x="1789345" y="2786682"/>
                </a:lnTo>
                <a:lnTo>
                  <a:pt x="1810143" y="2746558"/>
                </a:lnTo>
                <a:lnTo>
                  <a:pt x="1830005" y="2705882"/>
                </a:lnTo>
                <a:lnTo>
                  <a:pt x="1848919" y="2664668"/>
                </a:lnTo>
                <a:lnTo>
                  <a:pt x="1866869" y="2622932"/>
                </a:lnTo>
                <a:lnTo>
                  <a:pt x="1883841" y="2580686"/>
                </a:lnTo>
                <a:lnTo>
                  <a:pt x="1899821" y="2537946"/>
                </a:lnTo>
                <a:lnTo>
                  <a:pt x="1914795" y="2494726"/>
                </a:lnTo>
                <a:lnTo>
                  <a:pt x="1928748" y="2451039"/>
                </a:lnTo>
                <a:lnTo>
                  <a:pt x="1941667" y="2406900"/>
                </a:lnTo>
                <a:lnTo>
                  <a:pt x="1953537" y="2362323"/>
                </a:lnTo>
                <a:lnTo>
                  <a:pt x="1964374" y="2317182"/>
                </a:lnTo>
                <a:lnTo>
                  <a:pt x="1974074" y="2271913"/>
                </a:lnTo>
                <a:lnTo>
                  <a:pt x="1982712" y="2226108"/>
                </a:lnTo>
                <a:lnTo>
                  <a:pt x="1990245" y="2179922"/>
                </a:lnTo>
                <a:lnTo>
                  <a:pt x="1996657" y="2133370"/>
                </a:lnTo>
                <a:lnTo>
                  <a:pt x="2001936" y="2086464"/>
                </a:lnTo>
                <a:lnTo>
                  <a:pt x="2006066" y="2039221"/>
                </a:lnTo>
                <a:lnTo>
                  <a:pt x="2009034" y="1991653"/>
                </a:lnTo>
                <a:lnTo>
                  <a:pt x="2010825" y="1943775"/>
                </a:lnTo>
                <a:lnTo>
                  <a:pt x="2011426" y="1895602"/>
                </a:lnTo>
                <a:lnTo>
                  <a:pt x="2010825" y="1847422"/>
                </a:lnTo>
                <a:lnTo>
                  <a:pt x="2009034" y="1799539"/>
                </a:lnTo>
                <a:lnTo>
                  <a:pt x="2006066" y="1751966"/>
                </a:lnTo>
                <a:lnTo>
                  <a:pt x="2001936" y="1704717"/>
                </a:lnTo>
                <a:lnTo>
                  <a:pt x="1996657" y="1657806"/>
                </a:lnTo>
                <a:lnTo>
                  <a:pt x="1990245" y="1611249"/>
                </a:lnTo>
                <a:lnTo>
                  <a:pt x="1982712" y="1565058"/>
                </a:lnTo>
                <a:lnTo>
                  <a:pt x="1974074" y="1519248"/>
                </a:lnTo>
                <a:lnTo>
                  <a:pt x="1964344" y="1473834"/>
                </a:lnTo>
                <a:lnTo>
                  <a:pt x="1953537" y="1428830"/>
                </a:lnTo>
                <a:lnTo>
                  <a:pt x="1941667" y="1384249"/>
                </a:lnTo>
                <a:lnTo>
                  <a:pt x="1928748" y="1340106"/>
                </a:lnTo>
                <a:lnTo>
                  <a:pt x="1914795" y="1296416"/>
                </a:lnTo>
                <a:lnTo>
                  <a:pt x="1899821" y="1253191"/>
                </a:lnTo>
                <a:lnTo>
                  <a:pt x="1883841" y="1210448"/>
                </a:lnTo>
                <a:lnTo>
                  <a:pt x="1866869" y="1168199"/>
                </a:lnTo>
                <a:lnTo>
                  <a:pt x="1848919" y="1126459"/>
                </a:lnTo>
                <a:lnTo>
                  <a:pt x="1830005" y="1085242"/>
                </a:lnTo>
                <a:lnTo>
                  <a:pt x="1810143" y="1044563"/>
                </a:lnTo>
                <a:lnTo>
                  <a:pt x="1789345" y="1004436"/>
                </a:lnTo>
                <a:lnTo>
                  <a:pt x="1767626" y="964874"/>
                </a:lnTo>
                <a:lnTo>
                  <a:pt x="1745000" y="925893"/>
                </a:lnTo>
                <a:lnTo>
                  <a:pt x="1721482" y="887505"/>
                </a:lnTo>
                <a:lnTo>
                  <a:pt x="1697085" y="849726"/>
                </a:lnTo>
                <a:lnTo>
                  <a:pt x="1671825" y="812570"/>
                </a:lnTo>
                <a:lnTo>
                  <a:pt x="1645714" y="776051"/>
                </a:lnTo>
                <a:lnTo>
                  <a:pt x="1618768" y="740183"/>
                </a:lnTo>
                <a:lnTo>
                  <a:pt x="1591000" y="704980"/>
                </a:lnTo>
                <a:lnTo>
                  <a:pt x="1562425" y="670456"/>
                </a:lnTo>
                <a:lnTo>
                  <a:pt x="1533057" y="636626"/>
                </a:lnTo>
                <a:lnTo>
                  <a:pt x="1502910" y="603504"/>
                </a:lnTo>
                <a:lnTo>
                  <a:pt x="1471999" y="571105"/>
                </a:lnTo>
                <a:lnTo>
                  <a:pt x="1440337" y="539441"/>
                </a:lnTo>
                <a:lnTo>
                  <a:pt x="1407939" y="508528"/>
                </a:lnTo>
                <a:lnTo>
                  <a:pt x="1374819" y="478380"/>
                </a:lnTo>
                <a:lnTo>
                  <a:pt x="1340991" y="449011"/>
                </a:lnTo>
                <a:lnTo>
                  <a:pt x="1306469" y="420435"/>
                </a:lnTo>
                <a:lnTo>
                  <a:pt x="1271268" y="392666"/>
                </a:lnTo>
                <a:lnTo>
                  <a:pt x="1235402" y="365719"/>
                </a:lnTo>
                <a:lnTo>
                  <a:pt x="1198884" y="339607"/>
                </a:lnTo>
                <a:lnTo>
                  <a:pt x="1161731" y="314346"/>
                </a:lnTo>
                <a:lnTo>
                  <a:pt x="1123954" y="289949"/>
                </a:lnTo>
                <a:lnTo>
                  <a:pt x="1085569" y="266430"/>
                </a:lnTo>
                <a:lnTo>
                  <a:pt x="1046590" y="243804"/>
                </a:lnTo>
                <a:lnTo>
                  <a:pt x="1007031" y="222084"/>
                </a:lnTo>
                <a:lnTo>
                  <a:pt x="966907" y="201286"/>
                </a:lnTo>
                <a:lnTo>
                  <a:pt x="926231" y="181422"/>
                </a:lnTo>
                <a:lnTo>
                  <a:pt x="885017" y="162508"/>
                </a:lnTo>
                <a:lnTo>
                  <a:pt x="843281" y="144558"/>
                </a:lnTo>
                <a:lnTo>
                  <a:pt x="801035" y="127586"/>
                </a:lnTo>
                <a:lnTo>
                  <a:pt x="758295" y="111605"/>
                </a:lnTo>
                <a:lnTo>
                  <a:pt x="715075" y="96631"/>
                </a:lnTo>
                <a:lnTo>
                  <a:pt x="671388" y="82678"/>
                </a:lnTo>
                <a:lnTo>
                  <a:pt x="627249" y="69759"/>
                </a:lnTo>
                <a:lnTo>
                  <a:pt x="582672" y="57888"/>
                </a:lnTo>
                <a:lnTo>
                  <a:pt x="537672" y="47081"/>
                </a:lnTo>
                <a:lnTo>
                  <a:pt x="492262" y="37351"/>
                </a:lnTo>
                <a:lnTo>
                  <a:pt x="446457" y="28713"/>
                </a:lnTo>
                <a:lnTo>
                  <a:pt x="400271" y="21180"/>
                </a:lnTo>
                <a:lnTo>
                  <a:pt x="353719" y="14768"/>
                </a:lnTo>
                <a:lnTo>
                  <a:pt x="306813" y="9489"/>
                </a:lnTo>
                <a:lnTo>
                  <a:pt x="259570" y="5359"/>
                </a:lnTo>
                <a:lnTo>
                  <a:pt x="212002" y="2391"/>
                </a:lnTo>
                <a:lnTo>
                  <a:pt x="164124" y="600"/>
                </a:lnTo>
                <a:lnTo>
                  <a:pt x="115950" y="0"/>
                </a:lnTo>
                <a:close/>
              </a:path>
            </a:pathLst>
          </a:custGeom>
          <a:solidFill>
            <a:srgbClr val="FFD65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976112" y="4620640"/>
            <a:ext cx="220979" cy="955040"/>
          </a:xfrm>
          <a:custGeom>
            <a:avLst/>
            <a:gdLst/>
            <a:ahLst/>
            <a:cxnLst/>
            <a:rect l="l" t="t" r="r" b="b"/>
            <a:pathLst>
              <a:path w="220979" h="955039">
                <a:moveTo>
                  <a:pt x="139191" y="0"/>
                </a:moveTo>
                <a:lnTo>
                  <a:pt x="0" y="937513"/>
                </a:lnTo>
                <a:lnTo>
                  <a:pt x="40560" y="943084"/>
                </a:lnTo>
                <a:lnTo>
                  <a:pt x="81089" y="947785"/>
                </a:lnTo>
                <a:lnTo>
                  <a:pt x="121713" y="951605"/>
                </a:lnTo>
                <a:lnTo>
                  <a:pt x="162433" y="954531"/>
                </a:lnTo>
                <a:lnTo>
                  <a:pt x="220472" y="8508"/>
                </a:lnTo>
                <a:lnTo>
                  <a:pt x="200092" y="7054"/>
                </a:lnTo>
                <a:lnTo>
                  <a:pt x="179736" y="5159"/>
                </a:lnTo>
                <a:lnTo>
                  <a:pt x="159428" y="2811"/>
                </a:lnTo>
                <a:lnTo>
                  <a:pt x="139191" y="0"/>
                </a:lnTo>
                <a:close/>
              </a:path>
            </a:pathLst>
          </a:custGeom>
          <a:solidFill>
            <a:srgbClr val="84927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644009" y="4183126"/>
            <a:ext cx="1471295" cy="1375410"/>
          </a:xfrm>
          <a:custGeom>
            <a:avLst/>
            <a:gdLst/>
            <a:ahLst/>
            <a:cxnLst/>
            <a:rect l="l" t="t" r="r" b="b"/>
            <a:pathLst>
              <a:path w="1471295" h="1375410">
                <a:moveTo>
                  <a:pt x="805180" y="0"/>
                </a:moveTo>
                <a:lnTo>
                  <a:pt x="0" y="499744"/>
                </a:lnTo>
                <a:lnTo>
                  <a:pt x="0" y="499872"/>
                </a:lnTo>
                <a:lnTo>
                  <a:pt x="27245" y="542477"/>
                </a:lnTo>
                <a:lnTo>
                  <a:pt x="55533" y="584223"/>
                </a:lnTo>
                <a:lnTo>
                  <a:pt x="84843" y="625097"/>
                </a:lnTo>
                <a:lnTo>
                  <a:pt x="115154" y="665083"/>
                </a:lnTo>
                <a:lnTo>
                  <a:pt x="146443" y="704168"/>
                </a:lnTo>
                <a:lnTo>
                  <a:pt x="178689" y="742338"/>
                </a:lnTo>
                <a:lnTo>
                  <a:pt x="211871" y="779578"/>
                </a:lnTo>
                <a:lnTo>
                  <a:pt x="245966" y="815874"/>
                </a:lnTo>
                <a:lnTo>
                  <a:pt x="280954" y="851212"/>
                </a:lnTo>
                <a:lnTo>
                  <a:pt x="316813" y="885578"/>
                </a:lnTo>
                <a:lnTo>
                  <a:pt x="353520" y="918957"/>
                </a:lnTo>
                <a:lnTo>
                  <a:pt x="391056" y="951336"/>
                </a:lnTo>
                <a:lnTo>
                  <a:pt x="429397" y="982700"/>
                </a:lnTo>
                <a:lnTo>
                  <a:pt x="468522" y="1013035"/>
                </a:lnTo>
                <a:lnTo>
                  <a:pt x="508411" y="1042327"/>
                </a:lnTo>
                <a:lnTo>
                  <a:pt x="549040" y="1070562"/>
                </a:lnTo>
                <a:lnTo>
                  <a:pt x="590389" y="1097725"/>
                </a:lnTo>
                <a:lnTo>
                  <a:pt x="632437" y="1123802"/>
                </a:lnTo>
                <a:lnTo>
                  <a:pt x="675160" y="1148779"/>
                </a:lnTo>
                <a:lnTo>
                  <a:pt x="718539" y="1172642"/>
                </a:lnTo>
                <a:lnTo>
                  <a:pt x="762550" y="1195377"/>
                </a:lnTo>
                <a:lnTo>
                  <a:pt x="807174" y="1216970"/>
                </a:lnTo>
                <a:lnTo>
                  <a:pt x="852387" y="1237406"/>
                </a:lnTo>
                <a:lnTo>
                  <a:pt x="898169" y="1256671"/>
                </a:lnTo>
                <a:lnTo>
                  <a:pt x="944498" y="1274751"/>
                </a:lnTo>
                <a:lnTo>
                  <a:pt x="991353" y="1291632"/>
                </a:lnTo>
                <a:lnTo>
                  <a:pt x="1038711" y="1307299"/>
                </a:lnTo>
                <a:lnTo>
                  <a:pt x="1086551" y="1321739"/>
                </a:lnTo>
                <a:lnTo>
                  <a:pt x="1134852" y="1334937"/>
                </a:lnTo>
                <a:lnTo>
                  <a:pt x="1183592" y="1346879"/>
                </a:lnTo>
                <a:lnTo>
                  <a:pt x="1232749" y="1357552"/>
                </a:lnTo>
                <a:lnTo>
                  <a:pt x="1282302" y="1366939"/>
                </a:lnTo>
                <a:lnTo>
                  <a:pt x="1332230" y="1375029"/>
                </a:lnTo>
                <a:lnTo>
                  <a:pt x="1471295" y="437515"/>
                </a:lnTo>
                <a:lnTo>
                  <a:pt x="1423006" y="429070"/>
                </a:lnTo>
                <a:lnTo>
                  <a:pt x="1375462" y="418204"/>
                </a:lnTo>
                <a:lnTo>
                  <a:pt x="1328739" y="404969"/>
                </a:lnTo>
                <a:lnTo>
                  <a:pt x="1282918" y="389417"/>
                </a:lnTo>
                <a:lnTo>
                  <a:pt x="1238077" y="371599"/>
                </a:lnTo>
                <a:lnTo>
                  <a:pt x="1194295" y="351568"/>
                </a:lnTo>
                <a:lnTo>
                  <a:pt x="1151652" y="329375"/>
                </a:lnTo>
                <a:lnTo>
                  <a:pt x="1110225" y="305073"/>
                </a:lnTo>
                <a:lnTo>
                  <a:pt x="1070095" y="278713"/>
                </a:lnTo>
                <a:lnTo>
                  <a:pt x="1031339" y="250348"/>
                </a:lnTo>
                <a:lnTo>
                  <a:pt x="994037" y="220029"/>
                </a:lnTo>
                <a:lnTo>
                  <a:pt x="958268" y="187809"/>
                </a:lnTo>
                <a:lnTo>
                  <a:pt x="924111" y="153738"/>
                </a:lnTo>
                <a:lnTo>
                  <a:pt x="891645" y="117870"/>
                </a:lnTo>
                <a:lnTo>
                  <a:pt x="860948" y="80257"/>
                </a:lnTo>
                <a:lnTo>
                  <a:pt x="832100" y="40949"/>
                </a:lnTo>
                <a:lnTo>
                  <a:pt x="805180" y="0"/>
                </a:lnTo>
                <a:close/>
              </a:path>
            </a:pathLst>
          </a:custGeom>
          <a:solidFill>
            <a:srgbClr val="38856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390389" y="3855084"/>
            <a:ext cx="1059180" cy="828040"/>
          </a:xfrm>
          <a:custGeom>
            <a:avLst/>
            <a:gdLst/>
            <a:ahLst/>
            <a:cxnLst/>
            <a:rect l="l" t="t" r="r" b="b"/>
            <a:pathLst>
              <a:path w="1059179" h="828039">
                <a:moveTo>
                  <a:pt x="932052" y="0"/>
                </a:moveTo>
                <a:lnTo>
                  <a:pt x="0" y="171831"/>
                </a:lnTo>
                <a:lnTo>
                  <a:pt x="9832" y="221502"/>
                </a:lnTo>
                <a:lnTo>
                  <a:pt x="20980" y="270841"/>
                </a:lnTo>
                <a:lnTo>
                  <a:pt x="33433" y="319823"/>
                </a:lnTo>
                <a:lnTo>
                  <a:pt x="47181" y="368421"/>
                </a:lnTo>
                <a:lnTo>
                  <a:pt x="62213" y="416612"/>
                </a:lnTo>
                <a:lnTo>
                  <a:pt x="78520" y="464369"/>
                </a:lnTo>
                <a:lnTo>
                  <a:pt x="96091" y="511667"/>
                </a:lnTo>
                <a:lnTo>
                  <a:pt x="114916" y="558481"/>
                </a:lnTo>
                <a:lnTo>
                  <a:pt x="134984" y="604785"/>
                </a:lnTo>
                <a:lnTo>
                  <a:pt x="156285" y="650556"/>
                </a:lnTo>
                <a:lnTo>
                  <a:pt x="178810" y="695766"/>
                </a:lnTo>
                <a:lnTo>
                  <a:pt x="202547" y="740391"/>
                </a:lnTo>
                <a:lnTo>
                  <a:pt x="227487" y="784406"/>
                </a:lnTo>
                <a:lnTo>
                  <a:pt x="253619" y="827785"/>
                </a:lnTo>
                <a:lnTo>
                  <a:pt x="1058799" y="328040"/>
                </a:lnTo>
                <a:lnTo>
                  <a:pt x="1033270" y="284297"/>
                </a:lnTo>
                <a:lnTo>
                  <a:pt x="1010156" y="239346"/>
                </a:lnTo>
                <a:lnTo>
                  <a:pt x="989492" y="193290"/>
                </a:lnTo>
                <a:lnTo>
                  <a:pt x="971314" y="146227"/>
                </a:lnTo>
                <a:lnTo>
                  <a:pt x="955658" y="98258"/>
                </a:lnTo>
                <a:lnTo>
                  <a:pt x="942559" y="49482"/>
                </a:lnTo>
                <a:lnTo>
                  <a:pt x="93205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368165" y="3776472"/>
            <a:ext cx="954405" cy="250825"/>
          </a:xfrm>
          <a:custGeom>
            <a:avLst/>
            <a:gdLst/>
            <a:ahLst/>
            <a:cxnLst/>
            <a:rect l="l" t="t" r="r" b="b"/>
            <a:pathLst>
              <a:path w="954404" h="250825">
                <a:moveTo>
                  <a:pt x="943101" y="0"/>
                </a:moveTo>
                <a:lnTo>
                  <a:pt x="0" y="93217"/>
                </a:lnTo>
                <a:lnTo>
                  <a:pt x="4312" y="132697"/>
                </a:lnTo>
                <a:lnTo>
                  <a:pt x="9445" y="172069"/>
                </a:lnTo>
                <a:lnTo>
                  <a:pt x="15412" y="211322"/>
                </a:lnTo>
                <a:lnTo>
                  <a:pt x="22225" y="250444"/>
                </a:lnTo>
                <a:lnTo>
                  <a:pt x="954277" y="78612"/>
                </a:lnTo>
                <a:lnTo>
                  <a:pt x="950870" y="59043"/>
                </a:lnTo>
                <a:lnTo>
                  <a:pt x="947880" y="39401"/>
                </a:lnTo>
                <a:lnTo>
                  <a:pt x="945294" y="19712"/>
                </a:lnTo>
                <a:lnTo>
                  <a:pt x="943101" y="0"/>
                </a:lnTo>
                <a:close/>
              </a:path>
            </a:pathLst>
          </a:custGeom>
          <a:solidFill>
            <a:srgbClr val="A2D7C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59002" y="2762757"/>
            <a:ext cx="1067435" cy="1107440"/>
          </a:xfrm>
          <a:custGeom>
            <a:avLst/>
            <a:gdLst/>
            <a:ahLst/>
            <a:cxnLst/>
            <a:rect l="l" t="t" r="r" b="b"/>
            <a:pathLst>
              <a:path w="1067435" h="1107439">
                <a:moveTo>
                  <a:pt x="238398" y="0"/>
                </a:moveTo>
                <a:lnTo>
                  <a:pt x="214589" y="44237"/>
                </a:lnTo>
                <a:lnTo>
                  <a:pt x="192002" y="89006"/>
                </a:lnTo>
                <a:lnTo>
                  <a:pt x="170641" y="134280"/>
                </a:lnTo>
                <a:lnTo>
                  <a:pt x="150512" y="180034"/>
                </a:lnTo>
                <a:lnTo>
                  <a:pt x="131620" y="226243"/>
                </a:lnTo>
                <a:lnTo>
                  <a:pt x="113970" y="272881"/>
                </a:lnTo>
                <a:lnTo>
                  <a:pt x="97568" y="319924"/>
                </a:lnTo>
                <a:lnTo>
                  <a:pt x="82419" y="367346"/>
                </a:lnTo>
                <a:lnTo>
                  <a:pt x="68528" y="415121"/>
                </a:lnTo>
                <a:lnTo>
                  <a:pt x="55901" y="463224"/>
                </a:lnTo>
                <a:lnTo>
                  <a:pt x="44543" y="511631"/>
                </a:lnTo>
                <a:lnTo>
                  <a:pt x="34459" y="560315"/>
                </a:lnTo>
                <a:lnTo>
                  <a:pt x="25655" y="609251"/>
                </a:lnTo>
                <a:lnTo>
                  <a:pt x="18135" y="658415"/>
                </a:lnTo>
                <a:lnTo>
                  <a:pt x="11906" y="707780"/>
                </a:lnTo>
                <a:lnTo>
                  <a:pt x="6973" y="757322"/>
                </a:lnTo>
                <a:lnTo>
                  <a:pt x="3340" y="807015"/>
                </a:lnTo>
                <a:lnTo>
                  <a:pt x="1011" y="856972"/>
                </a:lnTo>
                <a:lnTo>
                  <a:pt x="0" y="906754"/>
                </a:lnTo>
                <a:lnTo>
                  <a:pt x="302" y="956748"/>
                </a:lnTo>
                <a:lnTo>
                  <a:pt x="1926" y="1006793"/>
                </a:lnTo>
                <a:lnTo>
                  <a:pt x="4878" y="1056863"/>
                </a:lnTo>
                <a:lnTo>
                  <a:pt x="9163" y="1106931"/>
                </a:lnTo>
                <a:lnTo>
                  <a:pt x="952265" y="1013713"/>
                </a:lnTo>
                <a:lnTo>
                  <a:pt x="948561" y="961369"/>
                </a:lnTo>
                <a:lnTo>
                  <a:pt x="947755" y="909083"/>
                </a:lnTo>
                <a:lnTo>
                  <a:pt x="949837" y="856834"/>
                </a:lnTo>
                <a:lnTo>
                  <a:pt x="954741" y="805151"/>
                </a:lnTo>
                <a:lnTo>
                  <a:pt x="962485" y="753737"/>
                </a:lnTo>
                <a:lnTo>
                  <a:pt x="973031" y="702843"/>
                </a:lnTo>
                <a:lnTo>
                  <a:pt x="986355" y="652587"/>
                </a:lnTo>
                <a:lnTo>
                  <a:pt x="1002432" y="603084"/>
                </a:lnTo>
                <a:lnTo>
                  <a:pt x="1021239" y="554449"/>
                </a:lnTo>
                <a:lnTo>
                  <a:pt x="1042752" y="506798"/>
                </a:lnTo>
                <a:lnTo>
                  <a:pt x="1066946" y="460247"/>
                </a:lnTo>
                <a:lnTo>
                  <a:pt x="238398" y="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597401" y="2047749"/>
            <a:ext cx="1177925" cy="1175385"/>
          </a:xfrm>
          <a:custGeom>
            <a:avLst/>
            <a:gdLst/>
            <a:ahLst/>
            <a:cxnLst/>
            <a:rect l="l" t="t" r="r" b="b"/>
            <a:pathLst>
              <a:path w="1177925" h="1175385">
                <a:moveTo>
                  <a:pt x="698880" y="0"/>
                </a:moveTo>
                <a:lnTo>
                  <a:pt x="655358" y="26280"/>
                </a:lnTo>
                <a:lnTo>
                  <a:pt x="612625" y="53675"/>
                </a:lnTo>
                <a:lnTo>
                  <a:pt x="570699" y="82165"/>
                </a:lnTo>
                <a:lnTo>
                  <a:pt x="529600" y="111729"/>
                </a:lnTo>
                <a:lnTo>
                  <a:pt x="489346" y="142349"/>
                </a:lnTo>
                <a:lnTo>
                  <a:pt x="449958" y="174004"/>
                </a:lnTo>
                <a:lnTo>
                  <a:pt x="411453" y="206676"/>
                </a:lnTo>
                <a:lnTo>
                  <a:pt x="373852" y="240344"/>
                </a:lnTo>
                <a:lnTo>
                  <a:pt x="337172" y="274990"/>
                </a:lnTo>
                <a:lnTo>
                  <a:pt x="301434" y="310594"/>
                </a:lnTo>
                <a:lnTo>
                  <a:pt x="266656" y="347136"/>
                </a:lnTo>
                <a:lnTo>
                  <a:pt x="232857" y="384596"/>
                </a:lnTo>
                <a:lnTo>
                  <a:pt x="200056" y="422956"/>
                </a:lnTo>
                <a:lnTo>
                  <a:pt x="168272" y="462195"/>
                </a:lnTo>
                <a:lnTo>
                  <a:pt x="137525" y="502294"/>
                </a:lnTo>
                <a:lnTo>
                  <a:pt x="107833" y="543234"/>
                </a:lnTo>
                <a:lnTo>
                  <a:pt x="79215" y="584995"/>
                </a:lnTo>
                <a:lnTo>
                  <a:pt x="51691" y="627558"/>
                </a:lnTo>
                <a:lnTo>
                  <a:pt x="25279" y="670902"/>
                </a:lnTo>
                <a:lnTo>
                  <a:pt x="0" y="715010"/>
                </a:lnTo>
                <a:lnTo>
                  <a:pt x="828548" y="1175257"/>
                </a:lnTo>
                <a:lnTo>
                  <a:pt x="854409" y="1131516"/>
                </a:lnTo>
                <a:lnTo>
                  <a:pt x="882488" y="1089346"/>
                </a:lnTo>
                <a:lnTo>
                  <a:pt x="912710" y="1048822"/>
                </a:lnTo>
                <a:lnTo>
                  <a:pt x="944999" y="1010023"/>
                </a:lnTo>
                <a:lnTo>
                  <a:pt x="979281" y="973026"/>
                </a:lnTo>
                <a:lnTo>
                  <a:pt x="1015478" y="937907"/>
                </a:lnTo>
                <a:lnTo>
                  <a:pt x="1053517" y="904743"/>
                </a:lnTo>
                <a:lnTo>
                  <a:pt x="1093321" y="873611"/>
                </a:lnTo>
                <a:lnTo>
                  <a:pt x="1134815" y="844589"/>
                </a:lnTo>
                <a:lnTo>
                  <a:pt x="1177925" y="817752"/>
                </a:lnTo>
                <a:lnTo>
                  <a:pt x="698880" y="0"/>
                </a:lnTo>
                <a:close/>
              </a:path>
            </a:pathLst>
          </a:custGeom>
          <a:solidFill>
            <a:srgbClr val="A71D1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296281" y="1843786"/>
            <a:ext cx="729615" cy="1021715"/>
          </a:xfrm>
          <a:custGeom>
            <a:avLst/>
            <a:gdLst/>
            <a:ahLst/>
            <a:cxnLst/>
            <a:rect l="l" t="t" r="r" b="b"/>
            <a:pathLst>
              <a:path w="729614" h="1021714">
                <a:moveTo>
                  <a:pt x="500634" y="0"/>
                </a:moveTo>
                <a:lnTo>
                  <a:pt x="452877" y="12533"/>
                </a:lnTo>
                <a:lnTo>
                  <a:pt x="405497" y="26298"/>
                </a:lnTo>
                <a:lnTo>
                  <a:pt x="358518" y="41283"/>
                </a:lnTo>
                <a:lnTo>
                  <a:pt x="311964" y="57480"/>
                </a:lnTo>
                <a:lnTo>
                  <a:pt x="265859" y="74879"/>
                </a:lnTo>
                <a:lnTo>
                  <a:pt x="220227" y="93470"/>
                </a:lnTo>
                <a:lnTo>
                  <a:pt x="175091" y="113242"/>
                </a:lnTo>
                <a:lnTo>
                  <a:pt x="130477" y="134188"/>
                </a:lnTo>
                <a:lnTo>
                  <a:pt x="86407" y="156296"/>
                </a:lnTo>
                <a:lnTo>
                  <a:pt x="42907" y="179557"/>
                </a:lnTo>
                <a:lnTo>
                  <a:pt x="0" y="203962"/>
                </a:lnTo>
                <a:lnTo>
                  <a:pt x="479044" y="1021714"/>
                </a:lnTo>
                <a:lnTo>
                  <a:pt x="526681" y="995600"/>
                </a:lnTo>
                <a:lnTo>
                  <a:pt x="575641" y="972302"/>
                </a:lnTo>
                <a:lnTo>
                  <a:pt x="625814" y="951863"/>
                </a:lnTo>
                <a:lnTo>
                  <a:pt x="677090" y="934326"/>
                </a:lnTo>
                <a:lnTo>
                  <a:pt x="729361" y="919734"/>
                </a:lnTo>
                <a:lnTo>
                  <a:pt x="500634" y="0"/>
                </a:lnTo>
                <a:close/>
              </a:path>
            </a:pathLst>
          </a:custGeom>
          <a:solidFill>
            <a:srgbClr val="CE9D6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796916" y="1797558"/>
            <a:ext cx="361315" cy="966469"/>
          </a:xfrm>
          <a:custGeom>
            <a:avLst/>
            <a:gdLst/>
            <a:ahLst/>
            <a:cxnLst/>
            <a:rect l="l" t="t" r="r" b="b"/>
            <a:pathLst>
              <a:path w="361314" h="966469">
                <a:moveTo>
                  <a:pt x="264413" y="0"/>
                </a:moveTo>
                <a:lnTo>
                  <a:pt x="211019" y="6234"/>
                </a:lnTo>
                <a:lnTo>
                  <a:pt x="157843" y="13967"/>
                </a:lnTo>
                <a:lnTo>
                  <a:pt x="104924" y="23207"/>
                </a:lnTo>
                <a:lnTo>
                  <a:pt x="52297" y="33958"/>
                </a:lnTo>
                <a:lnTo>
                  <a:pt x="0" y="46227"/>
                </a:lnTo>
                <a:lnTo>
                  <a:pt x="228726" y="965962"/>
                </a:lnTo>
                <a:lnTo>
                  <a:pt x="261510" y="958385"/>
                </a:lnTo>
                <a:lnTo>
                  <a:pt x="294497" y="952023"/>
                </a:lnTo>
                <a:lnTo>
                  <a:pt x="327650" y="946852"/>
                </a:lnTo>
                <a:lnTo>
                  <a:pt x="360934" y="942847"/>
                </a:lnTo>
                <a:lnTo>
                  <a:pt x="264413" y="0"/>
                </a:lnTo>
                <a:close/>
              </a:path>
            </a:pathLst>
          </a:custGeom>
          <a:solidFill>
            <a:srgbClr val="1B789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061328" y="1788796"/>
            <a:ext cx="161290" cy="951865"/>
          </a:xfrm>
          <a:custGeom>
            <a:avLst/>
            <a:gdLst/>
            <a:ahLst/>
            <a:cxnLst/>
            <a:rect l="l" t="t" r="r" b="b"/>
            <a:pathLst>
              <a:path w="161289" h="951864">
                <a:moveTo>
                  <a:pt x="129032" y="0"/>
                </a:moveTo>
                <a:lnTo>
                  <a:pt x="96744" y="1333"/>
                </a:lnTo>
                <a:lnTo>
                  <a:pt x="64468" y="3238"/>
                </a:lnTo>
                <a:lnTo>
                  <a:pt x="32216" y="5714"/>
                </a:lnTo>
                <a:lnTo>
                  <a:pt x="0" y="8762"/>
                </a:lnTo>
                <a:lnTo>
                  <a:pt x="96520" y="951610"/>
                </a:lnTo>
                <a:lnTo>
                  <a:pt x="112637" y="950059"/>
                </a:lnTo>
                <a:lnTo>
                  <a:pt x="128777" y="948816"/>
                </a:lnTo>
                <a:lnTo>
                  <a:pt x="144918" y="947860"/>
                </a:lnTo>
                <a:lnTo>
                  <a:pt x="161036" y="947165"/>
                </a:lnTo>
                <a:lnTo>
                  <a:pt x="129032" y="0"/>
                </a:lnTo>
                <a:close/>
              </a:path>
            </a:pathLst>
          </a:custGeom>
          <a:solidFill>
            <a:srgbClr val="6600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222428" y="1787651"/>
            <a:ext cx="0" cy="948690"/>
          </a:xfrm>
          <a:custGeom>
            <a:avLst/>
            <a:gdLst/>
            <a:ahLst/>
            <a:cxnLst/>
            <a:rect l="l" t="t" r="r" b="b"/>
            <a:pathLst>
              <a:path h="948689">
                <a:moveTo>
                  <a:pt x="0" y="0"/>
                </a:moveTo>
                <a:lnTo>
                  <a:pt x="0" y="948309"/>
                </a:lnTo>
              </a:path>
            </a:pathLst>
          </a:custGeom>
          <a:ln w="6413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573772" y="3430651"/>
            <a:ext cx="2774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51%</a:t>
            </a:r>
            <a:endParaRPr sz="12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25134" y="5060442"/>
            <a:ext cx="2070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1%</a:t>
            </a:r>
            <a:endParaRPr sz="12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33492" y="4749545"/>
            <a:ext cx="2774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1</a:t>
            </a:r>
            <a:r>
              <a:rPr sz="1200" b="1" spc="5" dirty="0">
                <a:solidFill>
                  <a:prstClr val="black"/>
                </a:solidFill>
                <a:latin typeface="Arial Narrow"/>
                <a:cs typeface="Arial Narrow"/>
              </a:rPr>
              <a:t>4</a:t>
            </a:r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%</a:t>
            </a:r>
            <a:endParaRPr sz="12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00778" y="4195064"/>
            <a:ext cx="2076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6%</a:t>
            </a:r>
            <a:endParaRPr sz="12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69715" y="3790569"/>
            <a:ext cx="2076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1%</a:t>
            </a:r>
            <a:endParaRPr sz="12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46803" y="3237357"/>
            <a:ext cx="2774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10%</a:t>
            </a:r>
            <a:endParaRPr sz="12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79035" y="2541778"/>
            <a:ext cx="2076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8%</a:t>
            </a:r>
            <a:endParaRPr sz="12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567299" y="2241041"/>
            <a:ext cx="2076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5%</a:t>
            </a:r>
            <a:endParaRPr sz="12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866004" y="2124202"/>
            <a:ext cx="2076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2%</a:t>
            </a:r>
            <a:endParaRPr sz="12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056121" y="1753361"/>
            <a:ext cx="332740" cy="54102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spcBef>
                <a:spcPts val="690"/>
              </a:spcBef>
            </a:pPr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1%</a:t>
            </a:r>
            <a:endParaRPr sz="120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137795">
              <a:spcBef>
                <a:spcPts val="590"/>
              </a:spcBef>
            </a:pPr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1%</a:t>
            </a:r>
            <a:endParaRPr sz="12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2497870" y="224791"/>
            <a:ext cx="1024426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635" marR="5080" indent="-544195">
              <a:spcBef>
                <a:spcPts val="95"/>
              </a:spcBef>
            </a:pPr>
            <a:r>
              <a:rPr spc="-5" dirty="0"/>
              <a:t>Près de 80 % des surfaces cultivées  dédiées </a:t>
            </a:r>
            <a:r>
              <a:rPr dirty="0"/>
              <a:t>aux </a:t>
            </a:r>
            <a:r>
              <a:rPr spc="-5" dirty="0"/>
              <a:t>filières</a:t>
            </a:r>
            <a:r>
              <a:rPr dirty="0"/>
              <a:t> </a:t>
            </a:r>
            <a:r>
              <a:rPr spc="-5" dirty="0"/>
              <a:t>végétales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7790816" y="6052821"/>
            <a:ext cx="251269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10310">
              <a:spcBef>
                <a:spcPts val="100"/>
              </a:spcBef>
            </a:pPr>
            <a:r>
              <a:rPr sz="800" i="1" spc="-5" dirty="0">
                <a:solidFill>
                  <a:prstClr val="black"/>
                </a:solidFill>
                <a:latin typeface="Arial"/>
                <a:cs typeface="Arial"/>
              </a:rPr>
              <a:t>Source </a:t>
            </a:r>
            <a:r>
              <a:rPr sz="800" i="1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sz="800" i="1" spc="-5" dirty="0">
                <a:solidFill>
                  <a:prstClr val="black"/>
                </a:solidFill>
                <a:latin typeface="Arial"/>
                <a:cs typeface="Arial"/>
              </a:rPr>
              <a:t>Agreste </a:t>
            </a:r>
            <a:r>
              <a:rPr sz="800" i="1" dirty="0">
                <a:solidFill>
                  <a:prstClr val="black"/>
                </a:solidFill>
                <a:latin typeface="Arial"/>
                <a:cs typeface="Arial"/>
              </a:rPr>
              <a:t>SAA </a:t>
            </a:r>
            <a:r>
              <a:rPr sz="800" i="1" spc="-5" dirty="0">
                <a:solidFill>
                  <a:prstClr val="black"/>
                </a:solidFill>
                <a:latin typeface="Arial"/>
                <a:cs typeface="Arial"/>
              </a:rPr>
              <a:t>2015,  traitements Chambres d’Agriculture des HDF et</a:t>
            </a:r>
            <a:r>
              <a:rPr sz="800" i="1" spc="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prstClr val="black"/>
                </a:solidFill>
                <a:latin typeface="Arial"/>
                <a:cs typeface="Arial"/>
              </a:rPr>
              <a:t>NPDC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76798" y="3220338"/>
            <a:ext cx="1725930" cy="1097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2800" b="1" spc="-5" dirty="0">
                <a:solidFill>
                  <a:prstClr val="black"/>
                </a:solidFill>
                <a:latin typeface="Arial"/>
                <a:cs typeface="Arial"/>
              </a:rPr>
              <a:t>2 136</a:t>
            </a:r>
            <a:r>
              <a:rPr sz="2800" b="1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prstClr val="black"/>
                </a:solidFill>
                <a:latin typeface="Arial"/>
                <a:cs typeface="Arial"/>
              </a:rPr>
              <a:t>400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  <a:p>
            <a:pPr marL="3175" algn="ctr">
              <a:spcBef>
                <a:spcPts val="30"/>
              </a:spcBef>
            </a:pP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hectares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algn="ctr">
              <a:spcBef>
                <a:spcPts val="10"/>
              </a:spcBef>
            </a:pPr>
            <a:r>
              <a:rPr sz="1200" spc="-5" dirty="0">
                <a:solidFill>
                  <a:prstClr val="black"/>
                </a:solidFill>
                <a:latin typeface="Arial"/>
                <a:cs typeface="Arial"/>
              </a:rPr>
              <a:t>de SAU des</a:t>
            </a:r>
            <a:r>
              <a:rPr sz="1200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Arial"/>
                <a:cs typeface="Arial"/>
              </a:rPr>
              <a:t>exploitations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  <a:p>
            <a:pPr marL="3175" algn="ctr"/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en</a:t>
            </a:r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Hauts-de-France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489060" y="3242311"/>
            <a:ext cx="756920" cy="423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0">
              <a:spcBef>
                <a:spcPts val="105"/>
              </a:spcBef>
            </a:pPr>
            <a:r>
              <a:rPr sz="1400" b="1" spc="-5" dirty="0">
                <a:solidFill>
                  <a:srgbClr val="FFC000"/>
                </a:solidFill>
                <a:latin typeface="Arial Narrow"/>
                <a:cs typeface="Arial Narrow"/>
              </a:rPr>
              <a:t>Céréales</a:t>
            </a:r>
            <a:endParaRPr sz="140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12700">
              <a:spcBef>
                <a:spcPts val="5"/>
              </a:spcBef>
            </a:pPr>
            <a:r>
              <a:rPr sz="1200" dirty="0">
                <a:solidFill>
                  <a:prstClr val="black"/>
                </a:solidFill>
                <a:latin typeface="Arial Narrow"/>
                <a:cs typeface="Arial Narrow"/>
              </a:rPr>
              <a:t>1 089 000</a:t>
            </a:r>
            <a:r>
              <a:rPr sz="1200" spc="-105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1200" dirty="0">
                <a:solidFill>
                  <a:prstClr val="black"/>
                </a:solidFill>
                <a:latin typeface="Arial Narrow"/>
                <a:cs typeface="Arial Narrow"/>
              </a:rPr>
              <a:t>ha</a:t>
            </a:r>
            <a:endParaRPr sz="12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876291" y="5619090"/>
            <a:ext cx="657225" cy="423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5" dirty="0">
                <a:solidFill>
                  <a:srgbClr val="84927B"/>
                </a:solidFill>
                <a:latin typeface="Arial Narrow"/>
                <a:cs typeface="Arial Narrow"/>
              </a:rPr>
              <a:t>Jac</a:t>
            </a:r>
            <a:r>
              <a:rPr sz="1400" b="1" dirty="0">
                <a:solidFill>
                  <a:srgbClr val="84927B"/>
                </a:solidFill>
                <a:latin typeface="Arial Narrow"/>
                <a:cs typeface="Arial Narrow"/>
              </a:rPr>
              <a:t>h</a:t>
            </a:r>
            <a:r>
              <a:rPr sz="1400" b="1" spc="-5" dirty="0">
                <a:solidFill>
                  <a:srgbClr val="84927B"/>
                </a:solidFill>
                <a:latin typeface="Arial Narrow"/>
                <a:cs typeface="Arial Narrow"/>
              </a:rPr>
              <a:t>è</a:t>
            </a:r>
            <a:r>
              <a:rPr sz="1400" b="1" dirty="0">
                <a:solidFill>
                  <a:srgbClr val="84927B"/>
                </a:solidFill>
                <a:latin typeface="Arial Narrow"/>
                <a:cs typeface="Arial Narrow"/>
              </a:rPr>
              <a:t>r</a:t>
            </a:r>
            <a:r>
              <a:rPr sz="1400" b="1" spc="-10" dirty="0">
                <a:solidFill>
                  <a:srgbClr val="84927B"/>
                </a:solidFill>
                <a:latin typeface="Arial Narrow"/>
                <a:cs typeface="Arial Narrow"/>
              </a:rPr>
              <a:t>e</a:t>
            </a:r>
            <a:r>
              <a:rPr sz="1400" b="1" dirty="0">
                <a:solidFill>
                  <a:srgbClr val="84927B"/>
                </a:solidFill>
                <a:latin typeface="Arial Narrow"/>
                <a:cs typeface="Arial Narrow"/>
              </a:rPr>
              <a:t>s</a:t>
            </a:r>
            <a:endParaRPr sz="140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48895">
              <a:spcBef>
                <a:spcPts val="10"/>
              </a:spcBef>
            </a:pPr>
            <a:r>
              <a:rPr sz="1200" dirty="0">
                <a:solidFill>
                  <a:prstClr val="black"/>
                </a:solidFill>
                <a:latin typeface="Arial Narrow"/>
                <a:cs typeface="Arial Narrow"/>
              </a:rPr>
              <a:t>29 300</a:t>
            </a:r>
            <a:r>
              <a:rPr sz="1200" spc="-75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1200" dirty="0">
                <a:solidFill>
                  <a:prstClr val="black"/>
                </a:solidFill>
                <a:latin typeface="Arial Narrow"/>
                <a:cs typeface="Arial Narrow"/>
              </a:rPr>
              <a:t>ha</a:t>
            </a:r>
            <a:endParaRPr sz="12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290697" y="5186935"/>
            <a:ext cx="1290320" cy="423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1400" b="1" spc="-5" dirty="0">
                <a:solidFill>
                  <a:srgbClr val="257D54"/>
                </a:solidFill>
                <a:latin typeface="Arial Narrow"/>
                <a:cs typeface="Arial Narrow"/>
              </a:rPr>
              <a:t>Surfaces en</a:t>
            </a:r>
            <a:r>
              <a:rPr sz="1400" b="1" spc="-55" dirty="0">
                <a:solidFill>
                  <a:srgbClr val="257D54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257D54"/>
                </a:solidFill>
                <a:latin typeface="Arial Narrow"/>
                <a:cs typeface="Arial Narrow"/>
              </a:rPr>
              <a:t>herbe</a:t>
            </a:r>
            <a:endParaRPr sz="1400">
              <a:solidFill>
                <a:prstClr val="black"/>
              </a:solidFill>
              <a:latin typeface="Arial Narrow"/>
              <a:cs typeface="Arial Narrow"/>
            </a:endParaRPr>
          </a:p>
          <a:p>
            <a:pPr algn="ctr">
              <a:spcBef>
                <a:spcPts val="10"/>
              </a:spcBef>
            </a:pPr>
            <a:r>
              <a:rPr sz="1200" dirty="0">
                <a:solidFill>
                  <a:prstClr val="black"/>
                </a:solidFill>
                <a:latin typeface="Arial Narrow"/>
                <a:cs typeface="Arial Narrow"/>
              </a:rPr>
              <a:t>295 100</a:t>
            </a:r>
            <a:r>
              <a:rPr sz="1200" spc="-40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1200" dirty="0">
                <a:solidFill>
                  <a:prstClr val="black"/>
                </a:solidFill>
                <a:latin typeface="Arial Narrow"/>
                <a:cs typeface="Arial Narrow"/>
              </a:rPr>
              <a:t>ha</a:t>
            </a:r>
            <a:endParaRPr sz="12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935582" y="3746373"/>
            <a:ext cx="2414905" cy="927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1400" b="1" dirty="0">
                <a:solidFill>
                  <a:srgbClr val="A2D7C4"/>
                </a:solidFill>
                <a:latin typeface="Arial Narrow"/>
                <a:cs typeface="Arial Narrow"/>
              </a:rPr>
              <a:t>Prairies </a:t>
            </a:r>
            <a:r>
              <a:rPr sz="1400" b="1" spc="-5" dirty="0">
                <a:solidFill>
                  <a:srgbClr val="A2D7C4"/>
                </a:solidFill>
                <a:latin typeface="Arial Narrow"/>
                <a:cs typeface="Arial Narrow"/>
              </a:rPr>
              <a:t>temporaires et </a:t>
            </a:r>
            <a:r>
              <a:rPr sz="1400" b="1" dirty="0">
                <a:solidFill>
                  <a:srgbClr val="A2D7C4"/>
                </a:solidFill>
                <a:latin typeface="Arial Narrow"/>
                <a:cs typeface="Arial Narrow"/>
              </a:rPr>
              <a:t>artificielles</a:t>
            </a:r>
            <a:endParaRPr sz="1400">
              <a:solidFill>
                <a:prstClr val="black"/>
              </a:solidFill>
              <a:latin typeface="Arial Narrow"/>
              <a:cs typeface="Arial Narrow"/>
            </a:endParaRPr>
          </a:p>
          <a:p>
            <a:pPr algn="ctr">
              <a:spcBef>
                <a:spcPts val="10"/>
              </a:spcBef>
            </a:pPr>
            <a:r>
              <a:rPr sz="1200" dirty="0">
                <a:solidFill>
                  <a:prstClr val="black"/>
                </a:solidFill>
                <a:latin typeface="Arial Narrow"/>
                <a:cs typeface="Arial Narrow"/>
              </a:rPr>
              <a:t>28 500</a:t>
            </a:r>
            <a:r>
              <a:rPr sz="1200" spc="-30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1200" dirty="0">
                <a:solidFill>
                  <a:prstClr val="black"/>
                </a:solidFill>
                <a:latin typeface="Arial Narrow"/>
                <a:cs typeface="Arial Narrow"/>
              </a:rPr>
              <a:t>ha</a:t>
            </a:r>
            <a:endParaRPr sz="120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1101725">
              <a:spcBef>
                <a:spcPts val="840"/>
              </a:spcBef>
            </a:pPr>
            <a:r>
              <a:rPr sz="1400" b="1" spc="-5" dirty="0">
                <a:solidFill>
                  <a:srgbClr val="92D050"/>
                </a:solidFill>
                <a:latin typeface="Arial Narrow"/>
                <a:cs typeface="Arial Narrow"/>
              </a:rPr>
              <a:t>Fourrages</a:t>
            </a:r>
            <a:endParaRPr sz="140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1146175">
              <a:spcBef>
                <a:spcPts val="10"/>
              </a:spcBef>
            </a:pPr>
            <a:r>
              <a:rPr sz="1200" dirty="0">
                <a:solidFill>
                  <a:prstClr val="black"/>
                </a:solidFill>
                <a:latin typeface="Arial Narrow"/>
                <a:cs typeface="Arial Narrow"/>
              </a:rPr>
              <a:t>126 900</a:t>
            </a:r>
            <a:r>
              <a:rPr sz="1200" spc="-30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1200" dirty="0">
                <a:solidFill>
                  <a:prstClr val="black"/>
                </a:solidFill>
                <a:latin typeface="Arial Narrow"/>
                <a:cs typeface="Arial Narrow"/>
              </a:rPr>
              <a:t>ha</a:t>
            </a:r>
            <a:endParaRPr sz="12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994786" y="2161795"/>
            <a:ext cx="1341120" cy="423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spcBef>
                <a:spcPts val="105"/>
              </a:spcBef>
            </a:pPr>
            <a:r>
              <a:rPr sz="1400" b="1" spc="-5" dirty="0">
                <a:solidFill>
                  <a:srgbClr val="A71D16"/>
                </a:solidFill>
                <a:latin typeface="Arial Narrow"/>
                <a:cs typeface="Arial Narrow"/>
              </a:rPr>
              <a:t>Betteraves</a:t>
            </a:r>
            <a:r>
              <a:rPr sz="1400" b="1" spc="-25" dirty="0">
                <a:solidFill>
                  <a:srgbClr val="A71D16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A71D16"/>
                </a:solidFill>
                <a:latin typeface="Arial Narrow"/>
                <a:cs typeface="Arial Narrow"/>
              </a:rPr>
              <a:t>industr.</a:t>
            </a:r>
            <a:endParaRPr sz="1400">
              <a:solidFill>
                <a:prstClr val="black"/>
              </a:solidFill>
              <a:latin typeface="Arial Narrow"/>
              <a:cs typeface="Arial Narrow"/>
            </a:endParaRPr>
          </a:p>
          <a:p>
            <a:pPr algn="ctr">
              <a:spcBef>
                <a:spcPts val="5"/>
              </a:spcBef>
            </a:pPr>
            <a:r>
              <a:rPr sz="1200" dirty="0">
                <a:solidFill>
                  <a:prstClr val="black"/>
                </a:solidFill>
                <a:latin typeface="Arial Narrow"/>
                <a:cs typeface="Arial Narrow"/>
              </a:rPr>
              <a:t>181 500</a:t>
            </a:r>
            <a:r>
              <a:rPr sz="1200" spc="-35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1200" dirty="0">
                <a:solidFill>
                  <a:prstClr val="black"/>
                </a:solidFill>
                <a:latin typeface="Arial Narrow"/>
                <a:cs typeface="Arial Narrow"/>
              </a:rPr>
              <a:t>ha</a:t>
            </a:r>
            <a:endParaRPr sz="12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789301" y="2881961"/>
            <a:ext cx="1320165" cy="423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spcBef>
                <a:spcPts val="105"/>
              </a:spcBef>
            </a:pPr>
            <a:r>
              <a:rPr sz="1400" b="1" dirty="0">
                <a:solidFill>
                  <a:srgbClr val="FF9933"/>
                </a:solidFill>
                <a:latin typeface="Arial Narrow"/>
                <a:cs typeface="Arial Narrow"/>
              </a:rPr>
              <a:t>Oléo-protéagineux</a:t>
            </a:r>
            <a:endParaRPr sz="1400">
              <a:solidFill>
                <a:prstClr val="black"/>
              </a:solidFill>
              <a:latin typeface="Arial Narrow"/>
              <a:cs typeface="Arial Narrow"/>
            </a:endParaRPr>
          </a:p>
          <a:p>
            <a:pPr algn="ctr">
              <a:spcBef>
                <a:spcPts val="10"/>
              </a:spcBef>
            </a:pPr>
            <a:r>
              <a:rPr sz="1200" dirty="0">
                <a:solidFill>
                  <a:prstClr val="black"/>
                </a:solidFill>
                <a:latin typeface="Arial Narrow"/>
                <a:cs typeface="Arial Narrow"/>
              </a:rPr>
              <a:t>205 900</a:t>
            </a:r>
            <a:r>
              <a:rPr sz="1200" spc="-40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1200" dirty="0">
                <a:solidFill>
                  <a:prstClr val="black"/>
                </a:solidFill>
                <a:latin typeface="Arial Narrow"/>
                <a:cs typeface="Arial Narrow"/>
              </a:rPr>
              <a:t>ha</a:t>
            </a:r>
            <a:endParaRPr sz="12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156330" y="1710056"/>
            <a:ext cx="1809114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spc="-5" dirty="0">
                <a:solidFill>
                  <a:srgbClr val="CE9D6C"/>
                </a:solidFill>
                <a:latin typeface="Arial Narrow"/>
                <a:cs typeface="Arial Narrow"/>
              </a:rPr>
              <a:t>Pommes </a:t>
            </a:r>
            <a:r>
              <a:rPr sz="1400" b="1" dirty="0">
                <a:solidFill>
                  <a:srgbClr val="CE9D6C"/>
                </a:solidFill>
                <a:latin typeface="Arial Narrow"/>
                <a:cs typeface="Arial Narrow"/>
              </a:rPr>
              <a:t>de </a:t>
            </a:r>
            <a:r>
              <a:rPr sz="1400" b="1" spc="-5" dirty="0">
                <a:solidFill>
                  <a:srgbClr val="CE9D6C"/>
                </a:solidFill>
                <a:latin typeface="Arial Narrow"/>
                <a:cs typeface="Arial Narrow"/>
              </a:rPr>
              <a:t>terre </a:t>
            </a:r>
            <a:r>
              <a:rPr sz="1200" dirty="0">
                <a:solidFill>
                  <a:prstClr val="black"/>
                </a:solidFill>
                <a:latin typeface="Arial Narrow"/>
                <a:cs typeface="Arial Narrow"/>
              </a:rPr>
              <a:t>97 300</a:t>
            </a:r>
            <a:r>
              <a:rPr sz="1200" spc="-45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1200" dirty="0">
                <a:solidFill>
                  <a:prstClr val="black"/>
                </a:solidFill>
                <a:latin typeface="Arial Narrow"/>
                <a:cs typeface="Arial Narrow"/>
              </a:rPr>
              <a:t>ha</a:t>
            </a:r>
            <a:endParaRPr sz="12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338829" y="1422020"/>
            <a:ext cx="20193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spc="-5" dirty="0">
                <a:solidFill>
                  <a:srgbClr val="1B789A"/>
                </a:solidFill>
                <a:latin typeface="Arial Narrow"/>
                <a:cs typeface="Arial Narrow"/>
              </a:rPr>
              <a:t>Légumes et </a:t>
            </a:r>
            <a:r>
              <a:rPr sz="1400" b="1" dirty="0">
                <a:solidFill>
                  <a:srgbClr val="1B789A"/>
                </a:solidFill>
                <a:latin typeface="Arial Narrow"/>
                <a:cs typeface="Arial Narrow"/>
              </a:rPr>
              <a:t>endives </a:t>
            </a:r>
            <a:r>
              <a:rPr sz="1200" dirty="0">
                <a:solidFill>
                  <a:prstClr val="black"/>
                </a:solidFill>
                <a:latin typeface="Arial Narrow"/>
                <a:cs typeface="Arial Narrow"/>
              </a:rPr>
              <a:t>48 200</a:t>
            </a:r>
            <a:r>
              <a:rPr sz="1200" spc="-65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1200" dirty="0">
                <a:solidFill>
                  <a:prstClr val="black"/>
                </a:solidFill>
                <a:latin typeface="Arial Narrow"/>
                <a:cs typeface="Arial Narrow"/>
              </a:rPr>
              <a:t>ha</a:t>
            </a:r>
            <a:endParaRPr sz="12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539485" y="1205865"/>
            <a:ext cx="1688464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dirty="0">
                <a:solidFill>
                  <a:srgbClr val="4A0095"/>
                </a:solidFill>
                <a:latin typeface="Arial Narrow"/>
                <a:cs typeface="Arial Narrow"/>
              </a:rPr>
              <a:t>Plantes textiles </a:t>
            </a:r>
            <a:r>
              <a:rPr sz="1200" dirty="0">
                <a:solidFill>
                  <a:prstClr val="black"/>
                </a:solidFill>
                <a:latin typeface="Arial Narrow"/>
                <a:cs typeface="Arial Narrow"/>
              </a:rPr>
              <a:t>23 200</a:t>
            </a:r>
            <a:r>
              <a:rPr sz="1200" spc="-90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1200" dirty="0">
                <a:solidFill>
                  <a:prstClr val="black"/>
                </a:solidFill>
                <a:latin typeface="Arial Narrow"/>
                <a:cs typeface="Arial Narrow"/>
              </a:rPr>
              <a:t>ha</a:t>
            </a:r>
            <a:endParaRPr sz="12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018147" y="1369569"/>
            <a:ext cx="168592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dirty="0">
                <a:solidFill>
                  <a:srgbClr val="404040"/>
                </a:solidFill>
                <a:latin typeface="Arial Narrow"/>
                <a:cs typeface="Arial Narrow"/>
              </a:rPr>
              <a:t>Autres </a:t>
            </a:r>
            <a:r>
              <a:rPr sz="1400" b="1" spc="-5" dirty="0">
                <a:solidFill>
                  <a:srgbClr val="404040"/>
                </a:solidFill>
                <a:latin typeface="Arial Narrow"/>
                <a:cs typeface="Arial Narrow"/>
              </a:rPr>
              <a:t>cultures </a:t>
            </a:r>
            <a:r>
              <a:rPr sz="1200" spc="-35" dirty="0">
                <a:solidFill>
                  <a:prstClr val="black"/>
                </a:solidFill>
                <a:latin typeface="Arial Narrow"/>
                <a:cs typeface="Arial Narrow"/>
              </a:rPr>
              <a:t>11 </a:t>
            </a:r>
            <a:r>
              <a:rPr sz="1200" dirty="0">
                <a:solidFill>
                  <a:prstClr val="black"/>
                </a:solidFill>
                <a:latin typeface="Arial Narrow"/>
                <a:cs typeface="Arial Narrow"/>
              </a:rPr>
              <a:t>500</a:t>
            </a:r>
            <a:r>
              <a:rPr sz="1200" spc="-35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1200" dirty="0">
                <a:solidFill>
                  <a:prstClr val="black"/>
                </a:solidFill>
                <a:latin typeface="Arial Narrow"/>
                <a:cs typeface="Arial Narrow"/>
              </a:rPr>
              <a:t>ha</a:t>
            </a:r>
            <a:endParaRPr sz="12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096000" y="1465072"/>
            <a:ext cx="72390" cy="288290"/>
          </a:xfrm>
          <a:custGeom>
            <a:avLst/>
            <a:gdLst/>
            <a:ahLst/>
            <a:cxnLst/>
            <a:rect l="l" t="t" r="r" b="b"/>
            <a:pathLst>
              <a:path w="72389" h="288289">
                <a:moveTo>
                  <a:pt x="0" y="0"/>
                </a:moveTo>
                <a:lnTo>
                  <a:pt x="72009" y="288036"/>
                </a:lnTo>
              </a:path>
            </a:pathLst>
          </a:custGeom>
          <a:ln w="9525">
            <a:solidFill>
              <a:srgbClr val="ADB7A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240017" y="1609090"/>
            <a:ext cx="504190" cy="360045"/>
          </a:xfrm>
          <a:custGeom>
            <a:avLst/>
            <a:gdLst/>
            <a:ahLst/>
            <a:cxnLst/>
            <a:rect l="l" t="t" r="r" b="b"/>
            <a:pathLst>
              <a:path w="504189" h="360044">
                <a:moveTo>
                  <a:pt x="504063" y="0"/>
                </a:moveTo>
                <a:lnTo>
                  <a:pt x="0" y="360045"/>
                </a:lnTo>
              </a:path>
            </a:pathLst>
          </a:custGeom>
          <a:ln w="9525">
            <a:solidFill>
              <a:srgbClr val="ADB7A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375909" y="1681099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89" h="144144">
                <a:moveTo>
                  <a:pt x="0" y="0"/>
                </a:moveTo>
                <a:lnTo>
                  <a:pt x="504063" y="144017"/>
                </a:lnTo>
              </a:path>
            </a:pathLst>
          </a:custGeom>
          <a:ln w="9525">
            <a:solidFill>
              <a:srgbClr val="ADB7A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ftr" sz="quarter" idx="5"/>
          </p:nvPr>
        </p:nvSpPr>
        <p:spPr>
          <a:xfrm>
            <a:off x="2252405" y="6625090"/>
            <a:ext cx="7308427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spcBef>
                <a:spcPts val="15"/>
              </a:spcBef>
            </a:pPr>
            <a:r>
              <a:rPr spc="-5" dirty="0">
                <a:solidFill>
                  <a:prstClr val="white"/>
                </a:solidFill>
              </a:rPr>
              <a:t>Service </a:t>
            </a:r>
            <a:r>
              <a:rPr dirty="0">
                <a:solidFill>
                  <a:prstClr val="white"/>
                </a:solidFill>
              </a:rPr>
              <a:t>Affaires économiques et Prospective – </a:t>
            </a:r>
            <a:r>
              <a:rPr spc="-5" dirty="0">
                <a:solidFill>
                  <a:prstClr val="white"/>
                </a:solidFill>
              </a:rPr>
              <a:t>Chambre </a:t>
            </a:r>
            <a:r>
              <a:rPr dirty="0">
                <a:solidFill>
                  <a:prstClr val="white"/>
                </a:solidFill>
              </a:rPr>
              <a:t>d’Agriculture Hauts-de-France – Septembre</a:t>
            </a:r>
            <a:r>
              <a:rPr spc="50" dirty="0">
                <a:solidFill>
                  <a:prstClr val="white"/>
                </a:solidFill>
              </a:rPr>
              <a:t> </a:t>
            </a:r>
            <a:r>
              <a:rPr spc="-5" dirty="0">
                <a:solidFill>
                  <a:prstClr val="white"/>
                </a:solidFill>
              </a:rPr>
              <a:t>2017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1590591" y="1168606"/>
            <a:ext cx="112933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Surfaces irriguées </a:t>
            </a:r>
          </a:p>
          <a:p>
            <a:r>
              <a:rPr lang="fr-FR" dirty="0" smtClean="0"/>
              <a:t>55 000ha</a:t>
            </a:r>
            <a:endParaRPr lang="fr-FR" dirty="0"/>
          </a:p>
        </p:txBody>
      </p:sp>
      <p:sp>
        <p:nvSpPr>
          <p:cNvPr id="54" name="Accolade ouvrante 53"/>
          <p:cNvSpPr/>
          <p:nvPr/>
        </p:nvSpPr>
        <p:spPr>
          <a:xfrm>
            <a:off x="2874871" y="1262418"/>
            <a:ext cx="183924" cy="706717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43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995" y="614299"/>
            <a:ext cx="303784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sz="2400" spc="-5" dirty="0"/>
              <a:t>Un </a:t>
            </a:r>
            <a:r>
              <a:rPr sz="2400" dirty="0"/>
              <a:t>territoire</a:t>
            </a:r>
            <a:r>
              <a:rPr sz="2400" spc="-80" dirty="0"/>
              <a:t> </a:t>
            </a:r>
            <a:r>
              <a:rPr sz="2400" spc="-5" dirty="0"/>
              <a:t>régional  </a:t>
            </a:r>
            <a:r>
              <a:rPr sz="2400" dirty="0"/>
              <a:t>maillé </a:t>
            </a:r>
            <a:r>
              <a:rPr sz="2400" spc="-5" dirty="0"/>
              <a:t>par de  </a:t>
            </a:r>
            <a:r>
              <a:rPr sz="2400" dirty="0"/>
              <a:t>multiples</a:t>
            </a:r>
            <a:r>
              <a:rPr sz="2400" spc="-95" dirty="0"/>
              <a:t> </a:t>
            </a:r>
            <a:r>
              <a:rPr sz="2400" spc="-5" dirty="0"/>
              <a:t>opérateurs  des diverses</a:t>
            </a:r>
            <a:r>
              <a:rPr sz="2400" spc="-35" dirty="0"/>
              <a:t> </a:t>
            </a:r>
            <a:r>
              <a:rPr sz="2400" dirty="0"/>
              <a:t>filières</a:t>
            </a:r>
          </a:p>
        </p:txBody>
      </p:sp>
      <p:sp>
        <p:nvSpPr>
          <p:cNvPr id="3" name="object 3"/>
          <p:cNvSpPr/>
          <p:nvPr/>
        </p:nvSpPr>
        <p:spPr>
          <a:xfrm>
            <a:off x="5459222" y="116675"/>
            <a:ext cx="5101335" cy="6048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9039" y="2697556"/>
            <a:ext cx="1759077" cy="1061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79038" y="4953876"/>
            <a:ext cx="1042390" cy="995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79038" y="3825684"/>
            <a:ext cx="1433322" cy="10776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13889" y="2564866"/>
            <a:ext cx="1922145" cy="166370"/>
          </a:xfrm>
          <a:custGeom>
            <a:avLst/>
            <a:gdLst/>
            <a:ahLst/>
            <a:cxnLst/>
            <a:rect l="l" t="t" r="r" b="b"/>
            <a:pathLst>
              <a:path w="1922145" h="166369">
                <a:moveTo>
                  <a:pt x="0" y="165887"/>
                </a:moveTo>
                <a:lnTo>
                  <a:pt x="1921637" y="165887"/>
                </a:lnTo>
                <a:lnTo>
                  <a:pt x="1921637" y="0"/>
                </a:lnTo>
                <a:lnTo>
                  <a:pt x="0" y="0"/>
                </a:lnTo>
                <a:lnTo>
                  <a:pt x="0" y="1658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83637" y="3759367"/>
            <a:ext cx="1922145" cy="99695"/>
          </a:xfrm>
          <a:custGeom>
            <a:avLst/>
            <a:gdLst/>
            <a:ahLst/>
            <a:cxnLst/>
            <a:rect l="l" t="t" r="r" b="b"/>
            <a:pathLst>
              <a:path w="1922145" h="99695">
                <a:moveTo>
                  <a:pt x="0" y="99528"/>
                </a:moveTo>
                <a:lnTo>
                  <a:pt x="1921637" y="99528"/>
                </a:lnTo>
                <a:lnTo>
                  <a:pt x="1921637" y="0"/>
                </a:lnTo>
                <a:lnTo>
                  <a:pt x="0" y="0"/>
                </a:lnTo>
                <a:lnTo>
                  <a:pt x="0" y="995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83637" y="3759367"/>
            <a:ext cx="1922145" cy="99695"/>
          </a:xfrm>
          <a:custGeom>
            <a:avLst/>
            <a:gdLst/>
            <a:ahLst/>
            <a:cxnLst/>
            <a:rect l="l" t="t" r="r" b="b"/>
            <a:pathLst>
              <a:path w="1922145" h="99695">
                <a:moveTo>
                  <a:pt x="0" y="99528"/>
                </a:moveTo>
                <a:lnTo>
                  <a:pt x="1921637" y="99528"/>
                </a:lnTo>
                <a:lnTo>
                  <a:pt x="1921637" y="0"/>
                </a:lnTo>
                <a:lnTo>
                  <a:pt x="0" y="0"/>
                </a:lnTo>
                <a:lnTo>
                  <a:pt x="0" y="9952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48737" y="4887508"/>
            <a:ext cx="1922145" cy="99695"/>
          </a:xfrm>
          <a:custGeom>
            <a:avLst/>
            <a:gdLst/>
            <a:ahLst/>
            <a:cxnLst/>
            <a:rect l="l" t="t" r="r" b="b"/>
            <a:pathLst>
              <a:path w="1922145" h="99695">
                <a:moveTo>
                  <a:pt x="0" y="99528"/>
                </a:moveTo>
                <a:lnTo>
                  <a:pt x="1921637" y="99528"/>
                </a:lnTo>
                <a:lnTo>
                  <a:pt x="1921637" y="0"/>
                </a:lnTo>
                <a:lnTo>
                  <a:pt x="0" y="0"/>
                </a:lnTo>
                <a:lnTo>
                  <a:pt x="0" y="995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48737" y="4887508"/>
            <a:ext cx="1922145" cy="99695"/>
          </a:xfrm>
          <a:custGeom>
            <a:avLst/>
            <a:gdLst/>
            <a:ahLst/>
            <a:cxnLst/>
            <a:rect l="l" t="t" r="r" b="b"/>
            <a:pathLst>
              <a:path w="1922145" h="99695">
                <a:moveTo>
                  <a:pt x="0" y="99528"/>
                </a:moveTo>
                <a:lnTo>
                  <a:pt x="1921637" y="99528"/>
                </a:lnTo>
                <a:lnTo>
                  <a:pt x="1921637" y="0"/>
                </a:lnTo>
                <a:lnTo>
                  <a:pt x="0" y="0"/>
                </a:lnTo>
                <a:lnTo>
                  <a:pt x="0" y="9952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2252405" y="6625090"/>
            <a:ext cx="7308427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spcBef>
                <a:spcPts val="15"/>
              </a:spcBef>
            </a:pPr>
            <a:r>
              <a:rPr spc="-5" dirty="0">
                <a:solidFill>
                  <a:prstClr val="white"/>
                </a:solidFill>
              </a:rPr>
              <a:t>Service </a:t>
            </a:r>
            <a:r>
              <a:rPr dirty="0">
                <a:solidFill>
                  <a:prstClr val="white"/>
                </a:solidFill>
              </a:rPr>
              <a:t>Affaires économiques et Prospective – </a:t>
            </a:r>
            <a:r>
              <a:rPr spc="-5" dirty="0">
                <a:solidFill>
                  <a:prstClr val="white"/>
                </a:solidFill>
              </a:rPr>
              <a:t>Chambre </a:t>
            </a:r>
            <a:r>
              <a:rPr dirty="0">
                <a:solidFill>
                  <a:prstClr val="white"/>
                </a:solidFill>
              </a:rPr>
              <a:t>d’Agriculture Hauts-de-France – Septembre</a:t>
            </a:r>
            <a:r>
              <a:rPr spc="50" dirty="0">
                <a:solidFill>
                  <a:prstClr val="white"/>
                </a:solidFill>
              </a:rPr>
              <a:t> </a:t>
            </a:r>
            <a:r>
              <a:rPr spc="-5" dirty="0">
                <a:solidFill>
                  <a:prstClr val="white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49486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088" y="200278"/>
            <a:ext cx="8557810" cy="90540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02496" marR="4607">
              <a:spcBef>
                <a:spcPts val="95"/>
              </a:spcBef>
            </a:pPr>
            <a:r>
              <a:rPr sz="2902" spc="-5" dirty="0"/>
              <a:t>Plus </a:t>
            </a:r>
            <a:r>
              <a:rPr sz="2902" dirty="0"/>
              <a:t>de </a:t>
            </a:r>
            <a:r>
              <a:rPr sz="2902" spc="-5" dirty="0"/>
              <a:t>206 000 </a:t>
            </a:r>
            <a:r>
              <a:rPr sz="2902" spc="-9" dirty="0"/>
              <a:t>emplois </a:t>
            </a:r>
            <a:r>
              <a:rPr sz="2902" spc="-5" dirty="0"/>
              <a:t>directs</a:t>
            </a:r>
            <a:r>
              <a:rPr sz="2902" spc="-68" dirty="0"/>
              <a:t> </a:t>
            </a:r>
            <a:r>
              <a:rPr sz="2902" spc="-9" dirty="0"/>
              <a:t>et  </a:t>
            </a:r>
            <a:r>
              <a:rPr sz="2902" dirty="0"/>
              <a:t>indirects </a:t>
            </a:r>
            <a:r>
              <a:rPr sz="2902" spc="-9" dirty="0" err="1"/>
              <a:t>en</a:t>
            </a:r>
            <a:r>
              <a:rPr sz="2902" spc="-54" dirty="0"/>
              <a:t> </a:t>
            </a:r>
            <a:r>
              <a:rPr sz="2902" spc="-5" dirty="0" err="1" smtClean="0"/>
              <a:t>Hauts</a:t>
            </a:r>
            <a:r>
              <a:rPr sz="2902" spc="-5" dirty="0" smtClean="0"/>
              <a:t>-de-France</a:t>
            </a:r>
            <a:r>
              <a:rPr lang="fr-FR" sz="2902" spc="-5" dirty="0" smtClean="0"/>
              <a:t> – 1</a:t>
            </a:r>
            <a:r>
              <a:rPr lang="fr-FR" sz="2902" spc="-5" baseline="30000" dirty="0" smtClean="0"/>
              <a:t>er</a:t>
            </a:r>
            <a:r>
              <a:rPr lang="fr-FR" sz="2902" spc="-5" dirty="0" smtClean="0"/>
              <a:t> employeur</a:t>
            </a:r>
            <a:endParaRPr sz="2902" dirty="0"/>
          </a:p>
        </p:txBody>
      </p:sp>
      <p:sp>
        <p:nvSpPr>
          <p:cNvPr id="3" name="object 3"/>
          <p:cNvSpPr/>
          <p:nvPr/>
        </p:nvSpPr>
        <p:spPr>
          <a:xfrm>
            <a:off x="2748421" y="1764768"/>
            <a:ext cx="6499841" cy="1662964"/>
          </a:xfrm>
          <a:custGeom>
            <a:avLst/>
            <a:gdLst/>
            <a:ahLst/>
            <a:cxnLst/>
            <a:rect l="l" t="t" r="r" b="b"/>
            <a:pathLst>
              <a:path w="7167880" h="1833879">
                <a:moveTo>
                  <a:pt x="25298" y="1833371"/>
                </a:moveTo>
                <a:lnTo>
                  <a:pt x="884" y="1833371"/>
                </a:lnTo>
                <a:lnTo>
                  <a:pt x="0" y="1805940"/>
                </a:lnTo>
                <a:lnTo>
                  <a:pt x="1524" y="1758696"/>
                </a:lnTo>
                <a:lnTo>
                  <a:pt x="4572" y="1712976"/>
                </a:lnTo>
                <a:lnTo>
                  <a:pt x="10668" y="1665732"/>
                </a:lnTo>
                <a:lnTo>
                  <a:pt x="18288" y="1620012"/>
                </a:lnTo>
                <a:lnTo>
                  <a:pt x="28956" y="1574292"/>
                </a:lnTo>
                <a:lnTo>
                  <a:pt x="41148" y="1528572"/>
                </a:lnTo>
                <a:lnTo>
                  <a:pt x="56388" y="1484376"/>
                </a:lnTo>
                <a:lnTo>
                  <a:pt x="73152" y="1440180"/>
                </a:lnTo>
                <a:lnTo>
                  <a:pt x="91440" y="1395984"/>
                </a:lnTo>
                <a:lnTo>
                  <a:pt x="112776" y="1351788"/>
                </a:lnTo>
                <a:lnTo>
                  <a:pt x="161544" y="1266444"/>
                </a:lnTo>
                <a:lnTo>
                  <a:pt x="188976" y="1223772"/>
                </a:lnTo>
                <a:lnTo>
                  <a:pt x="249936" y="1141476"/>
                </a:lnTo>
                <a:lnTo>
                  <a:pt x="283464" y="1100328"/>
                </a:lnTo>
                <a:lnTo>
                  <a:pt x="318516" y="1059180"/>
                </a:lnTo>
                <a:lnTo>
                  <a:pt x="355092" y="1019556"/>
                </a:lnTo>
                <a:lnTo>
                  <a:pt x="394716" y="979932"/>
                </a:lnTo>
                <a:lnTo>
                  <a:pt x="434340" y="941832"/>
                </a:lnTo>
                <a:lnTo>
                  <a:pt x="477012" y="903732"/>
                </a:lnTo>
                <a:lnTo>
                  <a:pt x="566928" y="829056"/>
                </a:lnTo>
                <a:lnTo>
                  <a:pt x="614172" y="794004"/>
                </a:lnTo>
                <a:lnTo>
                  <a:pt x="664464" y="757428"/>
                </a:lnTo>
                <a:lnTo>
                  <a:pt x="714756" y="722376"/>
                </a:lnTo>
                <a:lnTo>
                  <a:pt x="766572" y="688848"/>
                </a:lnTo>
                <a:lnTo>
                  <a:pt x="876300" y="621792"/>
                </a:lnTo>
                <a:lnTo>
                  <a:pt x="934212" y="589788"/>
                </a:lnTo>
                <a:lnTo>
                  <a:pt x="1053084" y="527304"/>
                </a:lnTo>
                <a:lnTo>
                  <a:pt x="1176528" y="467868"/>
                </a:lnTo>
                <a:lnTo>
                  <a:pt x="1307592" y="411480"/>
                </a:lnTo>
                <a:lnTo>
                  <a:pt x="1441704" y="358140"/>
                </a:lnTo>
                <a:lnTo>
                  <a:pt x="1581912" y="307848"/>
                </a:lnTo>
                <a:lnTo>
                  <a:pt x="1728216" y="260604"/>
                </a:lnTo>
                <a:lnTo>
                  <a:pt x="1877568" y="217932"/>
                </a:lnTo>
                <a:lnTo>
                  <a:pt x="2031492" y="178308"/>
                </a:lnTo>
                <a:lnTo>
                  <a:pt x="2189988" y="141732"/>
                </a:lnTo>
                <a:lnTo>
                  <a:pt x="2353056" y="109728"/>
                </a:lnTo>
                <a:lnTo>
                  <a:pt x="2519172" y="80772"/>
                </a:lnTo>
                <a:lnTo>
                  <a:pt x="2689860" y="56388"/>
                </a:lnTo>
                <a:lnTo>
                  <a:pt x="2862072" y="36576"/>
                </a:lnTo>
                <a:lnTo>
                  <a:pt x="3038856" y="21336"/>
                </a:lnTo>
                <a:lnTo>
                  <a:pt x="3217164" y="9144"/>
                </a:lnTo>
                <a:lnTo>
                  <a:pt x="3400044" y="3048"/>
                </a:lnTo>
                <a:lnTo>
                  <a:pt x="3582924" y="0"/>
                </a:lnTo>
                <a:lnTo>
                  <a:pt x="3767328" y="3048"/>
                </a:lnTo>
                <a:lnTo>
                  <a:pt x="3948684" y="9144"/>
                </a:lnTo>
                <a:lnTo>
                  <a:pt x="4128516" y="21336"/>
                </a:lnTo>
                <a:lnTo>
                  <a:pt x="4181094" y="25908"/>
                </a:lnTo>
                <a:lnTo>
                  <a:pt x="3584448" y="25908"/>
                </a:lnTo>
                <a:lnTo>
                  <a:pt x="3400044" y="27432"/>
                </a:lnTo>
                <a:lnTo>
                  <a:pt x="3218688" y="35052"/>
                </a:lnTo>
                <a:lnTo>
                  <a:pt x="3040380" y="45720"/>
                </a:lnTo>
                <a:lnTo>
                  <a:pt x="2865120" y="62484"/>
                </a:lnTo>
                <a:lnTo>
                  <a:pt x="2692908" y="82296"/>
                </a:lnTo>
                <a:lnTo>
                  <a:pt x="2523744" y="106680"/>
                </a:lnTo>
                <a:lnTo>
                  <a:pt x="2357628" y="134112"/>
                </a:lnTo>
                <a:lnTo>
                  <a:pt x="2196084" y="166116"/>
                </a:lnTo>
                <a:lnTo>
                  <a:pt x="2039112" y="202692"/>
                </a:lnTo>
                <a:lnTo>
                  <a:pt x="1885188" y="242316"/>
                </a:lnTo>
                <a:lnTo>
                  <a:pt x="1735836" y="284988"/>
                </a:lnTo>
                <a:lnTo>
                  <a:pt x="1591056" y="330708"/>
                </a:lnTo>
                <a:lnTo>
                  <a:pt x="1450848" y="381000"/>
                </a:lnTo>
                <a:lnTo>
                  <a:pt x="1316736" y="434340"/>
                </a:lnTo>
                <a:lnTo>
                  <a:pt x="1187196" y="490728"/>
                </a:lnTo>
                <a:lnTo>
                  <a:pt x="1063752" y="548640"/>
                </a:lnTo>
                <a:lnTo>
                  <a:pt x="946404" y="611124"/>
                </a:lnTo>
                <a:lnTo>
                  <a:pt x="890016" y="643128"/>
                </a:lnTo>
                <a:lnTo>
                  <a:pt x="780288" y="710184"/>
                </a:lnTo>
                <a:lnTo>
                  <a:pt x="728472" y="743712"/>
                </a:lnTo>
                <a:lnTo>
                  <a:pt x="678180" y="778764"/>
                </a:lnTo>
                <a:lnTo>
                  <a:pt x="629412" y="813816"/>
                </a:lnTo>
                <a:lnTo>
                  <a:pt x="583692" y="848868"/>
                </a:lnTo>
                <a:lnTo>
                  <a:pt x="537972" y="885444"/>
                </a:lnTo>
                <a:lnTo>
                  <a:pt x="493776" y="923544"/>
                </a:lnTo>
                <a:lnTo>
                  <a:pt x="452628" y="960120"/>
                </a:lnTo>
                <a:lnTo>
                  <a:pt x="411480" y="998220"/>
                </a:lnTo>
                <a:lnTo>
                  <a:pt x="336804" y="1075944"/>
                </a:lnTo>
                <a:lnTo>
                  <a:pt x="303276" y="1115568"/>
                </a:lnTo>
                <a:lnTo>
                  <a:pt x="269748" y="1156716"/>
                </a:lnTo>
                <a:lnTo>
                  <a:pt x="239268" y="1196340"/>
                </a:lnTo>
                <a:lnTo>
                  <a:pt x="210312" y="1237488"/>
                </a:lnTo>
                <a:lnTo>
                  <a:pt x="184404" y="1278636"/>
                </a:lnTo>
                <a:lnTo>
                  <a:pt x="158496" y="1321308"/>
                </a:lnTo>
                <a:lnTo>
                  <a:pt x="135636" y="1363980"/>
                </a:lnTo>
                <a:lnTo>
                  <a:pt x="115824" y="1406652"/>
                </a:lnTo>
                <a:lnTo>
                  <a:pt x="97536" y="1449324"/>
                </a:lnTo>
                <a:lnTo>
                  <a:pt x="80772" y="1491996"/>
                </a:lnTo>
                <a:lnTo>
                  <a:pt x="65532" y="1536192"/>
                </a:lnTo>
                <a:lnTo>
                  <a:pt x="53340" y="1580388"/>
                </a:lnTo>
                <a:lnTo>
                  <a:pt x="42672" y="1624584"/>
                </a:lnTo>
                <a:lnTo>
                  <a:pt x="35052" y="1668780"/>
                </a:lnTo>
                <a:lnTo>
                  <a:pt x="28956" y="1714500"/>
                </a:lnTo>
                <a:lnTo>
                  <a:pt x="25908" y="1760220"/>
                </a:lnTo>
                <a:lnTo>
                  <a:pt x="24384" y="1805940"/>
                </a:lnTo>
                <a:lnTo>
                  <a:pt x="25298" y="1833371"/>
                </a:lnTo>
                <a:close/>
              </a:path>
              <a:path w="7167880" h="1833879">
                <a:moveTo>
                  <a:pt x="7166457" y="1833371"/>
                </a:moveTo>
                <a:lnTo>
                  <a:pt x="7141464" y="1833371"/>
                </a:lnTo>
                <a:lnTo>
                  <a:pt x="7141464" y="1760220"/>
                </a:lnTo>
                <a:lnTo>
                  <a:pt x="7136892" y="1714500"/>
                </a:lnTo>
                <a:lnTo>
                  <a:pt x="7132320" y="1670304"/>
                </a:lnTo>
                <a:lnTo>
                  <a:pt x="7123176" y="1624584"/>
                </a:lnTo>
                <a:lnTo>
                  <a:pt x="7114032" y="1580388"/>
                </a:lnTo>
                <a:lnTo>
                  <a:pt x="7101840" y="1536192"/>
                </a:lnTo>
                <a:lnTo>
                  <a:pt x="7086600" y="1493520"/>
                </a:lnTo>
                <a:lnTo>
                  <a:pt x="7069836" y="1449324"/>
                </a:lnTo>
                <a:lnTo>
                  <a:pt x="7051548" y="1406652"/>
                </a:lnTo>
                <a:lnTo>
                  <a:pt x="7031736" y="1363980"/>
                </a:lnTo>
                <a:lnTo>
                  <a:pt x="7008876" y="1321308"/>
                </a:lnTo>
                <a:lnTo>
                  <a:pt x="6982968" y="1280160"/>
                </a:lnTo>
                <a:lnTo>
                  <a:pt x="6957060" y="1237488"/>
                </a:lnTo>
                <a:lnTo>
                  <a:pt x="6928104" y="1196340"/>
                </a:lnTo>
                <a:lnTo>
                  <a:pt x="6897624" y="1156716"/>
                </a:lnTo>
                <a:lnTo>
                  <a:pt x="6864096" y="1115568"/>
                </a:lnTo>
                <a:lnTo>
                  <a:pt x="6830568" y="1075944"/>
                </a:lnTo>
                <a:lnTo>
                  <a:pt x="6755892" y="998220"/>
                </a:lnTo>
                <a:lnTo>
                  <a:pt x="6714744" y="960120"/>
                </a:lnTo>
                <a:lnTo>
                  <a:pt x="6673596" y="923544"/>
                </a:lnTo>
                <a:lnTo>
                  <a:pt x="6629400" y="885444"/>
                </a:lnTo>
                <a:lnTo>
                  <a:pt x="6583680" y="848868"/>
                </a:lnTo>
                <a:lnTo>
                  <a:pt x="6537960" y="813816"/>
                </a:lnTo>
                <a:lnTo>
                  <a:pt x="6489192" y="778764"/>
                </a:lnTo>
                <a:lnTo>
                  <a:pt x="6438900" y="743712"/>
                </a:lnTo>
                <a:lnTo>
                  <a:pt x="6332220" y="676656"/>
                </a:lnTo>
                <a:lnTo>
                  <a:pt x="6277356" y="643128"/>
                </a:lnTo>
                <a:lnTo>
                  <a:pt x="6220968" y="611124"/>
                </a:lnTo>
                <a:lnTo>
                  <a:pt x="6103620" y="550164"/>
                </a:lnTo>
                <a:lnTo>
                  <a:pt x="5980176" y="490728"/>
                </a:lnTo>
                <a:lnTo>
                  <a:pt x="5850636" y="434340"/>
                </a:lnTo>
                <a:lnTo>
                  <a:pt x="5716524" y="381000"/>
                </a:lnTo>
                <a:lnTo>
                  <a:pt x="5576316" y="330708"/>
                </a:lnTo>
                <a:lnTo>
                  <a:pt x="5431536" y="284988"/>
                </a:lnTo>
                <a:lnTo>
                  <a:pt x="5282184" y="242316"/>
                </a:lnTo>
                <a:lnTo>
                  <a:pt x="5128260" y="202692"/>
                </a:lnTo>
                <a:lnTo>
                  <a:pt x="4971288" y="166116"/>
                </a:lnTo>
                <a:lnTo>
                  <a:pt x="4809744" y="134112"/>
                </a:lnTo>
                <a:lnTo>
                  <a:pt x="4643628" y="106680"/>
                </a:lnTo>
                <a:lnTo>
                  <a:pt x="4474464" y="82296"/>
                </a:lnTo>
                <a:lnTo>
                  <a:pt x="4302252" y="62484"/>
                </a:lnTo>
                <a:lnTo>
                  <a:pt x="4126992" y="45720"/>
                </a:lnTo>
                <a:lnTo>
                  <a:pt x="3948684" y="35052"/>
                </a:lnTo>
                <a:lnTo>
                  <a:pt x="3767328" y="27432"/>
                </a:lnTo>
                <a:lnTo>
                  <a:pt x="3584448" y="25908"/>
                </a:lnTo>
                <a:lnTo>
                  <a:pt x="4181094" y="25908"/>
                </a:lnTo>
                <a:lnTo>
                  <a:pt x="4303776" y="36576"/>
                </a:lnTo>
                <a:lnTo>
                  <a:pt x="4477512" y="56388"/>
                </a:lnTo>
                <a:lnTo>
                  <a:pt x="4646676" y="80772"/>
                </a:lnTo>
                <a:lnTo>
                  <a:pt x="4812792" y="109728"/>
                </a:lnTo>
                <a:lnTo>
                  <a:pt x="4975860" y="141732"/>
                </a:lnTo>
                <a:lnTo>
                  <a:pt x="5134356" y="176784"/>
                </a:lnTo>
                <a:lnTo>
                  <a:pt x="5288280" y="216408"/>
                </a:lnTo>
                <a:lnTo>
                  <a:pt x="5439156" y="260604"/>
                </a:lnTo>
                <a:lnTo>
                  <a:pt x="5583936" y="307848"/>
                </a:lnTo>
                <a:lnTo>
                  <a:pt x="5724144" y="356616"/>
                </a:lnTo>
                <a:lnTo>
                  <a:pt x="5859780" y="409956"/>
                </a:lnTo>
                <a:lnTo>
                  <a:pt x="5989320" y="467868"/>
                </a:lnTo>
                <a:lnTo>
                  <a:pt x="6114288" y="527304"/>
                </a:lnTo>
                <a:lnTo>
                  <a:pt x="6233160" y="589788"/>
                </a:lnTo>
                <a:lnTo>
                  <a:pt x="6345936" y="653796"/>
                </a:lnTo>
                <a:lnTo>
                  <a:pt x="6399276" y="688848"/>
                </a:lnTo>
                <a:lnTo>
                  <a:pt x="6452616" y="722376"/>
                </a:lnTo>
                <a:lnTo>
                  <a:pt x="6502908" y="757428"/>
                </a:lnTo>
                <a:lnTo>
                  <a:pt x="6551676" y="792480"/>
                </a:lnTo>
                <a:lnTo>
                  <a:pt x="6600444" y="829056"/>
                </a:lnTo>
                <a:lnTo>
                  <a:pt x="6646164" y="865632"/>
                </a:lnTo>
                <a:lnTo>
                  <a:pt x="6690360" y="903732"/>
                </a:lnTo>
                <a:lnTo>
                  <a:pt x="6772656" y="979932"/>
                </a:lnTo>
                <a:lnTo>
                  <a:pt x="6812280" y="1019556"/>
                </a:lnTo>
                <a:lnTo>
                  <a:pt x="6848856" y="1059180"/>
                </a:lnTo>
                <a:lnTo>
                  <a:pt x="6883908" y="1098804"/>
                </a:lnTo>
                <a:lnTo>
                  <a:pt x="6917436" y="1139952"/>
                </a:lnTo>
                <a:lnTo>
                  <a:pt x="6947916" y="1181100"/>
                </a:lnTo>
                <a:lnTo>
                  <a:pt x="6976872" y="1223772"/>
                </a:lnTo>
                <a:lnTo>
                  <a:pt x="7004304" y="1266444"/>
                </a:lnTo>
                <a:lnTo>
                  <a:pt x="7030212" y="1309116"/>
                </a:lnTo>
                <a:lnTo>
                  <a:pt x="7053072" y="1351788"/>
                </a:lnTo>
                <a:lnTo>
                  <a:pt x="7074408" y="1395984"/>
                </a:lnTo>
                <a:lnTo>
                  <a:pt x="7094220" y="1438656"/>
                </a:lnTo>
                <a:lnTo>
                  <a:pt x="7110984" y="1484376"/>
                </a:lnTo>
                <a:lnTo>
                  <a:pt x="7126224" y="1528572"/>
                </a:lnTo>
                <a:lnTo>
                  <a:pt x="7138416" y="1574292"/>
                </a:lnTo>
                <a:lnTo>
                  <a:pt x="7149084" y="1620012"/>
                </a:lnTo>
                <a:lnTo>
                  <a:pt x="7156704" y="1665732"/>
                </a:lnTo>
                <a:lnTo>
                  <a:pt x="7162800" y="1711452"/>
                </a:lnTo>
                <a:lnTo>
                  <a:pt x="7165848" y="1758696"/>
                </a:lnTo>
                <a:lnTo>
                  <a:pt x="7167372" y="1805940"/>
                </a:lnTo>
                <a:lnTo>
                  <a:pt x="7166457" y="1833371"/>
                </a:lnTo>
                <a:close/>
              </a:path>
            </a:pathLst>
          </a:custGeom>
          <a:solidFill>
            <a:srgbClr val="B1BAAC"/>
          </a:solidFill>
        </p:spPr>
        <p:txBody>
          <a:bodyPr wrap="square" lIns="0" tIns="0" rIns="0" bIns="0" rtlCol="0"/>
          <a:lstStyle/>
          <a:p>
            <a:endParaRPr sz="1632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16836" y="2520704"/>
            <a:ext cx="2915945" cy="773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56030" y="2598094"/>
            <a:ext cx="3037558" cy="773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20100" y="2675484"/>
            <a:ext cx="3109420" cy="751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07563" y="2345193"/>
            <a:ext cx="2203082" cy="1082539"/>
          </a:xfrm>
          <a:custGeom>
            <a:avLst/>
            <a:gdLst/>
            <a:ahLst/>
            <a:cxnLst/>
            <a:rect l="l" t="t" r="r" b="b"/>
            <a:pathLst>
              <a:path w="2429509" h="1193800">
                <a:moveTo>
                  <a:pt x="2429256" y="1193292"/>
                </a:moveTo>
                <a:lnTo>
                  <a:pt x="0" y="1193292"/>
                </a:lnTo>
                <a:lnTo>
                  <a:pt x="0" y="387095"/>
                </a:lnTo>
                <a:lnTo>
                  <a:pt x="3023" y="338623"/>
                </a:lnTo>
                <a:lnTo>
                  <a:pt x="11847" y="291923"/>
                </a:lnTo>
                <a:lnTo>
                  <a:pt x="26108" y="247363"/>
                </a:lnTo>
                <a:lnTo>
                  <a:pt x="45438" y="205309"/>
                </a:lnTo>
                <a:lnTo>
                  <a:pt x="69471" y="166126"/>
                </a:lnTo>
                <a:lnTo>
                  <a:pt x="97841" y="130181"/>
                </a:lnTo>
                <a:lnTo>
                  <a:pt x="130181" y="97841"/>
                </a:lnTo>
                <a:lnTo>
                  <a:pt x="166126" y="69471"/>
                </a:lnTo>
                <a:lnTo>
                  <a:pt x="205309" y="45438"/>
                </a:lnTo>
                <a:lnTo>
                  <a:pt x="247363" y="26108"/>
                </a:lnTo>
                <a:lnTo>
                  <a:pt x="291924" y="11847"/>
                </a:lnTo>
                <a:lnTo>
                  <a:pt x="338623" y="3022"/>
                </a:lnTo>
                <a:lnTo>
                  <a:pt x="387092" y="0"/>
                </a:lnTo>
                <a:lnTo>
                  <a:pt x="2042163" y="0"/>
                </a:lnTo>
                <a:lnTo>
                  <a:pt x="2090632" y="3022"/>
                </a:lnTo>
                <a:lnTo>
                  <a:pt x="2137332" y="11847"/>
                </a:lnTo>
                <a:lnTo>
                  <a:pt x="2181892" y="26108"/>
                </a:lnTo>
                <a:lnTo>
                  <a:pt x="2223946" y="45438"/>
                </a:lnTo>
                <a:lnTo>
                  <a:pt x="2263129" y="69471"/>
                </a:lnTo>
                <a:lnTo>
                  <a:pt x="2299074" y="97841"/>
                </a:lnTo>
                <a:lnTo>
                  <a:pt x="2331414" y="130181"/>
                </a:lnTo>
                <a:lnTo>
                  <a:pt x="2359784" y="166126"/>
                </a:lnTo>
                <a:lnTo>
                  <a:pt x="2383817" y="205309"/>
                </a:lnTo>
                <a:lnTo>
                  <a:pt x="2403147" y="247363"/>
                </a:lnTo>
                <a:lnTo>
                  <a:pt x="2417408" y="291923"/>
                </a:lnTo>
                <a:lnTo>
                  <a:pt x="2426233" y="338623"/>
                </a:lnTo>
                <a:lnTo>
                  <a:pt x="2429256" y="387095"/>
                </a:lnTo>
                <a:lnTo>
                  <a:pt x="2429256" y="1193292"/>
                </a:lnTo>
                <a:close/>
              </a:path>
            </a:pathLst>
          </a:custGeom>
          <a:solidFill>
            <a:srgbClr val="F9DCDA"/>
          </a:solidFill>
        </p:spPr>
        <p:txBody>
          <a:bodyPr wrap="square" lIns="0" tIns="0" rIns="0" bIns="0" rtlCol="0"/>
          <a:lstStyle/>
          <a:p>
            <a:endParaRPr sz="1632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85682" y="2334139"/>
            <a:ext cx="2224963" cy="1093480"/>
          </a:xfrm>
          <a:custGeom>
            <a:avLst/>
            <a:gdLst/>
            <a:ahLst/>
            <a:cxnLst/>
            <a:rect l="l" t="t" r="r" b="b"/>
            <a:pathLst>
              <a:path w="2453640" h="1205864">
                <a:moveTo>
                  <a:pt x="25907" y="1205484"/>
                </a:moveTo>
                <a:lnTo>
                  <a:pt x="0" y="1205484"/>
                </a:lnTo>
                <a:lnTo>
                  <a:pt x="0" y="377944"/>
                </a:lnTo>
                <a:lnTo>
                  <a:pt x="7619" y="318515"/>
                </a:lnTo>
                <a:lnTo>
                  <a:pt x="30479" y="243839"/>
                </a:lnTo>
                <a:lnTo>
                  <a:pt x="39623" y="225551"/>
                </a:lnTo>
                <a:lnTo>
                  <a:pt x="47243" y="208787"/>
                </a:lnTo>
                <a:lnTo>
                  <a:pt x="57911" y="192023"/>
                </a:lnTo>
                <a:lnTo>
                  <a:pt x="68579" y="176783"/>
                </a:lnTo>
                <a:lnTo>
                  <a:pt x="79247" y="160019"/>
                </a:lnTo>
                <a:lnTo>
                  <a:pt x="115823" y="117347"/>
                </a:lnTo>
                <a:lnTo>
                  <a:pt x="144779" y="91439"/>
                </a:lnTo>
                <a:lnTo>
                  <a:pt x="175259" y="68579"/>
                </a:lnTo>
                <a:lnTo>
                  <a:pt x="225551" y="39623"/>
                </a:lnTo>
                <a:lnTo>
                  <a:pt x="243839" y="32003"/>
                </a:lnTo>
                <a:lnTo>
                  <a:pt x="260603" y="24383"/>
                </a:lnTo>
                <a:lnTo>
                  <a:pt x="280415" y="18287"/>
                </a:lnTo>
                <a:lnTo>
                  <a:pt x="298703" y="12191"/>
                </a:lnTo>
                <a:lnTo>
                  <a:pt x="318515" y="7619"/>
                </a:lnTo>
                <a:lnTo>
                  <a:pt x="358139" y="1523"/>
                </a:lnTo>
                <a:lnTo>
                  <a:pt x="377949" y="0"/>
                </a:lnTo>
                <a:lnTo>
                  <a:pt x="2074165" y="0"/>
                </a:lnTo>
                <a:lnTo>
                  <a:pt x="2135123" y="7619"/>
                </a:lnTo>
                <a:lnTo>
                  <a:pt x="2173223" y="18287"/>
                </a:lnTo>
                <a:lnTo>
                  <a:pt x="2195169" y="25907"/>
                </a:lnTo>
                <a:lnTo>
                  <a:pt x="379475" y="25907"/>
                </a:lnTo>
                <a:lnTo>
                  <a:pt x="341375" y="28955"/>
                </a:lnTo>
                <a:lnTo>
                  <a:pt x="323087" y="33527"/>
                </a:lnTo>
                <a:lnTo>
                  <a:pt x="306323" y="36575"/>
                </a:lnTo>
                <a:lnTo>
                  <a:pt x="288035" y="42671"/>
                </a:lnTo>
                <a:lnTo>
                  <a:pt x="271271" y="47243"/>
                </a:lnTo>
                <a:lnTo>
                  <a:pt x="252983" y="54863"/>
                </a:lnTo>
                <a:lnTo>
                  <a:pt x="237743" y="62483"/>
                </a:lnTo>
                <a:lnTo>
                  <a:pt x="220979" y="70103"/>
                </a:lnTo>
                <a:lnTo>
                  <a:pt x="190499" y="88391"/>
                </a:lnTo>
                <a:lnTo>
                  <a:pt x="175259" y="99059"/>
                </a:lnTo>
                <a:lnTo>
                  <a:pt x="161543" y="111251"/>
                </a:lnTo>
                <a:lnTo>
                  <a:pt x="147827" y="121919"/>
                </a:lnTo>
                <a:lnTo>
                  <a:pt x="121919" y="147827"/>
                </a:lnTo>
                <a:lnTo>
                  <a:pt x="111251" y="161543"/>
                </a:lnTo>
                <a:lnTo>
                  <a:pt x="99059" y="175259"/>
                </a:lnTo>
                <a:lnTo>
                  <a:pt x="89915" y="190499"/>
                </a:lnTo>
                <a:lnTo>
                  <a:pt x="79247" y="205739"/>
                </a:lnTo>
                <a:lnTo>
                  <a:pt x="70103" y="220979"/>
                </a:lnTo>
                <a:lnTo>
                  <a:pt x="62483" y="236219"/>
                </a:lnTo>
                <a:lnTo>
                  <a:pt x="54863" y="252983"/>
                </a:lnTo>
                <a:lnTo>
                  <a:pt x="48767" y="269747"/>
                </a:lnTo>
                <a:lnTo>
                  <a:pt x="42671" y="288035"/>
                </a:lnTo>
                <a:lnTo>
                  <a:pt x="36575" y="304799"/>
                </a:lnTo>
                <a:lnTo>
                  <a:pt x="33527" y="323087"/>
                </a:lnTo>
                <a:lnTo>
                  <a:pt x="28955" y="341375"/>
                </a:lnTo>
                <a:lnTo>
                  <a:pt x="27314" y="361187"/>
                </a:lnTo>
                <a:lnTo>
                  <a:pt x="26025" y="377944"/>
                </a:lnTo>
                <a:lnTo>
                  <a:pt x="25907" y="1205484"/>
                </a:lnTo>
                <a:close/>
              </a:path>
              <a:path w="2453640" h="1205864">
                <a:moveTo>
                  <a:pt x="2453639" y="1205484"/>
                </a:moveTo>
                <a:lnTo>
                  <a:pt x="2427731" y="1205484"/>
                </a:lnTo>
                <a:lnTo>
                  <a:pt x="2427731" y="379475"/>
                </a:lnTo>
                <a:lnTo>
                  <a:pt x="2426207" y="361187"/>
                </a:lnTo>
                <a:lnTo>
                  <a:pt x="2423159" y="342899"/>
                </a:lnTo>
                <a:lnTo>
                  <a:pt x="2420111" y="323087"/>
                </a:lnTo>
                <a:lnTo>
                  <a:pt x="2417063" y="306323"/>
                </a:lnTo>
                <a:lnTo>
                  <a:pt x="2398775" y="254507"/>
                </a:lnTo>
                <a:lnTo>
                  <a:pt x="2374391" y="205739"/>
                </a:lnTo>
                <a:lnTo>
                  <a:pt x="2363723" y="190499"/>
                </a:lnTo>
                <a:lnTo>
                  <a:pt x="2354579" y="175259"/>
                </a:lnTo>
                <a:lnTo>
                  <a:pt x="2342387" y="161543"/>
                </a:lnTo>
                <a:lnTo>
                  <a:pt x="2331719" y="147827"/>
                </a:lnTo>
                <a:lnTo>
                  <a:pt x="2305811" y="121919"/>
                </a:lnTo>
                <a:lnTo>
                  <a:pt x="2292095" y="111251"/>
                </a:lnTo>
                <a:lnTo>
                  <a:pt x="2278379" y="99059"/>
                </a:lnTo>
                <a:lnTo>
                  <a:pt x="2263139" y="89915"/>
                </a:lnTo>
                <a:lnTo>
                  <a:pt x="2217419" y="62483"/>
                </a:lnTo>
                <a:lnTo>
                  <a:pt x="2165603" y="42671"/>
                </a:lnTo>
                <a:lnTo>
                  <a:pt x="2148839" y="36575"/>
                </a:lnTo>
                <a:lnTo>
                  <a:pt x="2112263" y="30479"/>
                </a:lnTo>
                <a:lnTo>
                  <a:pt x="2092451" y="27431"/>
                </a:lnTo>
                <a:lnTo>
                  <a:pt x="2074163" y="25907"/>
                </a:lnTo>
                <a:lnTo>
                  <a:pt x="2195169" y="25907"/>
                </a:lnTo>
                <a:lnTo>
                  <a:pt x="2209799" y="32003"/>
                </a:lnTo>
                <a:lnTo>
                  <a:pt x="2226563" y="39623"/>
                </a:lnTo>
                <a:lnTo>
                  <a:pt x="2244851" y="47243"/>
                </a:lnTo>
                <a:lnTo>
                  <a:pt x="2261615" y="57911"/>
                </a:lnTo>
                <a:lnTo>
                  <a:pt x="2276855" y="68579"/>
                </a:lnTo>
                <a:lnTo>
                  <a:pt x="2293619" y="79247"/>
                </a:lnTo>
                <a:lnTo>
                  <a:pt x="2336291" y="115823"/>
                </a:lnTo>
                <a:lnTo>
                  <a:pt x="2362199" y="144779"/>
                </a:lnTo>
                <a:lnTo>
                  <a:pt x="2385059" y="175259"/>
                </a:lnTo>
                <a:lnTo>
                  <a:pt x="2414015" y="225551"/>
                </a:lnTo>
                <a:lnTo>
                  <a:pt x="2429255" y="262127"/>
                </a:lnTo>
                <a:lnTo>
                  <a:pt x="2441447" y="298703"/>
                </a:lnTo>
                <a:lnTo>
                  <a:pt x="2444495" y="318515"/>
                </a:lnTo>
                <a:lnTo>
                  <a:pt x="2449067" y="338327"/>
                </a:lnTo>
                <a:lnTo>
                  <a:pt x="2453639" y="397763"/>
                </a:lnTo>
                <a:lnTo>
                  <a:pt x="2453639" y="1205484"/>
                </a:lnTo>
                <a:close/>
              </a:path>
            </a:pathLst>
          </a:custGeom>
          <a:solidFill>
            <a:srgbClr val="A71D15"/>
          </a:solidFill>
        </p:spPr>
        <p:txBody>
          <a:bodyPr wrap="square" lIns="0" tIns="0" rIns="0" bIns="0" rtlCol="0"/>
          <a:lstStyle/>
          <a:p>
            <a:endParaRPr sz="1632"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68566" y="2599124"/>
            <a:ext cx="1655479" cy="632591"/>
          </a:xfrm>
          <a:prstGeom prst="rect">
            <a:avLst/>
          </a:prstGeom>
        </p:spPr>
        <p:txBody>
          <a:bodyPr vert="horz" wrap="square" lIns="0" tIns="48369" rIns="0" bIns="0" rtlCol="0">
            <a:spAutoFit/>
          </a:bodyPr>
          <a:lstStyle/>
          <a:p>
            <a:pPr algn="ctr">
              <a:spcBef>
                <a:spcPts val="381"/>
              </a:spcBef>
            </a:pPr>
            <a:r>
              <a:rPr sz="2176" b="1" spc="-9" dirty="0">
                <a:solidFill>
                  <a:srgbClr val="A71D15"/>
                </a:solidFill>
                <a:latin typeface="Arial"/>
                <a:cs typeface="Arial"/>
              </a:rPr>
              <a:t>22 </a:t>
            </a:r>
            <a:r>
              <a:rPr sz="2176" b="1" spc="-5" dirty="0">
                <a:solidFill>
                  <a:srgbClr val="A71D15"/>
                </a:solidFill>
                <a:latin typeface="Arial"/>
                <a:cs typeface="Arial"/>
              </a:rPr>
              <a:t>900</a:t>
            </a:r>
            <a:r>
              <a:rPr sz="2176" b="1" spc="-36" dirty="0">
                <a:solidFill>
                  <a:srgbClr val="A71D15"/>
                </a:solidFill>
                <a:latin typeface="Arial"/>
                <a:cs typeface="Arial"/>
              </a:rPr>
              <a:t> </a:t>
            </a:r>
            <a:r>
              <a:rPr sz="1632" spc="-9" dirty="0">
                <a:solidFill>
                  <a:prstClr val="black"/>
                </a:solidFill>
                <a:latin typeface="Arial"/>
                <a:cs typeface="Arial"/>
              </a:rPr>
              <a:t>emplois</a:t>
            </a:r>
            <a:endParaRPr sz="1632">
              <a:solidFill>
                <a:prstClr val="black"/>
              </a:solidFill>
              <a:latin typeface="Arial"/>
              <a:cs typeface="Arial"/>
            </a:endParaRPr>
          </a:p>
          <a:p>
            <a:pPr marL="55853" algn="ctr">
              <a:spcBef>
                <a:spcPts val="195"/>
              </a:spcBef>
            </a:pPr>
            <a:r>
              <a:rPr sz="1451" spc="-5" dirty="0">
                <a:solidFill>
                  <a:prstClr val="black"/>
                </a:solidFill>
                <a:latin typeface="Arial"/>
                <a:cs typeface="Arial"/>
              </a:rPr>
              <a:t>dans</a:t>
            </a:r>
            <a:r>
              <a:rPr sz="1451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51" spc="-5" dirty="0">
                <a:solidFill>
                  <a:prstClr val="black"/>
                </a:solidFill>
                <a:latin typeface="Arial"/>
                <a:cs typeface="Arial"/>
              </a:rPr>
              <a:t>les</a:t>
            </a:r>
            <a:endParaRPr sz="145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78168" y="2345193"/>
            <a:ext cx="2313639" cy="1082539"/>
          </a:xfrm>
          <a:custGeom>
            <a:avLst/>
            <a:gdLst/>
            <a:ahLst/>
            <a:cxnLst/>
            <a:rect l="l" t="t" r="r" b="b"/>
            <a:pathLst>
              <a:path w="2551429" h="1193800">
                <a:moveTo>
                  <a:pt x="2551176" y="1193291"/>
                </a:moveTo>
                <a:lnTo>
                  <a:pt x="0" y="1193291"/>
                </a:lnTo>
                <a:lnTo>
                  <a:pt x="0" y="414528"/>
                </a:lnTo>
                <a:lnTo>
                  <a:pt x="2793" y="366247"/>
                </a:lnTo>
                <a:lnTo>
                  <a:pt x="10965" y="319586"/>
                </a:lnTo>
                <a:lnTo>
                  <a:pt x="24202" y="274858"/>
                </a:lnTo>
                <a:lnTo>
                  <a:pt x="42192" y="232376"/>
                </a:lnTo>
                <a:lnTo>
                  <a:pt x="64620" y="192453"/>
                </a:lnTo>
                <a:lnTo>
                  <a:pt x="91173" y="155403"/>
                </a:lnTo>
                <a:lnTo>
                  <a:pt x="121539" y="121539"/>
                </a:lnTo>
                <a:lnTo>
                  <a:pt x="155403" y="91173"/>
                </a:lnTo>
                <a:lnTo>
                  <a:pt x="192453" y="64620"/>
                </a:lnTo>
                <a:lnTo>
                  <a:pt x="232376" y="42192"/>
                </a:lnTo>
                <a:lnTo>
                  <a:pt x="274858" y="24202"/>
                </a:lnTo>
                <a:lnTo>
                  <a:pt x="319586" y="10965"/>
                </a:lnTo>
                <a:lnTo>
                  <a:pt x="366247" y="2793"/>
                </a:lnTo>
                <a:lnTo>
                  <a:pt x="414528" y="0"/>
                </a:lnTo>
                <a:lnTo>
                  <a:pt x="2136648" y="0"/>
                </a:lnTo>
                <a:lnTo>
                  <a:pt x="2184928" y="2793"/>
                </a:lnTo>
                <a:lnTo>
                  <a:pt x="2231589" y="10965"/>
                </a:lnTo>
                <a:lnTo>
                  <a:pt x="2276317" y="24202"/>
                </a:lnTo>
                <a:lnTo>
                  <a:pt x="2318799" y="42192"/>
                </a:lnTo>
                <a:lnTo>
                  <a:pt x="2358722" y="64620"/>
                </a:lnTo>
                <a:lnTo>
                  <a:pt x="2395772" y="91173"/>
                </a:lnTo>
                <a:lnTo>
                  <a:pt x="2429637" y="121539"/>
                </a:lnTo>
                <a:lnTo>
                  <a:pt x="2460002" y="155403"/>
                </a:lnTo>
                <a:lnTo>
                  <a:pt x="2486556" y="192453"/>
                </a:lnTo>
                <a:lnTo>
                  <a:pt x="2508983" y="232376"/>
                </a:lnTo>
                <a:lnTo>
                  <a:pt x="2526973" y="274858"/>
                </a:lnTo>
                <a:lnTo>
                  <a:pt x="2540210" y="319586"/>
                </a:lnTo>
                <a:lnTo>
                  <a:pt x="2548382" y="366247"/>
                </a:lnTo>
                <a:lnTo>
                  <a:pt x="2551176" y="414528"/>
                </a:lnTo>
                <a:lnTo>
                  <a:pt x="2551176" y="1193291"/>
                </a:lnTo>
                <a:close/>
              </a:path>
            </a:pathLst>
          </a:custGeom>
          <a:solidFill>
            <a:srgbClr val="E3F5FB"/>
          </a:solidFill>
        </p:spPr>
        <p:txBody>
          <a:bodyPr wrap="square" lIns="0" tIns="0" rIns="0" bIns="0" rtlCol="0"/>
          <a:lstStyle/>
          <a:p>
            <a:endParaRPr sz="1632"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67112" y="2334138"/>
            <a:ext cx="2335520" cy="1093480"/>
          </a:xfrm>
          <a:custGeom>
            <a:avLst/>
            <a:gdLst/>
            <a:ahLst/>
            <a:cxnLst/>
            <a:rect l="l" t="t" r="r" b="b"/>
            <a:pathLst>
              <a:path w="2575560" h="1205864">
                <a:moveTo>
                  <a:pt x="25908" y="1205483"/>
                </a:moveTo>
                <a:lnTo>
                  <a:pt x="0" y="1205483"/>
                </a:lnTo>
                <a:lnTo>
                  <a:pt x="0" y="405384"/>
                </a:lnTo>
                <a:lnTo>
                  <a:pt x="4572" y="362712"/>
                </a:lnTo>
                <a:lnTo>
                  <a:pt x="13716" y="320040"/>
                </a:lnTo>
                <a:lnTo>
                  <a:pt x="33528" y="260604"/>
                </a:lnTo>
                <a:lnTo>
                  <a:pt x="51816" y="224028"/>
                </a:lnTo>
                <a:lnTo>
                  <a:pt x="60960" y="205740"/>
                </a:lnTo>
                <a:lnTo>
                  <a:pt x="73152" y="188976"/>
                </a:lnTo>
                <a:lnTo>
                  <a:pt x="83820" y="172212"/>
                </a:lnTo>
                <a:lnTo>
                  <a:pt x="97536" y="155448"/>
                </a:lnTo>
                <a:lnTo>
                  <a:pt x="124968" y="124968"/>
                </a:lnTo>
                <a:lnTo>
                  <a:pt x="155448" y="97536"/>
                </a:lnTo>
                <a:lnTo>
                  <a:pt x="187452" y="73152"/>
                </a:lnTo>
                <a:lnTo>
                  <a:pt x="205740" y="62484"/>
                </a:lnTo>
                <a:lnTo>
                  <a:pt x="222504" y="51816"/>
                </a:lnTo>
                <a:lnTo>
                  <a:pt x="260604" y="33528"/>
                </a:lnTo>
                <a:lnTo>
                  <a:pt x="320040" y="13716"/>
                </a:lnTo>
                <a:lnTo>
                  <a:pt x="361188" y="4572"/>
                </a:lnTo>
                <a:lnTo>
                  <a:pt x="403860" y="0"/>
                </a:lnTo>
                <a:lnTo>
                  <a:pt x="2170176" y="0"/>
                </a:lnTo>
                <a:lnTo>
                  <a:pt x="2193036" y="1524"/>
                </a:lnTo>
                <a:lnTo>
                  <a:pt x="2214372" y="4572"/>
                </a:lnTo>
                <a:lnTo>
                  <a:pt x="2234184" y="9144"/>
                </a:lnTo>
                <a:lnTo>
                  <a:pt x="2255520" y="13716"/>
                </a:lnTo>
                <a:lnTo>
                  <a:pt x="2295144" y="25908"/>
                </a:lnTo>
                <a:lnTo>
                  <a:pt x="406908" y="25908"/>
                </a:lnTo>
                <a:lnTo>
                  <a:pt x="385572" y="27432"/>
                </a:lnTo>
                <a:lnTo>
                  <a:pt x="345948" y="33528"/>
                </a:lnTo>
                <a:lnTo>
                  <a:pt x="326136" y="38100"/>
                </a:lnTo>
                <a:lnTo>
                  <a:pt x="307848" y="42672"/>
                </a:lnTo>
                <a:lnTo>
                  <a:pt x="289560" y="50292"/>
                </a:lnTo>
                <a:lnTo>
                  <a:pt x="271272" y="56388"/>
                </a:lnTo>
                <a:lnTo>
                  <a:pt x="252984" y="65532"/>
                </a:lnTo>
                <a:lnTo>
                  <a:pt x="236220" y="73152"/>
                </a:lnTo>
                <a:lnTo>
                  <a:pt x="202692" y="94488"/>
                </a:lnTo>
                <a:lnTo>
                  <a:pt x="156972" y="129540"/>
                </a:lnTo>
                <a:lnTo>
                  <a:pt x="129540" y="156972"/>
                </a:lnTo>
                <a:lnTo>
                  <a:pt x="94488" y="202692"/>
                </a:lnTo>
                <a:lnTo>
                  <a:pt x="83820" y="217932"/>
                </a:lnTo>
                <a:lnTo>
                  <a:pt x="73152" y="234696"/>
                </a:lnTo>
                <a:lnTo>
                  <a:pt x="65532" y="252984"/>
                </a:lnTo>
                <a:lnTo>
                  <a:pt x="56388" y="269748"/>
                </a:lnTo>
                <a:lnTo>
                  <a:pt x="50292" y="288036"/>
                </a:lnTo>
                <a:lnTo>
                  <a:pt x="42672" y="307848"/>
                </a:lnTo>
                <a:lnTo>
                  <a:pt x="38100" y="326136"/>
                </a:lnTo>
                <a:lnTo>
                  <a:pt x="33528" y="345948"/>
                </a:lnTo>
                <a:lnTo>
                  <a:pt x="27432" y="385572"/>
                </a:lnTo>
                <a:lnTo>
                  <a:pt x="25908" y="405384"/>
                </a:lnTo>
                <a:lnTo>
                  <a:pt x="25908" y="1205483"/>
                </a:lnTo>
                <a:close/>
              </a:path>
              <a:path w="2575560" h="1205864">
                <a:moveTo>
                  <a:pt x="2575560" y="1205483"/>
                </a:moveTo>
                <a:lnTo>
                  <a:pt x="2551176" y="1205483"/>
                </a:lnTo>
                <a:lnTo>
                  <a:pt x="2551176" y="426720"/>
                </a:lnTo>
                <a:lnTo>
                  <a:pt x="2549543" y="405384"/>
                </a:lnTo>
                <a:lnTo>
                  <a:pt x="2547893" y="382524"/>
                </a:lnTo>
                <a:lnTo>
                  <a:pt x="2546604" y="365760"/>
                </a:lnTo>
                <a:lnTo>
                  <a:pt x="2542032" y="345948"/>
                </a:lnTo>
                <a:lnTo>
                  <a:pt x="2537460" y="327660"/>
                </a:lnTo>
                <a:lnTo>
                  <a:pt x="2532888" y="307848"/>
                </a:lnTo>
                <a:lnTo>
                  <a:pt x="2511552" y="252984"/>
                </a:lnTo>
                <a:lnTo>
                  <a:pt x="2493264" y="219456"/>
                </a:lnTo>
                <a:lnTo>
                  <a:pt x="2470404" y="187452"/>
                </a:lnTo>
                <a:lnTo>
                  <a:pt x="2459736" y="172212"/>
                </a:lnTo>
                <a:lnTo>
                  <a:pt x="2446020" y="156972"/>
                </a:lnTo>
                <a:lnTo>
                  <a:pt x="2433828" y="143256"/>
                </a:lnTo>
                <a:lnTo>
                  <a:pt x="2420112" y="129540"/>
                </a:lnTo>
                <a:lnTo>
                  <a:pt x="2389632" y="105156"/>
                </a:lnTo>
                <a:lnTo>
                  <a:pt x="2357628" y="83820"/>
                </a:lnTo>
                <a:lnTo>
                  <a:pt x="2324100" y="65532"/>
                </a:lnTo>
                <a:lnTo>
                  <a:pt x="2269236" y="44196"/>
                </a:lnTo>
                <a:lnTo>
                  <a:pt x="2231136" y="33528"/>
                </a:lnTo>
                <a:lnTo>
                  <a:pt x="2189988" y="27432"/>
                </a:lnTo>
                <a:lnTo>
                  <a:pt x="2170176" y="25908"/>
                </a:lnTo>
                <a:lnTo>
                  <a:pt x="2295144" y="25908"/>
                </a:lnTo>
                <a:lnTo>
                  <a:pt x="2314956" y="33528"/>
                </a:lnTo>
                <a:lnTo>
                  <a:pt x="2334768" y="42672"/>
                </a:lnTo>
                <a:lnTo>
                  <a:pt x="2353056" y="51816"/>
                </a:lnTo>
                <a:lnTo>
                  <a:pt x="2369820" y="62484"/>
                </a:lnTo>
                <a:lnTo>
                  <a:pt x="2388108" y="73152"/>
                </a:lnTo>
                <a:lnTo>
                  <a:pt x="2420112" y="97536"/>
                </a:lnTo>
                <a:lnTo>
                  <a:pt x="2450592" y="124968"/>
                </a:lnTo>
                <a:lnTo>
                  <a:pt x="2491740" y="170688"/>
                </a:lnTo>
                <a:lnTo>
                  <a:pt x="2502408" y="187452"/>
                </a:lnTo>
                <a:lnTo>
                  <a:pt x="2514600" y="205740"/>
                </a:lnTo>
                <a:lnTo>
                  <a:pt x="2534412" y="242316"/>
                </a:lnTo>
                <a:lnTo>
                  <a:pt x="2557272" y="300228"/>
                </a:lnTo>
                <a:lnTo>
                  <a:pt x="2561844" y="320040"/>
                </a:lnTo>
                <a:lnTo>
                  <a:pt x="2567940" y="341376"/>
                </a:lnTo>
                <a:lnTo>
                  <a:pt x="2570988" y="361188"/>
                </a:lnTo>
                <a:lnTo>
                  <a:pt x="2574036" y="382524"/>
                </a:lnTo>
                <a:lnTo>
                  <a:pt x="2575560" y="405384"/>
                </a:lnTo>
                <a:lnTo>
                  <a:pt x="2575560" y="1205483"/>
                </a:lnTo>
                <a:close/>
              </a:path>
            </a:pathLst>
          </a:custGeom>
          <a:solidFill>
            <a:srgbClr val="1B789A"/>
          </a:solidFill>
        </p:spPr>
        <p:txBody>
          <a:bodyPr wrap="square" lIns="0" tIns="0" rIns="0" bIns="0" rtlCol="0"/>
          <a:lstStyle/>
          <a:p>
            <a:endParaRPr sz="1632"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06574" y="2672400"/>
            <a:ext cx="1655479" cy="569149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algn="ctr">
              <a:spcBef>
                <a:spcPts val="86"/>
              </a:spcBef>
            </a:pPr>
            <a:r>
              <a:rPr sz="2176" b="1" dirty="0">
                <a:solidFill>
                  <a:srgbClr val="1B789A"/>
                </a:solidFill>
                <a:latin typeface="Arial"/>
                <a:cs typeface="Arial"/>
              </a:rPr>
              <a:t>15 </a:t>
            </a:r>
            <a:r>
              <a:rPr sz="2176" b="1" spc="-5" dirty="0">
                <a:solidFill>
                  <a:srgbClr val="1B789A"/>
                </a:solidFill>
                <a:latin typeface="Arial"/>
                <a:cs typeface="Arial"/>
              </a:rPr>
              <a:t>000</a:t>
            </a:r>
            <a:r>
              <a:rPr sz="2176" b="1" spc="-68" dirty="0">
                <a:solidFill>
                  <a:srgbClr val="1B789A"/>
                </a:solidFill>
                <a:latin typeface="Arial"/>
                <a:cs typeface="Arial"/>
              </a:rPr>
              <a:t> </a:t>
            </a:r>
            <a:r>
              <a:rPr sz="1632" spc="-9" dirty="0">
                <a:solidFill>
                  <a:prstClr val="black"/>
                </a:solidFill>
                <a:latin typeface="Arial"/>
                <a:cs typeface="Arial"/>
              </a:rPr>
              <a:t>emplois</a:t>
            </a:r>
            <a:endParaRPr sz="1632">
              <a:solidFill>
                <a:prstClr val="black"/>
              </a:solidFill>
              <a:latin typeface="Arial"/>
              <a:cs typeface="Arial"/>
            </a:endParaRPr>
          </a:p>
          <a:p>
            <a:pPr marL="576" algn="ctr">
              <a:spcBef>
                <a:spcPts val="18"/>
              </a:spcBef>
            </a:pPr>
            <a:r>
              <a:rPr sz="1451" spc="-5" dirty="0">
                <a:solidFill>
                  <a:prstClr val="black"/>
                </a:solidFill>
                <a:latin typeface="Arial"/>
                <a:cs typeface="Arial"/>
              </a:rPr>
              <a:t>dans</a:t>
            </a:r>
            <a:r>
              <a:rPr sz="1451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51" dirty="0">
                <a:solidFill>
                  <a:prstClr val="black"/>
                </a:solidFill>
                <a:latin typeface="Arial"/>
                <a:cs typeface="Arial"/>
              </a:rPr>
              <a:t>les</a:t>
            </a:r>
            <a:endParaRPr sz="145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79139" y="1484231"/>
            <a:ext cx="3302896" cy="783689"/>
          </a:xfrm>
          <a:custGeom>
            <a:avLst/>
            <a:gdLst/>
            <a:ahLst/>
            <a:cxnLst/>
            <a:rect l="l" t="t" r="r" b="b"/>
            <a:pathLst>
              <a:path w="3642359" h="864235">
                <a:moveTo>
                  <a:pt x="3497580" y="864108"/>
                </a:moveTo>
                <a:lnTo>
                  <a:pt x="143256" y="864108"/>
                </a:lnTo>
                <a:lnTo>
                  <a:pt x="97926" y="856658"/>
                </a:lnTo>
                <a:lnTo>
                  <a:pt x="58594" y="835968"/>
                </a:lnTo>
                <a:lnTo>
                  <a:pt x="27602" y="804525"/>
                </a:lnTo>
                <a:lnTo>
                  <a:pt x="7290" y="764816"/>
                </a:lnTo>
                <a:lnTo>
                  <a:pt x="0" y="719328"/>
                </a:lnTo>
                <a:lnTo>
                  <a:pt x="0" y="143256"/>
                </a:lnTo>
                <a:lnTo>
                  <a:pt x="7290" y="97926"/>
                </a:lnTo>
                <a:lnTo>
                  <a:pt x="27602" y="58594"/>
                </a:lnTo>
                <a:lnTo>
                  <a:pt x="58594" y="27602"/>
                </a:lnTo>
                <a:lnTo>
                  <a:pt x="97926" y="7290"/>
                </a:lnTo>
                <a:lnTo>
                  <a:pt x="143256" y="0"/>
                </a:lnTo>
                <a:lnTo>
                  <a:pt x="3497580" y="0"/>
                </a:lnTo>
                <a:lnTo>
                  <a:pt x="3543068" y="7290"/>
                </a:lnTo>
                <a:lnTo>
                  <a:pt x="3582777" y="27602"/>
                </a:lnTo>
                <a:lnTo>
                  <a:pt x="3614220" y="58594"/>
                </a:lnTo>
                <a:lnTo>
                  <a:pt x="3634910" y="97926"/>
                </a:lnTo>
                <a:lnTo>
                  <a:pt x="3642360" y="143256"/>
                </a:lnTo>
                <a:lnTo>
                  <a:pt x="3642360" y="719328"/>
                </a:lnTo>
                <a:lnTo>
                  <a:pt x="3634910" y="764816"/>
                </a:lnTo>
                <a:lnTo>
                  <a:pt x="3614220" y="804525"/>
                </a:lnTo>
                <a:lnTo>
                  <a:pt x="3582777" y="835968"/>
                </a:lnTo>
                <a:lnTo>
                  <a:pt x="3543068" y="856658"/>
                </a:lnTo>
                <a:lnTo>
                  <a:pt x="3497580" y="864108"/>
                </a:lnTo>
                <a:close/>
              </a:path>
            </a:pathLst>
          </a:custGeom>
          <a:solidFill>
            <a:srgbClr val="FFF8E7"/>
          </a:solidFill>
        </p:spPr>
        <p:txBody>
          <a:bodyPr wrap="square" lIns="0" tIns="0" rIns="0" bIns="0" rtlCol="0"/>
          <a:lstStyle/>
          <a:p>
            <a:endParaRPr sz="1632"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68083" y="1473174"/>
            <a:ext cx="3325353" cy="806146"/>
          </a:xfrm>
          <a:custGeom>
            <a:avLst/>
            <a:gdLst/>
            <a:ahLst/>
            <a:cxnLst/>
            <a:rect l="l" t="t" r="r" b="b"/>
            <a:pathLst>
              <a:path w="3667125" h="889000">
                <a:moveTo>
                  <a:pt x="3511296" y="888492"/>
                </a:moveTo>
                <a:lnTo>
                  <a:pt x="140208" y="888492"/>
                </a:lnTo>
                <a:lnTo>
                  <a:pt x="109728" y="882396"/>
                </a:lnTo>
                <a:lnTo>
                  <a:pt x="68580" y="862584"/>
                </a:lnTo>
                <a:lnTo>
                  <a:pt x="35052" y="832104"/>
                </a:lnTo>
                <a:lnTo>
                  <a:pt x="12192" y="794004"/>
                </a:lnTo>
                <a:lnTo>
                  <a:pt x="0" y="748284"/>
                </a:lnTo>
                <a:lnTo>
                  <a:pt x="0" y="140208"/>
                </a:lnTo>
                <a:lnTo>
                  <a:pt x="18288" y="82296"/>
                </a:lnTo>
                <a:lnTo>
                  <a:pt x="44196" y="45720"/>
                </a:lnTo>
                <a:lnTo>
                  <a:pt x="80772" y="18288"/>
                </a:lnTo>
                <a:lnTo>
                  <a:pt x="138684" y="0"/>
                </a:lnTo>
                <a:lnTo>
                  <a:pt x="3525012" y="0"/>
                </a:lnTo>
                <a:lnTo>
                  <a:pt x="3541776" y="3048"/>
                </a:lnTo>
                <a:lnTo>
                  <a:pt x="3557016" y="6096"/>
                </a:lnTo>
                <a:lnTo>
                  <a:pt x="3584448" y="18288"/>
                </a:lnTo>
                <a:lnTo>
                  <a:pt x="3594201" y="24384"/>
                </a:lnTo>
                <a:lnTo>
                  <a:pt x="156972" y="24384"/>
                </a:lnTo>
                <a:lnTo>
                  <a:pt x="129540" y="27432"/>
                </a:lnTo>
                <a:lnTo>
                  <a:pt x="73152" y="54864"/>
                </a:lnTo>
                <a:lnTo>
                  <a:pt x="41148" y="92964"/>
                </a:lnTo>
                <a:lnTo>
                  <a:pt x="27432" y="129540"/>
                </a:lnTo>
                <a:lnTo>
                  <a:pt x="24384" y="155448"/>
                </a:lnTo>
                <a:lnTo>
                  <a:pt x="24384" y="731520"/>
                </a:lnTo>
                <a:lnTo>
                  <a:pt x="30480" y="769620"/>
                </a:lnTo>
                <a:lnTo>
                  <a:pt x="54864" y="815340"/>
                </a:lnTo>
                <a:lnTo>
                  <a:pt x="92964" y="847344"/>
                </a:lnTo>
                <a:lnTo>
                  <a:pt x="129540" y="861060"/>
                </a:lnTo>
                <a:lnTo>
                  <a:pt x="141732" y="862584"/>
                </a:lnTo>
                <a:lnTo>
                  <a:pt x="3595725" y="862584"/>
                </a:lnTo>
                <a:lnTo>
                  <a:pt x="3585972" y="868680"/>
                </a:lnTo>
                <a:lnTo>
                  <a:pt x="3572256" y="876300"/>
                </a:lnTo>
                <a:lnTo>
                  <a:pt x="3541776" y="885444"/>
                </a:lnTo>
                <a:lnTo>
                  <a:pt x="3511296" y="888492"/>
                </a:lnTo>
                <a:close/>
              </a:path>
              <a:path w="3667125" h="889000">
                <a:moveTo>
                  <a:pt x="3595725" y="862584"/>
                </a:moveTo>
                <a:lnTo>
                  <a:pt x="3523488" y="862584"/>
                </a:lnTo>
                <a:lnTo>
                  <a:pt x="3535680" y="861060"/>
                </a:lnTo>
                <a:lnTo>
                  <a:pt x="3549396" y="858012"/>
                </a:lnTo>
                <a:lnTo>
                  <a:pt x="3593592" y="833628"/>
                </a:lnTo>
                <a:lnTo>
                  <a:pt x="3625596" y="795528"/>
                </a:lnTo>
                <a:lnTo>
                  <a:pt x="3634740" y="771144"/>
                </a:lnTo>
                <a:lnTo>
                  <a:pt x="3639312" y="758952"/>
                </a:lnTo>
                <a:lnTo>
                  <a:pt x="3640836" y="745236"/>
                </a:lnTo>
                <a:lnTo>
                  <a:pt x="3640836" y="143256"/>
                </a:lnTo>
                <a:lnTo>
                  <a:pt x="3631692" y="105156"/>
                </a:lnTo>
                <a:lnTo>
                  <a:pt x="3604260" y="64008"/>
                </a:lnTo>
                <a:lnTo>
                  <a:pt x="3573780" y="41148"/>
                </a:lnTo>
                <a:lnTo>
                  <a:pt x="3537204" y="27432"/>
                </a:lnTo>
                <a:lnTo>
                  <a:pt x="3509772" y="24384"/>
                </a:lnTo>
                <a:lnTo>
                  <a:pt x="3594201" y="24384"/>
                </a:lnTo>
                <a:lnTo>
                  <a:pt x="3648456" y="80772"/>
                </a:lnTo>
                <a:lnTo>
                  <a:pt x="3663696" y="123444"/>
                </a:lnTo>
                <a:lnTo>
                  <a:pt x="3666744" y="140208"/>
                </a:lnTo>
                <a:lnTo>
                  <a:pt x="3666744" y="746760"/>
                </a:lnTo>
                <a:lnTo>
                  <a:pt x="3654552" y="792480"/>
                </a:lnTo>
                <a:lnTo>
                  <a:pt x="3631692" y="830580"/>
                </a:lnTo>
                <a:lnTo>
                  <a:pt x="3598164" y="861060"/>
                </a:lnTo>
                <a:lnTo>
                  <a:pt x="3595725" y="86258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1632">
              <a:solidFill>
                <a:prstClr val="black"/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60091" y="1544698"/>
            <a:ext cx="2539936" cy="345883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>
              <a:spcBef>
                <a:spcPts val="86"/>
              </a:spcBef>
            </a:pPr>
            <a:r>
              <a:rPr sz="2176" b="1" spc="-63" dirty="0">
                <a:solidFill>
                  <a:srgbClr val="BE9000"/>
                </a:solidFill>
                <a:latin typeface="Arial"/>
                <a:cs typeface="Arial"/>
              </a:rPr>
              <a:t>11 </a:t>
            </a:r>
            <a:r>
              <a:rPr sz="2176" b="1" spc="-5" dirty="0">
                <a:solidFill>
                  <a:srgbClr val="BE9000"/>
                </a:solidFill>
                <a:latin typeface="Arial"/>
                <a:cs typeface="Arial"/>
              </a:rPr>
              <a:t>100 </a:t>
            </a:r>
            <a:r>
              <a:rPr sz="1451" spc="-5" dirty="0">
                <a:solidFill>
                  <a:prstClr val="black"/>
                </a:solidFill>
                <a:latin typeface="Arial"/>
                <a:cs typeface="Arial"/>
              </a:rPr>
              <a:t>emplois </a:t>
            </a:r>
            <a:r>
              <a:rPr sz="1451" dirty="0">
                <a:solidFill>
                  <a:prstClr val="black"/>
                </a:solidFill>
                <a:latin typeface="Arial"/>
                <a:cs typeface="Arial"/>
              </a:rPr>
              <a:t>en</a:t>
            </a:r>
            <a:r>
              <a:rPr sz="1451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51" b="1" spc="-14" dirty="0">
                <a:solidFill>
                  <a:srgbClr val="BE9000"/>
                </a:solidFill>
                <a:latin typeface="Arial"/>
                <a:cs typeface="Arial"/>
              </a:rPr>
              <a:t>AMONT</a:t>
            </a:r>
            <a:endParaRPr sz="145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472273" y="1940278"/>
            <a:ext cx="377275" cy="2653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95154" y="1840776"/>
            <a:ext cx="273628" cy="3648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206096" y="1840776"/>
            <a:ext cx="439464" cy="3648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48263" y="5653000"/>
            <a:ext cx="8291788" cy="883882"/>
          </a:xfrm>
          <a:custGeom>
            <a:avLst/>
            <a:gdLst/>
            <a:ahLst/>
            <a:cxnLst/>
            <a:rect l="l" t="t" r="r" b="b"/>
            <a:pathLst>
              <a:path w="9144000" h="974725">
                <a:moveTo>
                  <a:pt x="9144000" y="974517"/>
                </a:moveTo>
                <a:lnTo>
                  <a:pt x="159695" y="974517"/>
                </a:lnTo>
                <a:lnTo>
                  <a:pt x="0" y="964156"/>
                </a:lnTo>
                <a:lnTo>
                  <a:pt x="0" y="0"/>
                </a:lnTo>
                <a:lnTo>
                  <a:pt x="9144000" y="594719"/>
                </a:lnTo>
                <a:lnTo>
                  <a:pt x="9144000" y="974517"/>
                </a:lnTo>
                <a:close/>
              </a:path>
            </a:pathLst>
          </a:custGeom>
          <a:solidFill>
            <a:srgbClr val="1B789A"/>
          </a:solidFill>
        </p:spPr>
        <p:txBody>
          <a:bodyPr wrap="square" lIns="0" tIns="0" rIns="0" bIns="0" rtlCol="0"/>
          <a:lstStyle/>
          <a:p>
            <a:endParaRPr sz="1632"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948263" y="5612158"/>
            <a:ext cx="8291788" cy="924765"/>
          </a:xfrm>
          <a:custGeom>
            <a:avLst/>
            <a:gdLst/>
            <a:ahLst/>
            <a:cxnLst/>
            <a:rect l="l" t="t" r="r" b="b"/>
            <a:pathLst>
              <a:path w="9144000" h="1019809">
                <a:moveTo>
                  <a:pt x="9144000" y="601595"/>
                </a:moveTo>
                <a:lnTo>
                  <a:pt x="0" y="8248"/>
                </a:lnTo>
                <a:lnTo>
                  <a:pt x="0" y="0"/>
                </a:lnTo>
                <a:lnTo>
                  <a:pt x="9144000" y="0"/>
                </a:lnTo>
                <a:lnTo>
                  <a:pt x="9144000" y="601595"/>
                </a:lnTo>
                <a:close/>
              </a:path>
              <a:path w="9144000" h="1019809">
                <a:moveTo>
                  <a:pt x="0" y="970899"/>
                </a:moveTo>
                <a:lnTo>
                  <a:pt x="0" y="83238"/>
                </a:lnTo>
                <a:lnTo>
                  <a:pt x="9144000" y="678054"/>
                </a:lnTo>
                <a:lnTo>
                  <a:pt x="0" y="970899"/>
                </a:lnTo>
                <a:close/>
              </a:path>
              <a:path w="9144000" h="1019809">
                <a:moveTo>
                  <a:pt x="749845" y="1019556"/>
                </a:moveTo>
                <a:lnTo>
                  <a:pt x="0" y="1019556"/>
                </a:lnTo>
                <a:lnTo>
                  <a:pt x="0" y="970899"/>
                </a:lnTo>
                <a:lnTo>
                  <a:pt x="749845" y="10195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750149" y="3427272"/>
            <a:ext cx="6498113" cy="1611715"/>
          </a:xfrm>
          <a:custGeom>
            <a:avLst/>
            <a:gdLst/>
            <a:ahLst/>
            <a:cxnLst/>
            <a:rect l="l" t="t" r="r" b="b"/>
            <a:pathLst>
              <a:path w="7165975" h="1777364">
                <a:moveTo>
                  <a:pt x="3583563" y="1776984"/>
                </a:moveTo>
                <a:lnTo>
                  <a:pt x="3399159" y="1775460"/>
                </a:lnTo>
                <a:lnTo>
                  <a:pt x="3217803" y="1767840"/>
                </a:lnTo>
                <a:lnTo>
                  <a:pt x="3037971" y="1757172"/>
                </a:lnTo>
                <a:lnTo>
                  <a:pt x="2861187" y="1740408"/>
                </a:lnTo>
                <a:lnTo>
                  <a:pt x="2688975" y="1720596"/>
                </a:lnTo>
                <a:lnTo>
                  <a:pt x="2518287" y="1696212"/>
                </a:lnTo>
                <a:lnTo>
                  <a:pt x="2352171" y="1668780"/>
                </a:lnTo>
                <a:lnTo>
                  <a:pt x="2190627" y="1636776"/>
                </a:lnTo>
                <a:lnTo>
                  <a:pt x="2032131" y="1600200"/>
                </a:lnTo>
                <a:lnTo>
                  <a:pt x="1876683" y="1560576"/>
                </a:lnTo>
                <a:lnTo>
                  <a:pt x="1727331" y="1517904"/>
                </a:lnTo>
                <a:lnTo>
                  <a:pt x="1582551" y="1470660"/>
                </a:lnTo>
                <a:lnTo>
                  <a:pt x="1442343" y="1420368"/>
                </a:lnTo>
                <a:lnTo>
                  <a:pt x="1306707" y="1367028"/>
                </a:lnTo>
                <a:lnTo>
                  <a:pt x="1177167" y="1310640"/>
                </a:lnTo>
                <a:lnTo>
                  <a:pt x="1052199" y="1251204"/>
                </a:lnTo>
                <a:lnTo>
                  <a:pt x="933327" y="1188720"/>
                </a:lnTo>
                <a:lnTo>
                  <a:pt x="875415" y="1156716"/>
                </a:lnTo>
                <a:lnTo>
                  <a:pt x="765687" y="1089660"/>
                </a:lnTo>
                <a:lnTo>
                  <a:pt x="713871" y="1056132"/>
                </a:lnTo>
                <a:lnTo>
                  <a:pt x="663579" y="1021080"/>
                </a:lnTo>
                <a:lnTo>
                  <a:pt x="613287" y="984504"/>
                </a:lnTo>
                <a:lnTo>
                  <a:pt x="566043" y="947928"/>
                </a:lnTo>
                <a:lnTo>
                  <a:pt x="520323" y="911352"/>
                </a:lnTo>
                <a:lnTo>
                  <a:pt x="476127" y="874776"/>
                </a:lnTo>
                <a:lnTo>
                  <a:pt x="433455" y="836676"/>
                </a:lnTo>
                <a:lnTo>
                  <a:pt x="393831" y="797052"/>
                </a:lnTo>
                <a:lnTo>
                  <a:pt x="354207" y="758952"/>
                </a:lnTo>
                <a:lnTo>
                  <a:pt x="317631" y="719328"/>
                </a:lnTo>
                <a:lnTo>
                  <a:pt x="282579" y="678180"/>
                </a:lnTo>
                <a:lnTo>
                  <a:pt x="249051" y="637032"/>
                </a:lnTo>
                <a:lnTo>
                  <a:pt x="188091" y="554736"/>
                </a:lnTo>
                <a:lnTo>
                  <a:pt x="160659" y="512064"/>
                </a:lnTo>
                <a:lnTo>
                  <a:pt x="136275" y="469392"/>
                </a:lnTo>
                <a:lnTo>
                  <a:pt x="113415" y="426720"/>
                </a:lnTo>
                <a:lnTo>
                  <a:pt x="92079" y="382524"/>
                </a:lnTo>
                <a:lnTo>
                  <a:pt x="72267" y="338328"/>
                </a:lnTo>
                <a:lnTo>
                  <a:pt x="55503" y="294132"/>
                </a:lnTo>
                <a:lnTo>
                  <a:pt x="40263" y="249936"/>
                </a:lnTo>
                <a:lnTo>
                  <a:pt x="28071" y="204216"/>
                </a:lnTo>
                <a:lnTo>
                  <a:pt x="17403" y="158496"/>
                </a:lnTo>
                <a:lnTo>
                  <a:pt x="9783" y="112776"/>
                </a:lnTo>
                <a:lnTo>
                  <a:pt x="3687" y="65532"/>
                </a:lnTo>
                <a:lnTo>
                  <a:pt x="639" y="19812"/>
                </a:lnTo>
                <a:lnTo>
                  <a:pt x="0" y="0"/>
                </a:lnTo>
                <a:lnTo>
                  <a:pt x="24413" y="0"/>
                </a:lnTo>
                <a:lnTo>
                  <a:pt x="25023" y="18288"/>
                </a:lnTo>
                <a:lnTo>
                  <a:pt x="28071" y="62484"/>
                </a:lnTo>
                <a:lnTo>
                  <a:pt x="34167" y="108204"/>
                </a:lnTo>
                <a:lnTo>
                  <a:pt x="41787" y="152400"/>
                </a:lnTo>
                <a:lnTo>
                  <a:pt x="52455" y="196596"/>
                </a:lnTo>
                <a:lnTo>
                  <a:pt x="64647" y="240792"/>
                </a:lnTo>
                <a:lnTo>
                  <a:pt x="95127" y="329184"/>
                </a:lnTo>
                <a:lnTo>
                  <a:pt x="134751" y="414528"/>
                </a:lnTo>
                <a:lnTo>
                  <a:pt x="157611" y="457200"/>
                </a:lnTo>
                <a:lnTo>
                  <a:pt x="181995" y="498348"/>
                </a:lnTo>
                <a:lnTo>
                  <a:pt x="209427" y="539496"/>
                </a:lnTo>
                <a:lnTo>
                  <a:pt x="238383" y="580644"/>
                </a:lnTo>
                <a:lnTo>
                  <a:pt x="268863" y="621792"/>
                </a:lnTo>
                <a:lnTo>
                  <a:pt x="335919" y="701040"/>
                </a:lnTo>
                <a:lnTo>
                  <a:pt x="372495" y="740664"/>
                </a:lnTo>
                <a:lnTo>
                  <a:pt x="410595" y="778764"/>
                </a:lnTo>
                <a:lnTo>
                  <a:pt x="450219" y="816864"/>
                </a:lnTo>
                <a:lnTo>
                  <a:pt x="492891" y="854964"/>
                </a:lnTo>
                <a:lnTo>
                  <a:pt x="581283" y="928116"/>
                </a:lnTo>
                <a:lnTo>
                  <a:pt x="628527" y="964692"/>
                </a:lnTo>
                <a:lnTo>
                  <a:pt x="677295" y="999744"/>
                </a:lnTo>
                <a:lnTo>
                  <a:pt x="727587" y="1034796"/>
                </a:lnTo>
                <a:lnTo>
                  <a:pt x="779403" y="1068324"/>
                </a:lnTo>
                <a:lnTo>
                  <a:pt x="832743" y="1101852"/>
                </a:lnTo>
                <a:lnTo>
                  <a:pt x="945519" y="1165860"/>
                </a:lnTo>
                <a:lnTo>
                  <a:pt x="1062867" y="1228344"/>
                </a:lnTo>
                <a:lnTo>
                  <a:pt x="1186311" y="1287780"/>
                </a:lnTo>
                <a:lnTo>
                  <a:pt x="1315851" y="1344168"/>
                </a:lnTo>
                <a:lnTo>
                  <a:pt x="1449963" y="1395984"/>
                </a:lnTo>
                <a:lnTo>
                  <a:pt x="1590171" y="1446276"/>
                </a:lnTo>
                <a:lnTo>
                  <a:pt x="1734951" y="1493520"/>
                </a:lnTo>
                <a:lnTo>
                  <a:pt x="1884303" y="1536192"/>
                </a:lnTo>
                <a:lnTo>
                  <a:pt x="2036703" y="1575816"/>
                </a:lnTo>
                <a:lnTo>
                  <a:pt x="2195199" y="1610868"/>
                </a:lnTo>
                <a:lnTo>
                  <a:pt x="2356743" y="1642872"/>
                </a:lnTo>
                <a:lnTo>
                  <a:pt x="2522859" y="1671828"/>
                </a:lnTo>
                <a:lnTo>
                  <a:pt x="2692023" y="1696212"/>
                </a:lnTo>
                <a:lnTo>
                  <a:pt x="2864235" y="1716024"/>
                </a:lnTo>
                <a:lnTo>
                  <a:pt x="3039495" y="1731264"/>
                </a:lnTo>
                <a:lnTo>
                  <a:pt x="3217803" y="1743456"/>
                </a:lnTo>
                <a:lnTo>
                  <a:pt x="3399159" y="1749552"/>
                </a:lnTo>
                <a:lnTo>
                  <a:pt x="3582039" y="1752600"/>
                </a:lnTo>
                <a:lnTo>
                  <a:pt x="4175845" y="1752600"/>
                </a:lnTo>
                <a:lnTo>
                  <a:pt x="4127631" y="1757172"/>
                </a:lnTo>
                <a:lnTo>
                  <a:pt x="3947799" y="1767840"/>
                </a:lnTo>
                <a:lnTo>
                  <a:pt x="3766443" y="1775460"/>
                </a:lnTo>
                <a:lnTo>
                  <a:pt x="3583563" y="1776984"/>
                </a:lnTo>
                <a:close/>
              </a:path>
              <a:path w="7165975" h="1777364">
                <a:moveTo>
                  <a:pt x="4175845" y="1752600"/>
                </a:moveTo>
                <a:lnTo>
                  <a:pt x="3582039" y="1752600"/>
                </a:lnTo>
                <a:lnTo>
                  <a:pt x="3766443" y="1749552"/>
                </a:lnTo>
                <a:lnTo>
                  <a:pt x="3946275" y="1743456"/>
                </a:lnTo>
                <a:lnTo>
                  <a:pt x="4126107" y="1731264"/>
                </a:lnTo>
                <a:lnTo>
                  <a:pt x="4301367" y="1716024"/>
                </a:lnTo>
                <a:lnTo>
                  <a:pt x="4473579" y="1696212"/>
                </a:lnTo>
                <a:lnTo>
                  <a:pt x="4642743" y="1671828"/>
                </a:lnTo>
                <a:lnTo>
                  <a:pt x="4807335" y="1642872"/>
                </a:lnTo>
                <a:lnTo>
                  <a:pt x="4970403" y="1610868"/>
                </a:lnTo>
                <a:lnTo>
                  <a:pt x="5127375" y="1575816"/>
                </a:lnTo>
                <a:lnTo>
                  <a:pt x="5281299" y="1536192"/>
                </a:lnTo>
                <a:lnTo>
                  <a:pt x="5430651" y="1493520"/>
                </a:lnTo>
                <a:lnTo>
                  <a:pt x="5575431" y="1446276"/>
                </a:lnTo>
                <a:lnTo>
                  <a:pt x="5714115" y="1397508"/>
                </a:lnTo>
                <a:lnTo>
                  <a:pt x="5849751" y="1344168"/>
                </a:lnTo>
                <a:lnTo>
                  <a:pt x="5977767" y="1287780"/>
                </a:lnTo>
                <a:lnTo>
                  <a:pt x="6102735" y="1228344"/>
                </a:lnTo>
                <a:lnTo>
                  <a:pt x="6220083" y="1165860"/>
                </a:lnTo>
                <a:lnTo>
                  <a:pt x="6276471" y="1133856"/>
                </a:lnTo>
                <a:lnTo>
                  <a:pt x="6331335" y="1101852"/>
                </a:lnTo>
                <a:lnTo>
                  <a:pt x="6384675" y="1068324"/>
                </a:lnTo>
                <a:lnTo>
                  <a:pt x="6436491" y="1034796"/>
                </a:lnTo>
                <a:lnTo>
                  <a:pt x="6488307" y="999744"/>
                </a:lnTo>
                <a:lnTo>
                  <a:pt x="6535551" y="964692"/>
                </a:lnTo>
                <a:lnTo>
                  <a:pt x="6582795" y="928116"/>
                </a:lnTo>
                <a:lnTo>
                  <a:pt x="6628515" y="891540"/>
                </a:lnTo>
                <a:lnTo>
                  <a:pt x="6672711" y="854964"/>
                </a:lnTo>
                <a:lnTo>
                  <a:pt x="6713859" y="816864"/>
                </a:lnTo>
                <a:lnTo>
                  <a:pt x="6793107" y="740664"/>
                </a:lnTo>
                <a:lnTo>
                  <a:pt x="6863211" y="661416"/>
                </a:lnTo>
                <a:lnTo>
                  <a:pt x="6896739" y="621792"/>
                </a:lnTo>
                <a:lnTo>
                  <a:pt x="6927219" y="580644"/>
                </a:lnTo>
                <a:lnTo>
                  <a:pt x="6956175" y="541020"/>
                </a:lnTo>
                <a:lnTo>
                  <a:pt x="6982083" y="498348"/>
                </a:lnTo>
                <a:lnTo>
                  <a:pt x="7007991" y="457200"/>
                </a:lnTo>
                <a:lnTo>
                  <a:pt x="7050663" y="371856"/>
                </a:lnTo>
                <a:lnTo>
                  <a:pt x="7068951" y="329184"/>
                </a:lnTo>
                <a:lnTo>
                  <a:pt x="7085715" y="284988"/>
                </a:lnTo>
                <a:lnTo>
                  <a:pt x="7100955" y="242316"/>
                </a:lnTo>
                <a:lnTo>
                  <a:pt x="7113147" y="198120"/>
                </a:lnTo>
                <a:lnTo>
                  <a:pt x="7122291" y="153924"/>
                </a:lnTo>
                <a:lnTo>
                  <a:pt x="7131435" y="108204"/>
                </a:lnTo>
                <a:lnTo>
                  <a:pt x="7136007" y="64008"/>
                </a:lnTo>
                <a:lnTo>
                  <a:pt x="7140579" y="18288"/>
                </a:lnTo>
                <a:lnTo>
                  <a:pt x="7140579" y="0"/>
                </a:lnTo>
                <a:lnTo>
                  <a:pt x="7165572" y="0"/>
                </a:lnTo>
                <a:lnTo>
                  <a:pt x="7161915" y="65532"/>
                </a:lnTo>
                <a:lnTo>
                  <a:pt x="7155819" y="111252"/>
                </a:lnTo>
                <a:lnTo>
                  <a:pt x="7148199" y="158496"/>
                </a:lnTo>
                <a:lnTo>
                  <a:pt x="7137531" y="202692"/>
                </a:lnTo>
                <a:lnTo>
                  <a:pt x="7125339" y="248412"/>
                </a:lnTo>
                <a:lnTo>
                  <a:pt x="7110099" y="294132"/>
                </a:lnTo>
                <a:lnTo>
                  <a:pt x="7093335" y="338328"/>
                </a:lnTo>
                <a:lnTo>
                  <a:pt x="7073523" y="382524"/>
                </a:lnTo>
                <a:lnTo>
                  <a:pt x="7052187" y="425196"/>
                </a:lnTo>
                <a:lnTo>
                  <a:pt x="7029327" y="469392"/>
                </a:lnTo>
                <a:lnTo>
                  <a:pt x="7004943" y="512064"/>
                </a:lnTo>
                <a:lnTo>
                  <a:pt x="6977511" y="554736"/>
                </a:lnTo>
                <a:lnTo>
                  <a:pt x="6916551" y="637032"/>
                </a:lnTo>
                <a:lnTo>
                  <a:pt x="6883023" y="678180"/>
                </a:lnTo>
                <a:lnTo>
                  <a:pt x="6847971" y="717804"/>
                </a:lnTo>
                <a:lnTo>
                  <a:pt x="6811395" y="757428"/>
                </a:lnTo>
                <a:lnTo>
                  <a:pt x="6732147" y="836676"/>
                </a:lnTo>
                <a:lnTo>
                  <a:pt x="6689475" y="874776"/>
                </a:lnTo>
                <a:lnTo>
                  <a:pt x="6645279" y="911352"/>
                </a:lnTo>
                <a:lnTo>
                  <a:pt x="6599559" y="947928"/>
                </a:lnTo>
                <a:lnTo>
                  <a:pt x="6552315" y="984504"/>
                </a:lnTo>
                <a:lnTo>
                  <a:pt x="6451731" y="1054608"/>
                </a:lnTo>
                <a:lnTo>
                  <a:pt x="6398391" y="1089660"/>
                </a:lnTo>
                <a:lnTo>
                  <a:pt x="6345051" y="1123188"/>
                </a:lnTo>
                <a:lnTo>
                  <a:pt x="6290187" y="1156716"/>
                </a:lnTo>
                <a:lnTo>
                  <a:pt x="6232275" y="1188720"/>
                </a:lnTo>
                <a:lnTo>
                  <a:pt x="6113403" y="1251204"/>
                </a:lnTo>
                <a:lnTo>
                  <a:pt x="5989959" y="1310640"/>
                </a:lnTo>
                <a:lnTo>
                  <a:pt x="5858895" y="1367028"/>
                </a:lnTo>
                <a:lnTo>
                  <a:pt x="5724783" y="1420368"/>
                </a:lnTo>
                <a:lnTo>
                  <a:pt x="5583051" y="1470660"/>
                </a:lnTo>
                <a:lnTo>
                  <a:pt x="5438271" y="1517904"/>
                </a:lnTo>
                <a:lnTo>
                  <a:pt x="5288919" y="1560576"/>
                </a:lnTo>
                <a:lnTo>
                  <a:pt x="5133471" y="1600200"/>
                </a:lnTo>
                <a:lnTo>
                  <a:pt x="4974975" y="1636776"/>
                </a:lnTo>
                <a:lnTo>
                  <a:pt x="4813431" y="1668780"/>
                </a:lnTo>
                <a:lnTo>
                  <a:pt x="4647315" y="1696212"/>
                </a:lnTo>
                <a:lnTo>
                  <a:pt x="4476627" y="1720596"/>
                </a:lnTo>
                <a:lnTo>
                  <a:pt x="4304415" y="1740408"/>
                </a:lnTo>
                <a:lnTo>
                  <a:pt x="4175845" y="1752600"/>
                </a:lnTo>
                <a:close/>
              </a:path>
            </a:pathLst>
          </a:custGeom>
          <a:solidFill>
            <a:srgbClr val="B1BAAC"/>
          </a:solidFill>
        </p:spPr>
        <p:txBody>
          <a:bodyPr wrap="square" lIns="0" tIns="0" rIns="0" bIns="0" rtlCol="0"/>
          <a:lstStyle/>
          <a:p>
            <a:endParaRPr sz="1632"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20100" y="3427273"/>
            <a:ext cx="3109420" cy="7462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564323" y="4173534"/>
            <a:ext cx="3020974" cy="746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627892" y="4248160"/>
            <a:ext cx="2893833" cy="690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prstClr val="black"/>
              </a:solidFill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147179" y="2748377"/>
            <a:ext cx="1854136" cy="880820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1516" marR="4607" indent="28791">
              <a:lnSpc>
                <a:spcPct val="100600"/>
              </a:lnSpc>
              <a:spcBef>
                <a:spcPts val="68"/>
              </a:spcBef>
            </a:pPr>
            <a:r>
              <a:rPr sz="2539" b="1" dirty="0">
                <a:solidFill>
                  <a:srgbClr val="FFFFFF"/>
                </a:solidFill>
                <a:latin typeface="Arial"/>
                <a:cs typeface="Arial"/>
              </a:rPr>
              <a:t>91 000 </a:t>
            </a:r>
            <a:r>
              <a:rPr sz="1451" b="1" spc="-9" dirty="0">
                <a:solidFill>
                  <a:srgbClr val="FFFFFF"/>
                </a:solidFill>
                <a:latin typeface="Arial"/>
                <a:cs typeface="Arial"/>
              </a:rPr>
              <a:t>emplois  </a:t>
            </a:r>
            <a:r>
              <a:rPr sz="1451" b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451" b="1" spc="2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14" b="1" dirty="0">
                <a:solidFill>
                  <a:srgbClr val="FFFFFF"/>
                </a:solidFill>
                <a:latin typeface="Arial"/>
                <a:cs typeface="Arial"/>
              </a:rPr>
              <a:t>PRODUCTION</a:t>
            </a:r>
            <a:endParaRPr sz="1814">
              <a:solidFill>
                <a:prstClr val="black"/>
              </a:solidFill>
              <a:latin typeface="Arial"/>
              <a:cs typeface="Arial"/>
            </a:endParaRPr>
          </a:p>
          <a:p>
            <a:pPr marL="78887">
              <a:spcBef>
                <a:spcPts val="9"/>
              </a:spcBef>
            </a:pPr>
            <a:r>
              <a:rPr sz="1270" spc="-5" dirty="0">
                <a:solidFill>
                  <a:srgbClr val="FFFFFF"/>
                </a:solidFill>
                <a:latin typeface="Arial"/>
                <a:cs typeface="Arial"/>
              </a:rPr>
              <a:t>(exploitations</a:t>
            </a:r>
            <a:r>
              <a:rPr sz="127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70" dirty="0">
                <a:solidFill>
                  <a:srgbClr val="FFFFFF"/>
                </a:solidFill>
                <a:latin typeface="Arial"/>
                <a:cs typeface="Arial"/>
              </a:rPr>
              <a:t>agricoles)</a:t>
            </a:r>
            <a:endParaRPr sz="127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796494" y="3801062"/>
            <a:ext cx="2551452" cy="20706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270" b="1" spc="-5" dirty="0">
                <a:solidFill>
                  <a:srgbClr val="FFFFFF"/>
                </a:solidFill>
                <a:latin typeface="Arial"/>
                <a:cs typeface="Arial"/>
              </a:rPr>
              <a:t>(+ </a:t>
            </a:r>
            <a:r>
              <a:rPr sz="1270" b="1" dirty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sz="1270" b="1" spc="-5" dirty="0">
                <a:solidFill>
                  <a:srgbClr val="FFFFFF"/>
                </a:solidFill>
                <a:latin typeface="Arial"/>
                <a:cs typeface="Arial"/>
              </a:rPr>
              <a:t>100 </a:t>
            </a:r>
            <a:r>
              <a:rPr sz="1270" b="1" dirty="0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sz="1270" b="1" spc="-5" dirty="0">
                <a:solidFill>
                  <a:srgbClr val="FFFFFF"/>
                </a:solidFill>
                <a:latin typeface="Arial"/>
                <a:cs typeface="Arial"/>
              </a:rPr>
              <a:t>pêche </a:t>
            </a:r>
            <a:r>
              <a:rPr sz="1270" b="1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270" b="1" spc="-11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70" b="1" spc="-5" dirty="0">
                <a:solidFill>
                  <a:srgbClr val="FFFFFF"/>
                </a:solidFill>
                <a:latin typeface="Arial"/>
                <a:cs typeface="Arial"/>
              </a:rPr>
              <a:t>aquaculture)</a:t>
            </a:r>
            <a:endParaRPr sz="127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379139" y="4536990"/>
            <a:ext cx="3302896" cy="900005"/>
          </a:xfrm>
          <a:custGeom>
            <a:avLst/>
            <a:gdLst/>
            <a:ahLst/>
            <a:cxnLst/>
            <a:rect l="l" t="t" r="r" b="b"/>
            <a:pathLst>
              <a:path w="3642359" h="992504">
                <a:moveTo>
                  <a:pt x="3476244" y="992124"/>
                </a:moveTo>
                <a:lnTo>
                  <a:pt x="164592" y="992124"/>
                </a:lnTo>
                <a:lnTo>
                  <a:pt x="120650" y="986169"/>
                </a:lnTo>
                <a:lnTo>
                  <a:pt x="81280" y="969376"/>
                </a:lnTo>
                <a:lnTo>
                  <a:pt x="48006" y="943356"/>
                </a:lnTo>
                <a:lnTo>
                  <a:pt x="22352" y="909715"/>
                </a:lnTo>
                <a:lnTo>
                  <a:pt x="5842" y="870062"/>
                </a:lnTo>
                <a:lnTo>
                  <a:pt x="0" y="826008"/>
                </a:lnTo>
                <a:lnTo>
                  <a:pt x="0" y="164592"/>
                </a:lnTo>
                <a:lnTo>
                  <a:pt x="5842" y="120650"/>
                </a:lnTo>
                <a:lnTo>
                  <a:pt x="22352" y="81280"/>
                </a:lnTo>
                <a:lnTo>
                  <a:pt x="48006" y="48006"/>
                </a:lnTo>
                <a:lnTo>
                  <a:pt x="81280" y="22352"/>
                </a:lnTo>
                <a:lnTo>
                  <a:pt x="120650" y="5842"/>
                </a:lnTo>
                <a:lnTo>
                  <a:pt x="164592" y="0"/>
                </a:lnTo>
                <a:lnTo>
                  <a:pt x="3476244" y="0"/>
                </a:lnTo>
                <a:lnTo>
                  <a:pt x="3520298" y="5842"/>
                </a:lnTo>
                <a:lnTo>
                  <a:pt x="3559951" y="22352"/>
                </a:lnTo>
                <a:lnTo>
                  <a:pt x="3593592" y="48006"/>
                </a:lnTo>
                <a:lnTo>
                  <a:pt x="3619612" y="81280"/>
                </a:lnTo>
                <a:lnTo>
                  <a:pt x="3636405" y="120650"/>
                </a:lnTo>
                <a:lnTo>
                  <a:pt x="3642360" y="164592"/>
                </a:lnTo>
                <a:lnTo>
                  <a:pt x="3642360" y="826008"/>
                </a:lnTo>
                <a:lnTo>
                  <a:pt x="3636405" y="870062"/>
                </a:lnTo>
                <a:lnTo>
                  <a:pt x="3619612" y="909715"/>
                </a:lnTo>
                <a:lnTo>
                  <a:pt x="3593592" y="943356"/>
                </a:lnTo>
                <a:lnTo>
                  <a:pt x="3559951" y="969376"/>
                </a:lnTo>
                <a:lnTo>
                  <a:pt x="3520298" y="986169"/>
                </a:lnTo>
                <a:lnTo>
                  <a:pt x="3476244" y="992124"/>
                </a:lnTo>
                <a:close/>
              </a:path>
            </a:pathLst>
          </a:custGeom>
          <a:solidFill>
            <a:srgbClr val="DAEEE7"/>
          </a:solidFill>
        </p:spPr>
        <p:txBody>
          <a:bodyPr wrap="square" lIns="0" tIns="0" rIns="0" bIns="0" rtlCol="0"/>
          <a:lstStyle/>
          <a:p>
            <a:endParaRPr sz="1632"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366701" y="4525935"/>
            <a:ext cx="3326504" cy="921886"/>
          </a:xfrm>
          <a:custGeom>
            <a:avLst/>
            <a:gdLst/>
            <a:ahLst/>
            <a:cxnLst/>
            <a:rect l="l" t="t" r="r" b="b"/>
            <a:pathLst>
              <a:path w="3668395" h="1016635">
                <a:moveTo>
                  <a:pt x="3491484" y="1016508"/>
                </a:moveTo>
                <a:lnTo>
                  <a:pt x="178308" y="1016508"/>
                </a:lnTo>
                <a:lnTo>
                  <a:pt x="143256" y="1013460"/>
                </a:lnTo>
                <a:lnTo>
                  <a:pt x="94488" y="995172"/>
                </a:lnTo>
                <a:lnTo>
                  <a:pt x="41148" y="952500"/>
                </a:lnTo>
                <a:lnTo>
                  <a:pt x="15240" y="908304"/>
                </a:lnTo>
                <a:lnTo>
                  <a:pt x="1524" y="858012"/>
                </a:lnTo>
                <a:lnTo>
                  <a:pt x="0" y="839724"/>
                </a:lnTo>
                <a:lnTo>
                  <a:pt x="0" y="176784"/>
                </a:lnTo>
                <a:lnTo>
                  <a:pt x="13716" y="108204"/>
                </a:lnTo>
                <a:lnTo>
                  <a:pt x="41148" y="64008"/>
                </a:lnTo>
                <a:lnTo>
                  <a:pt x="79248" y="30480"/>
                </a:lnTo>
                <a:lnTo>
                  <a:pt x="124968" y="7620"/>
                </a:lnTo>
                <a:lnTo>
                  <a:pt x="160020" y="0"/>
                </a:lnTo>
                <a:lnTo>
                  <a:pt x="3508248" y="0"/>
                </a:lnTo>
                <a:lnTo>
                  <a:pt x="3558540" y="13716"/>
                </a:lnTo>
                <a:lnTo>
                  <a:pt x="3580790" y="24384"/>
                </a:lnTo>
                <a:lnTo>
                  <a:pt x="179832" y="24384"/>
                </a:lnTo>
                <a:lnTo>
                  <a:pt x="147828" y="27432"/>
                </a:lnTo>
                <a:lnTo>
                  <a:pt x="106680" y="42672"/>
                </a:lnTo>
                <a:lnTo>
                  <a:pt x="71628" y="68580"/>
                </a:lnTo>
                <a:lnTo>
                  <a:pt x="44196" y="103632"/>
                </a:lnTo>
                <a:lnTo>
                  <a:pt x="28956" y="146304"/>
                </a:lnTo>
                <a:lnTo>
                  <a:pt x="25908" y="176784"/>
                </a:lnTo>
                <a:lnTo>
                  <a:pt x="25908" y="838200"/>
                </a:lnTo>
                <a:lnTo>
                  <a:pt x="32004" y="883920"/>
                </a:lnTo>
                <a:lnTo>
                  <a:pt x="51816" y="923544"/>
                </a:lnTo>
                <a:lnTo>
                  <a:pt x="80772" y="955548"/>
                </a:lnTo>
                <a:lnTo>
                  <a:pt x="132588" y="984504"/>
                </a:lnTo>
                <a:lnTo>
                  <a:pt x="163068" y="990600"/>
                </a:lnTo>
                <a:lnTo>
                  <a:pt x="3582924" y="990600"/>
                </a:lnTo>
                <a:lnTo>
                  <a:pt x="3575304" y="995172"/>
                </a:lnTo>
                <a:lnTo>
                  <a:pt x="3560064" y="1002792"/>
                </a:lnTo>
                <a:lnTo>
                  <a:pt x="3543300" y="1008888"/>
                </a:lnTo>
                <a:lnTo>
                  <a:pt x="3526536" y="1013460"/>
                </a:lnTo>
                <a:lnTo>
                  <a:pt x="3491484" y="1016508"/>
                </a:lnTo>
                <a:close/>
              </a:path>
              <a:path w="3668395" h="1016635">
                <a:moveTo>
                  <a:pt x="3582924" y="990600"/>
                </a:moveTo>
                <a:lnTo>
                  <a:pt x="3505200" y="990600"/>
                </a:lnTo>
                <a:lnTo>
                  <a:pt x="3535680" y="984504"/>
                </a:lnTo>
                <a:lnTo>
                  <a:pt x="3549396" y="979932"/>
                </a:lnTo>
                <a:lnTo>
                  <a:pt x="3587496" y="957072"/>
                </a:lnTo>
                <a:lnTo>
                  <a:pt x="3616452" y="925068"/>
                </a:lnTo>
                <a:lnTo>
                  <a:pt x="3636264" y="883920"/>
                </a:lnTo>
                <a:lnTo>
                  <a:pt x="3642360" y="854964"/>
                </a:lnTo>
                <a:lnTo>
                  <a:pt x="3642360" y="163068"/>
                </a:lnTo>
                <a:lnTo>
                  <a:pt x="3631692" y="118872"/>
                </a:lnTo>
                <a:lnTo>
                  <a:pt x="3608832" y="80772"/>
                </a:lnTo>
                <a:lnTo>
                  <a:pt x="3576828" y="51816"/>
                </a:lnTo>
                <a:lnTo>
                  <a:pt x="3563112" y="44196"/>
                </a:lnTo>
                <a:lnTo>
                  <a:pt x="3550920" y="36576"/>
                </a:lnTo>
                <a:lnTo>
                  <a:pt x="3535680" y="32004"/>
                </a:lnTo>
                <a:lnTo>
                  <a:pt x="3521964" y="27432"/>
                </a:lnTo>
                <a:lnTo>
                  <a:pt x="3489960" y="24384"/>
                </a:lnTo>
                <a:lnTo>
                  <a:pt x="3580790" y="24384"/>
                </a:lnTo>
                <a:lnTo>
                  <a:pt x="3589020" y="28956"/>
                </a:lnTo>
                <a:lnTo>
                  <a:pt x="3627120" y="64008"/>
                </a:lnTo>
                <a:lnTo>
                  <a:pt x="3654552" y="108204"/>
                </a:lnTo>
                <a:lnTo>
                  <a:pt x="3668268" y="176784"/>
                </a:lnTo>
                <a:lnTo>
                  <a:pt x="3668141" y="839724"/>
                </a:lnTo>
                <a:lnTo>
                  <a:pt x="3660648" y="891540"/>
                </a:lnTo>
                <a:lnTo>
                  <a:pt x="3628644" y="950976"/>
                </a:lnTo>
                <a:lnTo>
                  <a:pt x="3590544" y="986028"/>
                </a:lnTo>
                <a:lnTo>
                  <a:pt x="3582924" y="990600"/>
                </a:lnTo>
                <a:close/>
              </a:path>
            </a:pathLst>
          </a:custGeom>
          <a:solidFill>
            <a:srgbClr val="388568"/>
          </a:solidFill>
        </p:spPr>
        <p:txBody>
          <a:bodyPr wrap="square" lIns="0" tIns="0" rIns="0" bIns="0" rtlCol="0"/>
          <a:lstStyle/>
          <a:p>
            <a:endParaRPr sz="1632">
              <a:solidFill>
                <a:prstClr val="black"/>
              </a:solidFill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55506" y="4602962"/>
            <a:ext cx="2345885" cy="345883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>
              <a:spcBef>
                <a:spcPts val="86"/>
              </a:spcBef>
            </a:pPr>
            <a:r>
              <a:rPr sz="2176" b="1" spc="-9" dirty="0">
                <a:solidFill>
                  <a:srgbClr val="388568"/>
                </a:solidFill>
                <a:latin typeface="Arial"/>
                <a:cs typeface="Arial"/>
              </a:rPr>
              <a:t>65 </a:t>
            </a:r>
            <a:r>
              <a:rPr sz="2176" b="1" spc="-5" dirty="0">
                <a:solidFill>
                  <a:srgbClr val="388568"/>
                </a:solidFill>
                <a:latin typeface="Arial"/>
                <a:cs typeface="Arial"/>
              </a:rPr>
              <a:t>200 </a:t>
            </a:r>
            <a:r>
              <a:rPr sz="1451" dirty="0">
                <a:solidFill>
                  <a:prstClr val="black"/>
                </a:solidFill>
                <a:latin typeface="Arial"/>
                <a:cs typeface="Arial"/>
              </a:rPr>
              <a:t>emplois en</a:t>
            </a:r>
            <a:r>
              <a:rPr sz="1451" spc="-1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51" b="1" spc="-73" dirty="0">
                <a:solidFill>
                  <a:srgbClr val="388568"/>
                </a:solidFill>
                <a:latin typeface="Arial"/>
                <a:cs typeface="Arial"/>
              </a:rPr>
              <a:t>AVAL</a:t>
            </a:r>
            <a:endParaRPr sz="145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480564" y="5012387"/>
            <a:ext cx="368984" cy="34825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259993" y="4966781"/>
            <a:ext cx="406297" cy="34825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849550" y="5045553"/>
            <a:ext cx="360692" cy="31923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796737" y="3427273"/>
            <a:ext cx="2203082" cy="1018623"/>
          </a:xfrm>
          <a:custGeom>
            <a:avLst/>
            <a:gdLst/>
            <a:ahLst/>
            <a:cxnLst/>
            <a:rect l="l" t="t" r="r" b="b"/>
            <a:pathLst>
              <a:path w="2429509" h="1123314">
                <a:moveTo>
                  <a:pt x="2042160" y="1123187"/>
                </a:moveTo>
                <a:lnTo>
                  <a:pt x="387096" y="1123187"/>
                </a:lnTo>
                <a:lnTo>
                  <a:pt x="338623" y="1120190"/>
                </a:lnTo>
                <a:lnTo>
                  <a:pt x="291924" y="1111436"/>
                </a:lnTo>
                <a:lnTo>
                  <a:pt x="247363" y="1097285"/>
                </a:lnTo>
                <a:lnTo>
                  <a:pt x="205309" y="1078093"/>
                </a:lnTo>
                <a:lnTo>
                  <a:pt x="166126" y="1054219"/>
                </a:lnTo>
                <a:lnTo>
                  <a:pt x="130181" y="1026020"/>
                </a:lnTo>
                <a:lnTo>
                  <a:pt x="97841" y="993855"/>
                </a:lnTo>
                <a:lnTo>
                  <a:pt x="69471" y="958082"/>
                </a:lnTo>
                <a:lnTo>
                  <a:pt x="45438" y="919058"/>
                </a:lnTo>
                <a:lnTo>
                  <a:pt x="26108" y="877141"/>
                </a:lnTo>
                <a:lnTo>
                  <a:pt x="11847" y="832690"/>
                </a:lnTo>
                <a:lnTo>
                  <a:pt x="3023" y="786062"/>
                </a:lnTo>
                <a:lnTo>
                  <a:pt x="0" y="737615"/>
                </a:lnTo>
                <a:lnTo>
                  <a:pt x="0" y="0"/>
                </a:lnTo>
                <a:lnTo>
                  <a:pt x="2429256" y="0"/>
                </a:lnTo>
                <a:lnTo>
                  <a:pt x="2429256" y="737615"/>
                </a:lnTo>
                <a:lnTo>
                  <a:pt x="2426233" y="786062"/>
                </a:lnTo>
                <a:lnTo>
                  <a:pt x="2417408" y="832690"/>
                </a:lnTo>
                <a:lnTo>
                  <a:pt x="2403147" y="877141"/>
                </a:lnTo>
                <a:lnTo>
                  <a:pt x="2383817" y="919058"/>
                </a:lnTo>
                <a:lnTo>
                  <a:pt x="2359784" y="958082"/>
                </a:lnTo>
                <a:lnTo>
                  <a:pt x="2331414" y="993855"/>
                </a:lnTo>
                <a:lnTo>
                  <a:pt x="2299074" y="1026020"/>
                </a:lnTo>
                <a:lnTo>
                  <a:pt x="2263129" y="1054219"/>
                </a:lnTo>
                <a:lnTo>
                  <a:pt x="2223946" y="1078093"/>
                </a:lnTo>
                <a:lnTo>
                  <a:pt x="2181892" y="1097285"/>
                </a:lnTo>
                <a:lnTo>
                  <a:pt x="2137332" y="1111436"/>
                </a:lnTo>
                <a:lnTo>
                  <a:pt x="2090632" y="1120190"/>
                </a:lnTo>
                <a:lnTo>
                  <a:pt x="2042160" y="1123187"/>
                </a:lnTo>
                <a:close/>
              </a:path>
            </a:pathLst>
          </a:custGeom>
          <a:solidFill>
            <a:srgbClr val="F9DCDA"/>
          </a:solidFill>
        </p:spPr>
        <p:txBody>
          <a:bodyPr wrap="square" lIns="0" tIns="0" rIns="0" bIns="0" rtlCol="0"/>
          <a:lstStyle/>
          <a:p>
            <a:endParaRPr sz="1632"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785682" y="3427273"/>
            <a:ext cx="2224963" cy="1031291"/>
          </a:xfrm>
          <a:custGeom>
            <a:avLst/>
            <a:gdLst/>
            <a:ahLst/>
            <a:cxnLst/>
            <a:rect l="l" t="t" r="r" b="b"/>
            <a:pathLst>
              <a:path w="2453640" h="1137285">
                <a:moveTo>
                  <a:pt x="2054351" y="1136903"/>
                </a:moveTo>
                <a:lnTo>
                  <a:pt x="399287" y="1136903"/>
                </a:lnTo>
                <a:lnTo>
                  <a:pt x="338327" y="1132331"/>
                </a:lnTo>
                <a:lnTo>
                  <a:pt x="318515" y="1127759"/>
                </a:lnTo>
                <a:lnTo>
                  <a:pt x="298703" y="1124711"/>
                </a:lnTo>
                <a:lnTo>
                  <a:pt x="262127" y="1112519"/>
                </a:lnTo>
                <a:lnTo>
                  <a:pt x="225551" y="1097279"/>
                </a:lnTo>
                <a:lnTo>
                  <a:pt x="192023" y="1078991"/>
                </a:lnTo>
                <a:lnTo>
                  <a:pt x="160019" y="1057655"/>
                </a:lnTo>
                <a:lnTo>
                  <a:pt x="103631" y="1005839"/>
                </a:lnTo>
                <a:lnTo>
                  <a:pt x="68579" y="961643"/>
                </a:lnTo>
                <a:lnTo>
                  <a:pt x="39623" y="911351"/>
                </a:lnTo>
                <a:lnTo>
                  <a:pt x="24383" y="874775"/>
                </a:lnTo>
                <a:lnTo>
                  <a:pt x="12191" y="838199"/>
                </a:lnTo>
                <a:lnTo>
                  <a:pt x="1523" y="778763"/>
                </a:lnTo>
                <a:lnTo>
                  <a:pt x="0" y="758959"/>
                </a:lnTo>
                <a:lnTo>
                  <a:pt x="0" y="0"/>
                </a:lnTo>
                <a:lnTo>
                  <a:pt x="25907" y="0"/>
                </a:lnTo>
                <a:lnTo>
                  <a:pt x="26024" y="757427"/>
                </a:lnTo>
                <a:lnTo>
                  <a:pt x="27431" y="775715"/>
                </a:lnTo>
                <a:lnTo>
                  <a:pt x="28955" y="794003"/>
                </a:lnTo>
                <a:lnTo>
                  <a:pt x="33527" y="812291"/>
                </a:lnTo>
                <a:lnTo>
                  <a:pt x="36575" y="830579"/>
                </a:lnTo>
                <a:lnTo>
                  <a:pt x="42671" y="848867"/>
                </a:lnTo>
                <a:lnTo>
                  <a:pt x="47243" y="865631"/>
                </a:lnTo>
                <a:lnTo>
                  <a:pt x="70103" y="915923"/>
                </a:lnTo>
                <a:lnTo>
                  <a:pt x="88391" y="946403"/>
                </a:lnTo>
                <a:lnTo>
                  <a:pt x="99059" y="960119"/>
                </a:lnTo>
                <a:lnTo>
                  <a:pt x="109727" y="975359"/>
                </a:lnTo>
                <a:lnTo>
                  <a:pt x="161543" y="1025651"/>
                </a:lnTo>
                <a:lnTo>
                  <a:pt x="204215" y="1056131"/>
                </a:lnTo>
                <a:lnTo>
                  <a:pt x="220979" y="1065275"/>
                </a:lnTo>
                <a:lnTo>
                  <a:pt x="236219" y="1074419"/>
                </a:lnTo>
                <a:lnTo>
                  <a:pt x="288035" y="1094231"/>
                </a:lnTo>
                <a:lnTo>
                  <a:pt x="359663" y="1109471"/>
                </a:lnTo>
                <a:lnTo>
                  <a:pt x="379475" y="1110995"/>
                </a:lnTo>
                <a:lnTo>
                  <a:pt x="2195169" y="1110995"/>
                </a:lnTo>
                <a:lnTo>
                  <a:pt x="2191511" y="1112519"/>
                </a:lnTo>
                <a:lnTo>
                  <a:pt x="2173223" y="1118615"/>
                </a:lnTo>
                <a:lnTo>
                  <a:pt x="2154935" y="1123187"/>
                </a:lnTo>
                <a:lnTo>
                  <a:pt x="2115311" y="1132331"/>
                </a:lnTo>
                <a:lnTo>
                  <a:pt x="2054351" y="1136903"/>
                </a:lnTo>
                <a:close/>
              </a:path>
              <a:path w="2453640" h="1137285">
                <a:moveTo>
                  <a:pt x="2195169" y="1110995"/>
                </a:moveTo>
                <a:lnTo>
                  <a:pt x="2074163" y="1110995"/>
                </a:lnTo>
                <a:lnTo>
                  <a:pt x="2092451" y="1109471"/>
                </a:lnTo>
                <a:lnTo>
                  <a:pt x="2129027" y="1103375"/>
                </a:lnTo>
                <a:lnTo>
                  <a:pt x="2199131" y="1082039"/>
                </a:lnTo>
                <a:lnTo>
                  <a:pt x="2247899" y="1057655"/>
                </a:lnTo>
                <a:lnTo>
                  <a:pt x="2263139" y="1046987"/>
                </a:lnTo>
                <a:lnTo>
                  <a:pt x="2278379" y="1037843"/>
                </a:lnTo>
                <a:lnTo>
                  <a:pt x="2292095" y="1025651"/>
                </a:lnTo>
                <a:lnTo>
                  <a:pt x="2305811" y="1014983"/>
                </a:lnTo>
                <a:lnTo>
                  <a:pt x="2318003" y="1001267"/>
                </a:lnTo>
                <a:lnTo>
                  <a:pt x="2353055" y="961643"/>
                </a:lnTo>
                <a:lnTo>
                  <a:pt x="2383535" y="915923"/>
                </a:lnTo>
                <a:lnTo>
                  <a:pt x="2391155" y="899159"/>
                </a:lnTo>
                <a:lnTo>
                  <a:pt x="2398775" y="883919"/>
                </a:lnTo>
                <a:lnTo>
                  <a:pt x="2404871" y="865631"/>
                </a:lnTo>
                <a:lnTo>
                  <a:pt x="2410967" y="848867"/>
                </a:lnTo>
                <a:lnTo>
                  <a:pt x="2415539" y="830579"/>
                </a:lnTo>
                <a:lnTo>
                  <a:pt x="2426207" y="775715"/>
                </a:lnTo>
                <a:lnTo>
                  <a:pt x="2427731" y="0"/>
                </a:lnTo>
                <a:lnTo>
                  <a:pt x="2453639" y="0"/>
                </a:lnTo>
                <a:lnTo>
                  <a:pt x="2453530" y="758959"/>
                </a:lnTo>
                <a:lnTo>
                  <a:pt x="2446019" y="818387"/>
                </a:lnTo>
                <a:lnTo>
                  <a:pt x="2435351" y="856487"/>
                </a:lnTo>
                <a:lnTo>
                  <a:pt x="2421635" y="893063"/>
                </a:lnTo>
                <a:lnTo>
                  <a:pt x="2404871" y="928115"/>
                </a:lnTo>
                <a:lnTo>
                  <a:pt x="2374391" y="975359"/>
                </a:lnTo>
                <a:lnTo>
                  <a:pt x="2350007" y="1005839"/>
                </a:lnTo>
                <a:lnTo>
                  <a:pt x="2322575" y="1033271"/>
                </a:lnTo>
                <a:lnTo>
                  <a:pt x="2278379" y="1068323"/>
                </a:lnTo>
                <a:lnTo>
                  <a:pt x="2228087" y="1097279"/>
                </a:lnTo>
                <a:lnTo>
                  <a:pt x="2195169" y="1110995"/>
                </a:lnTo>
                <a:close/>
              </a:path>
            </a:pathLst>
          </a:custGeom>
          <a:solidFill>
            <a:srgbClr val="A71D15"/>
          </a:solidFill>
        </p:spPr>
        <p:txBody>
          <a:bodyPr wrap="square" lIns="0" tIns="0" rIns="0" bIns="0" rtlCol="0"/>
          <a:lstStyle/>
          <a:p>
            <a:endParaRPr sz="1632">
              <a:solidFill>
                <a:prstClr val="black"/>
              </a:solidFill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362841" y="3439321"/>
            <a:ext cx="1066992" cy="262207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>
              <a:spcBef>
                <a:spcPts val="86"/>
              </a:spcBef>
            </a:pPr>
            <a:r>
              <a:rPr sz="1632" b="1" spc="-9" dirty="0">
                <a:solidFill>
                  <a:srgbClr val="A71D15"/>
                </a:solidFill>
                <a:latin typeface="Arial"/>
                <a:cs typeface="Arial"/>
              </a:rPr>
              <a:t>SERVICES</a:t>
            </a:r>
            <a:endParaRPr sz="1632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078168" y="3427272"/>
            <a:ext cx="2313639" cy="1172367"/>
          </a:xfrm>
          <a:custGeom>
            <a:avLst/>
            <a:gdLst/>
            <a:ahLst/>
            <a:cxnLst/>
            <a:rect l="l" t="t" r="r" b="b"/>
            <a:pathLst>
              <a:path w="2551429" h="1292860">
                <a:moveTo>
                  <a:pt x="2136648" y="1292352"/>
                </a:moveTo>
                <a:lnTo>
                  <a:pt x="414528" y="1292352"/>
                </a:lnTo>
                <a:lnTo>
                  <a:pt x="366247" y="1289580"/>
                </a:lnTo>
                <a:lnTo>
                  <a:pt x="319586" y="1281470"/>
                </a:lnTo>
                <a:lnTo>
                  <a:pt x="274858" y="1268329"/>
                </a:lnTo>
                <a:lnTo>
                  <a:pt x="232376" y="1250462"/>
                </a:lnTo>
                <a:lnTo>
                  <a:pt x="192453" y="1228176"/>
                </a:lnTo>
                <a:lnTo>
                  <a:pt x="155403" y="1201778"/>
                </a:lnTo>
                <a:lnTo>
                  <a:pt x="121539" y="1171575"/>
                </a:lnTo>
                <a:lnTo>
                  <a:pt x="91173" y="1137872"/>
                </a:lnTo>
                <a:lnTo>
                  <a:pt x="64620" y="1100977"/>
                </a:lnTo>
                <a:lnTo>
                  <a:pt x="42192" y="1061197"/>
                </a:lnTo>
                <a:lnTo>
                  <a:pt x="24202" y="1018837"/>
                </a:lnTo>
                <a:lnTo>
                  <a:pt x="10965" y="974204"/>
                </a:lnTo>
                <a:lnTo>
                  <a:pt x="2793" y="927606"/>
                </a:lnTo>
                <a:lnTo>
                  <a:pt x="0" y="879348"/>
                </a:lnTo>
                <a:lnTo>
                  <a:pt x="0" y="0"/>
                </a:lnTo>
                <a:lnTo>
                  <a:pt x="2551176" y="0"/>
                </a:lnTo>
                <a:lnTo>
                  <a:pt x="2551176" y="879348"/>
                </a:lnTo>
                <a:lnTo>
                  <a:pt x="2548382" y="927606"/>
                </a:lnTo>
                <a:lnTo>
                  <a:pt x="2540210" y="974204"/>
                </a:lnTo>
                <a:lnTo>
                  <a:pt x="2526973" y="1018837"/>
                </a:lnTo>
                <a:lnTo>
                  <a:pt x="2508983" y="1061197"/>
                </a:lnTo>
                <a:lnTo>
                  <a:pt x="2486556" y="1100977"/>
                </a:lnTo>
                <a:lnTo>
                  <a:pt x="2460002" y="1137872"/>
                </a:lnTo>
                <a:lnTo>
                  <a:pt x="2429637" y="1171575"/>
                </a:lnTo>
                <a:lnTo>
                  <a:pt x="2395772" y="1201778"/>
                </a:lnTo>
                <a:lnTo>
                  <a:pt x="2358722" y="1228176"/>
                </a:lnTo>
                <a:lnTo>
                  <a:pt x="2318799" y="1250462"/>
                </a:lnTo>
                <a:lnTo>
                  <a:pt x="2276317" y="1268329"/>
                </a:lnTo>
                <a:lnTo>
                  <a:pt x="2231589" y="1281470"/>
                </a:lnTo>
                <a:lnTo>
                  <a:pt x="2184928" y="1289580"/>
                </a:lnTo>
                <a:lnTo>
                  <a:pt x="2136648" y="1292352"/>
                </a:lnTo>
                <a:close/>
              </a:path>
            </a:pathLst>
          </a:custGeom>
          <a:solidFill>
            <a:srgbClr val="E3F5FB"/>
          </a:solidFill>
        </p:spPr>
        <p:txBody>
          <a:bodyPr wrap="square" lIns="0" tIns="0" rIns="0" bIns="0" rtlCol="0"/>
          <a:lstStyle/>
          <a:p>
            <a:endParaRPr sz="1632"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067112" y="3427272"/>
            <a:ext cx="2335520" cy="1184459"/>
          </a:xfrm>
          <a:custGeom>
            <a:avLst/>
            <a:gdLst/>
            <a:ahLst/>
            <a:cxnLst/>
            <a:rect l="l" t="t" r="r" b="b"/>
            <a:pathLst>
              <a:path w="2575560" h="1306195">
                <a:moveTo>
                  <a:pt x="2148840" y="1306068"/>
                </a:moveTo>
                <a:lnTo>
                  <a:pt x="426720" y="1306068"/>
                </a:lnTo>
                <a:lnTo>
                  <a:pt x="362712" y="1301496"/>
                </a:lnTo>
                <a:lnTo>
                  <a:pt x="320040" y="1292352"/>
                </a:lnTo>
                <a:lnTo>
                  <a:pt x="280416" y="1280160"/>
                </a:lnTo>
                <a:lnTo>
                  <a:pt x="224028" y="1254252"/>
                </a:lnTo>
                <a:lnTo>
                  <a:pt x="188976" y="1232916"/>
                </a:lnTo>
                <a:lnTo>
                  <a:pt x="155448" y="1208532"/>
                </a:lnTo>
                <a:lnTo>
                  <a:pt x="124968" y="1181100"/>
                </a:lnTo>
                <a:lnTo>
                  <a:pt x="97536" y="1150620"/>
                </a:lnTo>
                <a:lnTo>
                  <a:pt x="73152" y="1117092"/>
                </a:lnTo>
                <a:lnTo>
                  <a:pt x="51816" y="1082040"/>
                </a:lnTo>
                <a:lnTo>
                  <a:pt x="33528" y="1045464"/>
                </a:lnTo>
                <a:lnTo>
                  <a:pt x="13716" y="986028"/>
                </a:lnTo>
                <a:lnTo>
                  <a:pt x="4572" y="943356"/>
                </a:lnTo>
                <a:lnTo>
                  <a:pt x="0" y="900684"/>
                </a:lnTo>
                <a:lnTo>
                  <a:pt x="0" y="0"/>
                </a:lnTo>
                <a:lnTo>
                  <a:pt x="25908" y="0"/>
                </a:lnTo>
                <a:lnTo>
                  <a:pt x="26025" y="900684"/>
                </a:lnTo>
                <a:lnTo>
                  <a:pt x="27432" y="918972"/>
                </a:lnTo>
                <a:lnTo>
                  <a:pt x="30480" y="940308"/>
                </a:lnTo>
                <a:lnTo>
                  <a:pt x="33528" y="960120"/>
                </a:lnTo>
                <a:lnTo>
                  <a:pt x="38100" y="978408"/>
                </a:lnTo>
                <a:lnTo>
                  <a:pt x="42672" y="998220"/>
                </a:lnTo>
                <a:lnTo>
                  <a:pt x="48768" y="1016508"/>
                </a:lnTo>
                <a:lnTo>
                  <a:pt x="64008" y="1053084"/>
                </a:lnTo>
                <a:lnTo>
                  <a:pt x="73152" y="1069848"/>
                </a:lnTo>
                <a:lnTo>
                  <a:pt x="83820" y="1086612"/>
                </a:lnTo>
                <a:lnTo>
                  <a:pt x="92964" y="1103376"/>
                </a:lnTo>
                <a:lnTo>
                  <a:pt x="129540" y="1149096"/>
                </a:lnTo>
                <a:lnTo>
                  <a:pt x="156972" y="1176528"/>
                </a:lnTo>
                <a:lnTo>
                  <a:pt x="202692" y="1211580"/>
                </a:lnTo>
                <a:lnTo>
                  <a:pt x="217932" y="1222248"/>
                </a:lnTo>
                <a:lnTo>
                  <a:pt x="252984" y="1240536"/>
                </a:lnTo>
                <a:lnTo>
                  <a:pt x="288036" y="1255776"/>
                </a:lnTo>
                <a:lnTo>
                  <a:pt x="307848" y="1261872"/>
                </a:lnTo>
                <a:lnTo>
                  <a:pt x="326136" y="1267968"/>
                </a:lnTo>
                <a:lnTo>
                  <a:pt x="345948" y="1272540"/>
                </a:lnTo>
                <a:lnTo>
                  <a:pt x="385572" y="1278636"/>
                </a:lnTo>
                <a:lnTo>
                  <a:pt x="405384" y="1280160"/>
                </a:lnTo>
                <a:lnTo>
                  <a:pt x="2296668" y="1280160"/>
                </a:lnTo>
                <a:lnTo>
                  <a:pt x="2276856" y="1286256"/>
                </a:lnTo>
                <a:lnTo>
                  <a:pt x="2255520" y="1292352"/>
                </a:lnTo>
                <a:lnTo>
                  <a:pt x="2235708" y="1296924"/>
                </a:lnTo>
                <a:lnTo>
                  <a:pt x="2214372" y="1301496"/>
                </a:lnTo>
                <a:lnTo>
                  <a:pt x="2148840" y="1306068"/>
                </a:lnTo>
                <a:close/>
              </a:path>
              <a:path w="2575560" h="1306195">
                <a:moveTo>
                  <a:pt x="2296668" y="1280160"/>
                </a:moveTo>
                <a:lnTo>
                  <a:pt x="2170176" y="1280160"/>
                </a:lnTo>
                <a:lnTo>
                  <a:pt x="2189988" y="1278636"/>
                </a:lnTo>
                <a:lnTo>
                  <a:pt x="2229612" y="1272540"/>
                </a:lnTo>
                <a:lnTo>
                  <a:pt x="2249424" y="1267968"/>
                </a:lnTo>
                <a:lnTo>
                  <a:pt x="2267712" y="1261872"/>
                </a:lnTo>
                <a:lnTo>
                  <a:pt x="2287524" y="1255776"/>
                </a:lnTo>
                <a:lnTo>
                  <a:pt x="2322576" y="1240536"/>
                </a:lnTo>
                <a:lnTo>
                  <a:pt x="2357628" y="1222248"/>
                </a:lnTo>
                <a:lnTo>
                  <a:pt x="2372868" y="1211580"/>
                </a:lnTo>
                <a:lnTo>
                  <a:pt x="2389632" y="1200912"/>
                </a:lnTo>
                <a:lnTo>
                  <a:pt x="2446020" y="1149096"/>
                </a:lnTo>
                <a:lnTo>
                  <a:pt x="2482596" y="1103376"/>
                </a:lnTo>
                <a:lnTo>
                  <a:pt x="2491740" y="1086612"/>
                </a:lnTo>
                <a:lnTo>
                  <a:pt x="2502408" y="1069848"/>
                </a:lnTo>
                <a:lnTo>
                  <a:pt x="2526792" y="1016508"/>
                </a:lnTo>
                <a:lnTo>
                  <a:pt x="2537460" y="979932"/>
                </a:lnTo>
                <a:lnTo>
                  <a:pt x="2546604" y="940308"/>
                </a:lnTo>
                <a:lnTo>
                  <a:pt x="2549652" y="899160"/>
                </a:lnTo>
                <a:lnTo>
                  <a:pt x="2551176" y="879348"/>
                </a:lnTo>
                <a:lnTo>
                  <a:pt x="2551176" y="0"/>
                </a:lnTo>
                <a:lnTo>
                  <a:pt x="2575560" y="0"/>
                </a:lnTo>
                <a:lnTo>
                  <a:pt x="2575560" y="900684"/>
                </a:lnTo>
                <a:lnTo>
                  <a:pt x="2574036" y="922020"/>
                </a:lnTo>
                <a:lnTo>
                  <a:pt x="2567940" y="964692"/>
                </a:lnTo>
                <a:lnTo>
                  <a:pt x="2557272" y="1005840"/>
                </a:lnTo>
                <a:lnTo>
                  <a:pt x="2542032" y="1043940"/>
                </a:lnTo>
                <a:lnTo>
                  <a:pt x="2534412" y="1063752"/>
                </a:lnTo>
                <a:lnTo>
                  <a:pt x="2514600" y="1100328"/>
                </a:lnTo>
                <a:lnTo>
                  <a:pt x="2479548" y="1150620"/>
                </a:lnTo>
                <a:lnTo>
                  <a:pt x="2436876" y="1194816"/>
                </a:lnTo>
                <a:lnTo>
                  <a:pt x="2388108" y="1232916"/>
                </a:lnTo>
                <a:lnTo>
                  <a:pt x="2353056" y="1254252"/>
                </a:lnTo>
                <a:lnTo>
                  <a:pt x="2314956" y="1272540"/>
                </a:lnTo>
                <a:lnTo>
                  <a:pt x="2296668" y="1280160"/>
                </a:lnTo>
                <a:close/>
              </a:path>
            </a:pathLst>
          </a:custGeom>
          <a:solidFill>
            <a:srgbClr val="1B789A"/>
          </a:solidFill>
        </p:spPr>
        <p:txBody>
          <a:bodyPr wrap="square" lIns="0" tIns="0" rIns="0" bIns="0" rtlCol="0"/>
          <a:lstStyle/>
          <a:p>
            <a:endParaRPr sz="1632">
              <a:solidFill>
                <a:prstClr val="black"/>
              </a:solidFill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266013" y="3447621"/>
            <a:ext cx="1937054" cy="513365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 indent="582728">
              <a:spcBef>
                <a:spcPts val="86"/>
              </a:spcBef>
            </a:pPr>
            <a:r>
              <a:rPr sz="1632" b="1" spc="-45" dirty="0">
                <a:solidFill>
                  <a:srgbClr val="1B789A"/>
                </a:solidFill>
                <a:latin typeface="Arial"/>
                <a:cs typeface="Arial"/>
              </a:rPr>
              <a:t>OPA </a:t>
            </a:r>
            <a:r>
              <a:rPr sz="1632" b="1" spc="-9" dirty="0">
                <a:solidFill>
                  <a:srgbClr val="1B789A"/>
                </a:solidFill>
                <a:latin typeface="Arial"/>
                <a:cs typeface="Arial"/>
              </a:rPr>
              <a:t>ET  </a:t>
            </a:r>
            <a:r>
              <a:rPr sz="1632" b="1" spc="-59" dirty="0">
                <a:solidFill>
                  <a:srgbClr val="1B789A"/>
                </a:solidFill>
                <a:latin typeface="Arial"/>
                <a:cs typeface="Arial"/>
              </a:rPr>
              <a:t>A</a:t>
            </a:r>
            <a:r>
              <a:rPr sz="1632" b="1" spc="-9" dirty="0">
                <a:solidFill>
                  <a:srgbClr val="1B789A"/>
                </a:solidFill>
                <a:latin typeface="Arial"/>
                <a:cs typeface="Arial"/>
              </a:rPr>
              <a:t>D</a:t>
            </a:r>
            <a:r>
              <a:rPr sz="1632" b="1" spc="5" dirty="0">
                <a:solidFill>
                  <a:srgbClr val="1B789A"/>
                </a:solidFill>
                <a:latin typeface="Arial"/>
                <a:cs typeface="Arial"/>
              </a:rPr>
              <a:t>M</a:t>
            </a:r>
            <a:r>
              <a:rPr sz="1632" b="1" spc="-5" dirty="0">
                <a:solidFill>
                  <a:srgbClr val="1B789A"/>
                </a:solidFill>
                <a:latin typeface="Arial"/>
                <a:cs typeface="Arial"/>
              </a:rPr>
              <a:t>I</a:t>
            </a:r>
            <a:r>
              <a:rPr sz="1632" b="1" spc="-9" dirty="0">
                <a:solidFill>
                  <a:srgbClr val="1B789A"/>
                </a:solidFill>
                <a:latin typeface="Arial"/>
                <a:cs typeface="Arial"/>
              </a:rPr>
              <a:t>N</a:t>
            </a:r>
            <a:r>
              <a:rPr sz="1632" b="1" spc="-5" dirty="0">
                <a:solidFill>
                  <a:srgbClr val="1B789A"/>
                </a:solidFill>
                <a:latin typeface="Arial"/>
                <a:cs typeface="Arial"/>
              </a:rPr>
              <a:t>I</a:t>
            </a:r>
            <a:r>
              <a:rPr sz="1632" b="1" spc="-18" dirty="0">
                <a:solidFill>
                  <a:srgbClr val="1B789A"/>
                </a:solidFill>
                <a:latin typeface="Arial"/>
                <a:cs typeface="Arial"/>
              </a:rPr>
              <a:t>S</a:t>
            </a:r>
            <a:r>
              <a:rPr sz="1632" b="1" spc="9" dirty="0">
                <a:solidFill>
                  <a:srgbClr val="1B789A"/>
                </a:solidFill>
                <a:latin typeface="Arial"/>
                <a:cs typeface="Arial"/>
              </a:rPr>
              <a:t>T</a:t>
            </a:r>
            <a:r>
              <a:rPr sz="1632" b="1" spc="-9" dirty="0">
                <a:solidFill>
                  <a:srgbClr val="1B789A"/>
                </a:solidFill>
                <a:latin typeface="Arial"/>
                <a:cs typeface="Arial"/>
              </a:rPr>
              <a:t>R</a:t>
            </a:r>
            <a:r>
              <a:rPr sz="1632" b="1" spc="-141" dirty="0">
                <a:solidFill>
                  <a:srgbClr val="1B789A"/>
                </a:solidFill>
                <a:latin typeface="Arial"/>
                <a:cs typeface="Arial"/>
              </a:rPr>
              <a:t>A</a:t>
            </a:r>
            <a:r>
              <a:rPr sz="1632" b="1" spc="9" dirty="0">
                <a:solidFill>
                  <a:srgbClr val="1B789A"/>
                </a:solidFill>
                <a:latin typeface="Arial"/>
                <a:cs typeface="Arial"/>
              </a:rPr>
              <a:t>T</a:t>
            </a:r>
            <a:r>
              <a:rPr sz="1632" b="1" spc="-5" dirty="0">
                <a:solidFill>
                  <a:srgbClr val="1B789A"/>
                </a:solidFill>
                <a:latin typeface="Arial"/>
                <a:cs typeface="Arial"/>
              </a:rPr>
              <a:t>IO</a:t>
            </a:r>
            <a:r>
              <a:rPr sz="1632" b="1" spc="-9" dirty="0">
                <a:solidFill>
                  <a:srgbClr val="1B789A"/>
                </a:solidFill>
                <a:latin typeface="Arial"/>
                <a:cs typeface="Arial"/>
              </a:rPr>
              <a:t>N</a:t>
            </a:r>
            <a:r>
              <a:rPr sz="1632" b="1" spc="-5" dirty="0">
                <a:solidFill>
                  <a:srgbClr val="1B789A"/>
                </a:solidFill>
                <a:latin typeface="Arial"/>
                <a:cs typeface="Arial"/>
              </a:rPr>
              <a:t>S</a:t>
            </a:r>
            <a:endParaRPr sz="1632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540234" y="3826660"/>
            <a:ext cx="713093" cy="43946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889381" y="3926162"/>
            <a:ext cx="518236" cy="4892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prstClr val="black"/>
              </a:solidFill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247944" y="5657489"/>
            <a:ext cx="4848969" cy="23476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268527" marR="4607" indent="-1257587">
              <a:spcBef>
                <a:spcPts val="91"/>
              </a:spcBef>
            </a:pPr>
            <a:r>
              <a:rPr sz="725" i="1" spc="-5" dirty="0">
                <a:solidFill>
                  <a:prstClr val="black"/>
                </a:solidFill>
                <a:latin typeface="Arial"/>
                <a:cs typeface="Arial"/>
              </a:rPr>
              <a:t>Sources </a:t>
            </a:r>
            <a:r>
              <a:rPr sz="725" i="1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sz="725" i="1" spc="-5" dirty="0">
                <a:solidFill>
                  <a:prstClr val="black"/>
                </a:solidFill>
                <a:latin typeface="Arial"/>
                <a:cs typeface="Arial"/>
              </a:rPr>
              <a:t>Fichier agroalimentaire partenarial Hauts-de-France CCI-Agroé-Chambre d’agriculture 2016, </a:t>
            </a:r>
            <a:r>
              <a:rPr sz="725" i="1" dirty="0">
                <a:solidFill>
                  <a:prstClr val="black"/>
                </a:solidFill>
                <a:latin typeface="Arial"/>
                <a:cs typeface="Arial"/>
              </a:rPr>
              <a:t>ACOSS </a:t>
            </a:r>
            <a:r>
              <a:rPr sz="725" i="1" spc="-5" dirty="0">
                <a:solidFill>
                  <a:prstClr val="black"/>
                </a:solidFill>
                <a:latin typeface="Arial"/>
                <a:cs typeface="Arial"/>
              </a:rPr>
              <a:t>2016,  </a:t>
            </a:r>
            <a:r>
              <a:rPr sz="725" i="1" dirty="0">
                <a:solidFill>
                  <a:prstClr val="black"/>
                </a:solidFill>
                <a:latin typeface="Arial"/>
                <a:cs typeface="Arial"/>
              </a:rPr>
              <a:t>MSA </a:t>
            </a:r>
            <a:r>
              <a:rPr sz="725" i="1" spc="-5" dirty="0">
                <a:solidFill>
                  <a:prstClr val="black"/>
                </a:solidFill>
                <a:latin typeface="Arial"/>
                <a:cs typeface="Arial"/>
              </a:rPr>
              <a:t>59-62 et </a:t>
            </a:r>
            <a:r>
              <a:rPr sz="725" i="1" dirty="0">
                <a:solidFill>
                  <a:prstClr val="black"/>
                </a:solidFill>
                <a:latin typeface="Arial"/>
                <a:cs typeface="Arial"/>
              </a:rPr>
              <a:t>MSA Picardie </a:t>
            </a:r>
            <a:r>
              <a:rPr sz="725" i="1" spc="-5" dirty="0">
                <a:solidFill>
                  <a:prstClr val="black"/>
                </a:solidFill>
                <a:latin typeface="Arial"/>
                <a:cs typeface="Arial"/>
              </a:rPr>
              <a:t>2015, traitements Chambre d’agriculture</a:t>
            </a:r>
            <a:r>
              <a:rPr sz="725" i="1" spc="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725" i="1" spc="-5" dirty="0">
                <a:solidFill>
                  <a:prstClr val="black"/>
                </a:solidFill>
                <a:latin typeface="Arial"/>
                <a:cs typeface="Arial"/>
              </a:rPr>
              <a:t>Hauts-de-France</a:t>
            </a:r>
            <a:endParaRPr sz="725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ftr" sz="quarter" idx="5"/>
          </p:nvPr>
        </p:nvSpPr>
        <p:spPr>
          <a:xfrm>
            <a:off x="6719912" y="5668948"/>
            <a:ext cx="1765369" cy="127291"/>
          </a:xfrm>
          <a:prstGeom prst="rect">
            <a:avLst/>
          </a:prstGeom>
        </p:spPr>
        <p:txBody>
          <a:bodyPr vert="horz" wrap="square" lIns="0" tIns="1727" rIns="0" bIns="0" rtlCol="0">
            <a:spAutoFit/>
          </a:bodyPr>
          <a:lstStyle/>
          <a:p>
            <a:pPr marL="11516">
              <a:spcBef>
                <a:spcPts val="14"/>
              </a:spcBef>
            </a:pPr>
            <a:r>
              <a:rPr spc="-5" dirty="0">
                <a:solidFill>
                  <a:prstClr val="white"/>
                </a:solidFill>
              </a:rPr>
              <a:t>ure </a:t>
            </a:r>
            <a:r>
              <a:rPr dirty="0">
                <a:solidFill>
                  <a:prstClr val="white"/>
                </a:solidFill>
              </a:rPr>
              <a:t>Hauts-de-France – </a:t>
            </a:r>
            <a:r>
              <a:rPr spc="-9" dirty="0">
                <a:solidFill>
                  <a:prstClr val="white"/>
                </a:solidFill>
              </a:rPr>
              <a:t>Mai</a:t>
            </a:r>
            <a:r>
              <a:rPr spc="-122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68132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03746" y="975833"/>
            <a:ext cx="4019550" cy="5010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59178" y="438149"/>
            <a:ext cx="7668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pc="-5" dirty="0"/>
              <a:t>La </a:t>
            </a:r>
            <a:r>
              <a:rPr spc="5" dirty="0"/>
              <a:t>1</a:t>
            </a:r>
            <a:r>
              <a:rPr sz="2775" spc="7" baseline="25525" dirty="0"/>
              <a:t>ère </a:t>
            </a:r>
            <a:r>
              <a:rPr spc="-5" dirty="0"/>
              <a:t>région française des pommes de</a:t>
            </a:r>
            <a:r>
              <a:rPr spc="-190" dirty="0"/>
              <a:t> </a:t>
            </a:r>
            <a:r>
              <a:rPr spc="-5" dirty="0"/>
              <a:t>terre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961378" y="1813306"/>
            <a:ext cx="1417320" cy="546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spc="-5" dirty="0">
                <a:solidFill>
                  <a:srgbClr val="1B789A"/>
                </a:solidFill>
                <a:latin typeface="Arial Narrow"/>
                <a:cs typeface="Arial Narrow"/>
              </a:rPr>
              <a:t>97 320</a:t>
            </a:r>
            <a:r>
              <a:rPr sz="2000" b="1" spc="-105" dirty="0">
                <a:solidFill>
                  <a:srgbClr val="1B789A"/>
                </a:solidFill>
                <a:latin typeface="Arial Narrow"/>
                <a:cs typeface="Arial Narrow"/>
              </a:rPr>
              <a:t> </a:t>
            </a:r>
            <a:r>
              <a:rPr sz="1600" spc="-5" dirty="0">
                <a:solidFill>
                  <a:srgbClr val="1B789A"/>
                </a:solidFill>
                <a:latin typeface="Arial Narrow"/>
                <a:cs typeface="Arial Narrow"/>
              </a:rPr>
              <a:t>hectares*</a:t>
            </a:r>
            <a:endParaRPr sz="1600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12700">
              <a:spcBef>
                <a:spcPts val="10"/>
              </a:spcBef>
            </a:pPr>
            <a:r>
              <a:rPr sz="1400" i="1" dirty="0">
                <a:solidFill>
                  <a:srgbClr val="1B789A"/>
                </a:solidFill>
                <a:latin typeface="Arial Narrow"/>
                <a:cs typeface="Arial Narrow"/>
              </a:rPr>
              <a:t>4 % </a:t>
            </a:r>
            <a:r>
              <a:rPr sz="1400" i="1" spc="-5" dirty="0">
                <a:solidFill>
                  <a:srgbClr val="1B789A"/>
                </a:solidFill>
                <a:latin typeface="Arial Narrow"/>
                <a:cs typeface="Arial Narrow"/>
              </a:rPr>
              <a:t>de la</a:t>
            </a:r>
            <a:r>
              <a:rPr sz="1400" i="1" spc="-20" dirty="0">
                <a:solidFill>
                  <a:srgbClr val="1B789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1B789A"/>
                </a:solidFill>
                <a:latin typeface="Arial Narrow"/>
                <a:cs typeface="Arial Narrow"/>
              </a:rPr>
              <a:t>SAU</a:t>
            </a:r>
            <a:endParaRPr sz="14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77533" y="2670810"/>
            <a:ext cx="2483485" cy="546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spc="-5" dirty="0">
                <a:solidFill>
                  <a:srgbClr val="1B789A"/>
                </a:solidFill>
                <a:latin typeface="Arial Narrow"/>
                <a:cs typeface="Arial Narrow"/>
              </a:rPr>
              <a:t>4,3 </a:t>
            </a:r>
            <a:r>
              <a:rPr sz="1600" spc="-10" dirty="0">
                <a:solidFill>
                  <a:srgbClr val="1B789A"/>
                </a:solidFill>
                <a:latin typeface="Arial Narrow"/>
                <a:cs typeface="Arial Narrow"/>
              </a:rPr>
              <a:t>millions </a:t>
            </a:r>
            <a:r>
              <a:rPr sz="1600" spc="-5" dirty="0">
                <a:solidFill>
                  <a:srgbClr val="1B789A"/>
                </a:solidFill>
                <a:latin typeface="Arial Narrow"/>
                <a:cs typeface="Arial Narrow"/>
              </a:rPr>
              <a:t>de tonnes</a:t>
            </a:r>
            <a:r>
              <a:rPr sz="1600" spc="-75" dirty="0">
                <a:solidFill>
                  <a:srgbClr val="1B789A"/>
                </a:solidFill>
                <a:latin typeface="Arial Narrow"/>
                <a:cs typeface="Arial Narrow"/>
              </a:rPr>
              <a:t> </a:t>
            </a:r>
            <a:r>
              <a:rPr sz="1600" spc="-5" dirty="0">
                <a:solidFill>
                  <a:srgbClr val="1B789A"/>
                </a:solidFill>
                <a:latin typeface="Arial Narrow"/>
                <a:cs typeface="Arial Narrow"/>
              </a:rPr>
              <a:t>récoltées*</a:t>
            </a:r>
            <a:endParaRPr sz="1600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12700">
              <a:spcBef>
                <a:spcPts val="10"/>
              </a:spcBef>
            </a:pPr>
            <a:r>
              <a:rPr sz="1400" i="1" spc="-5" dirty="0">
                <a:solidFill>
                  <a:srgbClr val="1B789A"/>
                </a:solidFill>
                <a:latin typeface="Arial Narrow"/>
                <a:cs typeface="Arial Narrow"/>
              </a:rPr>
              <a:t>743 </a:t>
            </a:r>
            <a:r>
              <a:rPr sz="1400" i="1" dirty="0">
                <a:solidFill>
                  <a:srgbClr val="1B789A"/>
                </a:solidFill>
                <a:latin typeface="Arial Narrow"/>
                <a:cs typeface="Arial Narrow"/>
              </a:rPr>
              <a:t>t </a:t>
            </a:r>
            <a:r>
              <a:rPr sz="1400" i="1" spc="-5" dirty="0">
                <a:solidFill>
                  <a:srgbClr val="1B789A"/>
                </a:solidFill>
                <a:latin typeface="Arial Narrow"/>
                <a:cs typeface="Arial Narrow"/>
              </a:rPr>
              <a:t>par exploitation, 44 </a:t>
            </a:r>
            <a:r>
              <a:rPr sz="1400" i="1" dirty="0">
                <a:solidFill>
                  <a:srgbClr val="1B789A"/>
                </a:solidFill>
                <a:latin typeface="Arial Narrow"/>
                <a:cs typeface="Arial Narrow"/>
              </a:rPr>
              <a:t>t /</a:t>
            </a:r>
            <a:r>
              <a:rPr sz="1400" i="1" spc="35" dirty="0">
                <a:solidFill>
                  <a:srgbClr val="1B789A"/>
                </a:solidFill>
                <a:latin typeface="Arial Narrow"/>
                <a:cs typeface="Arial Narrow"/>
              </a:rPr>
              <a:t> </a:t>
            </a:r>
            <a:r>
              <a:rPr sz="1400" i="1" spc="-5" dirty="0">
                <a:solidFill>
                  <a:srgbClr val="1B789A"/>
                </a:solidFill>
                <a:latin typeface="Arial Narrow"/>
                <a:cs typeface="Arial Narrow"/>
              </a:rPr>
              <a:t>hectare</a:t>
            </a:r>
            <a:endParaRPr sz="14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47383" y="3613861"/>
            <a:ext cx="2911475" cy="546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dirty="0">
                <a:solidFill>
                  <a:srgbClr val="1B789A"/>
                </a:solidFill>
                <a:latin typeface="Arial Narrow"/>
                <a:cs typeface="Arial Narrow"/>
              </a:rPr>
              <a:t>5 </a:t>
            </a:r>
            <a:r>
              <a:rPr sz="2000" b="1" spc="-5" dirty="0">
                <a:solidFill>
                  <a:srgbClr val="1B789A"/>
                </a:solidFill>
                <a:latin typeface="Arial Narrow"/>
                <a:cs typeface="Arial Narrow"/>
              </a:rPr>
              <a:t>810 </a:t>
            </a:r>
            <a:r>
              <a:rPr sz="1600" spc="-5" dirty="0">
                <a:solidFill>
                  <a:srgbClr val="1B789A"/>
                </a:solidFill>
                <a:latin typeface="Arial Narrow"/>
                <a:cs typeface="Arial Narrow"/>
              </a:rPr>
              <a:t>exploitations cultivant des</a:t>
            </a:r>
            <a:r>
              <a:rPr sz="1600" spc="-114" dirty="0">
                <a:solidFill>
                  <a:srgbClr val="1B789A"/>
                </a:solidFill>
                <a:latin typeface="Arial Narrow"/>
                <a:cs typeface="Arial Narrow"/>
              </a:rPr>
              <a:t> </a:t>
            </a:r>
            <a:r>
              <a:rPr sz="1600" spc="-5" dirty="0">
                <a:solidFill>
                  <a:srgbClr val="1B789A"/>
                </a:solidFill>
                <a:latin typeface="Arial Narrow"/>
                <a:cs typeface="Arial Narrow"/>
              </a:rPr>
              <a:t>PdT*</a:t>
            </a:r>
            <a:endParaRPr sz="160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12700">
              <a:spcBef>
                <a:spcPts val="10"/>
              </a:spcBef>
            </a:pPr>
            <a:r>
              <a:rPr sz="1400" i="1" spc="-5" dirty="0">
                <a:solidFill>
                  <a:srgbClr val="1B789A"/>
                </a:solidFill>
                <a:latin typeface="Arial Narrow"/>
                <a:cs typeface="Arial Narrow"/>
              </a:rPr>
              <a:t>21 </a:t>
            </a:r>
            <a:r>
              <a:rPr sz="1400" i="1" dirty="0">
                <a:solidFill>
                  <a:srgbClr val="1B789A"/>
                </a:solidFill>
                <a:latin typeface="Arial Narrow"/>
                <a:cs typeface="Arial Narrow"/>
              </a:rPr>
              <a:t>% </a:t>
            </a:r>
            <a:r>
              <a:rPr sz="1400" i="1" spc="-5" dirty="0">
                <a:solidFill>
                  <a:srgbClr val="1B789A"/>
                </a:solidFill>
                <a:latin typeface="Arial Narrow"/>
                <a:cs typeface="Arial Narrow"/>
              </a:rPr>
              <a:t>du nombre total</a:t>
            </a:r>
            <a:r>
              <a:rPr sz="1400" i="1" spc="5" dirty="0">
                <a:solidFill>
                  <a:srgbClr val="1B789A"/>
                </a:solidFill>
                <a:latin typeface="Arial Narrow"/>
                <a:cs typeface="Arial Narrow"/>
              </a:rPr>
              <a:t> </a:t>
            </a:r>
            <a:r>
              <a:rPr sz="1400" i="1" spc="-5" dirty="0">
                <a:solidFill>
                  <a:srgbClr val="1B789A"/>
                </a:solidFill>
                <a:latin typeface="Arial Narrow"/>
                <a:cs typeface="Arial Narrow"/>
              </a:rPr>
              <a:t>d’exploitations</a:t>
            </a:r>
            <a:endParaRPr sz="14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83882" y="4320997"/>
            <a:ext cx="2928620" cy="759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dirty="0">
                <a:solidFill>
                  <a:srgbClr val="1B789A"/>
                </a:solidFill>
                <a:latin typeface="Arial Narrow"/>
                <a:cs typeface="Arial Narrow"/>
              </a:rPr>
              <a:t>1 </a:t>
            </a:r>
            <a:r>
              <a:rPr sz="2000" b="1" spc="-5" dirty="0">
                <a:solidFill>
                  <a:srgbClr val="1B789A"/>
                </a:solidFill>
                <a:latin typeface="Arial Narrow"/>
                <a:cs typeface="Arial Narrow"/>
              </a:rPr>
              <a:t>001 </a:t>
            </a:r>
            <a:r>
              <a:rPr sz="1600" spc="-5" dirty="0">
                <a:solidFill>
                  <a:srgbClr val="1B789A"/>
                </a:solidFill>
                <a:latin typeface="Arial Narrow"/>
                <a:cs typeface="Arial Narrow"/>
              </a:rPr>
              <a:t>millions d’€ de </a:t>
            </a:r>
            <a:r>
              <a:rPr sz="1600" spc="-10" dirty="0">
                <a:solidFill>
                  <a:srgbClr val="1B789A"/>
                </a:solidFill>
                <a:latin typeface="Arial Narrow"/>
                <a:cs typeface="Arial Narrow"/>
              </a:rPr>
              <a:t>chiffre</a:t>
            </a:r>
            <a:r>
              <a:rPr sz="1600" spc="-75" dirty="0">
                <a:solidFill>
                  <a:srgbClr val="1B789A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B789A"/>
                </a:solidFill>
                <a:latin typeface="Arial Narrow"/>
                <a:cs typeface="Arial Narrow"/>
              </a:rPr>
              <a:t>d’affaires*</a:t>
            </a:r>
            <a:endParaRPr sz="160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12700" marR="795020">
              <a:spcBef>
                <a:spcPts val="10"/>
              </a:spcBef>
            </a:pPr>
            <a:r>
              <a:rPr sz="1400" i="1" spc="-5" dirty="0">
                <a:solidFill>
                  <a:srgbClr val="1B789A"/>
                </a:solidFill>
                <a:latin typeface="Arial Narrow"/>
                <a:cs typeface="Arial Narrow"/>
              </a:rPr>
              <a:t>24 </a:t>
            </a:r>
            <a:r>
              <a:rPr sz="1400" i="1" dirty="0">
                <a:solidFill>
                  <a:srgbClr val="1B789A"/>
                </a:solidFill>
                <a:latin typeface="Arial Narrow"/>
                <a:cs typeface="Arial Narrow"/>
              </a:rPr>
              <a:t>% </a:t>
            </a:r>
            <a:r>
              <a:rPr sz="1400" i="1" spc="-5" dirty="0">
                <a:solidFill>
                  <a:srgbClr val="1B789A"/>
                </a:solidFill>
                <a:latin typeface="Arial Narrow"/>
                <a:cs typeface="Arial Narrow"/>
              </a:rPr>
              <a:t>du chiffre d’affaires végétal  17 </a:t>
            </a:r>
            <a:r>
              <a:rPr sz="1400" i="1" dirty="0">
                <a:solidFill>
                  <a:srgbClr val="1B789A"/>
                </a:solidFill>
                <a:latin typeface="Arial Narrow"/>
                <a:cs typeface="Arial Narrow"/>
              </a:rPr>
              <a:t>% </a:t>
            </a:r>
            <a:r>
              <a:rPr sz="1400" i="1" spc="-5" dirty="0">
                <a:solidFill>
                  <a:srgbClr val="1B789A"/>
                </a:solidFill>
                <a:latin typeface="Arial Narrow"/>
                <a:cs typeface="Arial Narrow"/>
              </a:rPr>
              <a:t>du chiffre d’affaires</a:t>
            </a:r>
            <a:r>
              <a:rPr sz="1400" i="1" dirty="0">
                <a:solidFill>
                  <a:srgbClr val="1B789A"/>
                </a:solidFill>
                <a:latin typeface="Arial Narrow"/>
                <a:cs typeface="Arial Narrow"/>
              </a:rPr>
              <a:t> total</a:t>
            </a:r>
            <a:endParaRPr sz="14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56802" y="1807455"/>
            <a:ext cx="1949174" cy="23850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02052" y="2950464"/>
            <a:ext cx="1245108" cy="1013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74620" y="2484120"/>
            <a:ext cx="1263395" cy="7467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69108" y="1984248"/>
            <a:ext cx="1182624" cy="10088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133344" y="1796795"/>
            <a:ext cx="838200" cy="11780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35096" y="1734312"/>
            <a:ext cx="550163" cy="12344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22549" y="1702307"/>
            <a:ext cx="376427" cy="12633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71648" y="1826642"/>
            <a:ext cx="1856739" cy="2287905"/>
          </a:xfrm>
          <a:custGeom>
            <a:avLst/>
            <a:gdLst/>
            <a:ahLst/>
            <a:cxnLst/>
            <a:rect l="l" t="t" r="r" b="b"/>
            <a:pathLst>
              <a:path w="1856739" h="2287904">
                <a:moveTo>
                  <a:pt x="712723" y="0"/>
                </a:moveTo>
                <a:lnTo>
                  <a:pt x="712723" y="1143889"/>
                </a:lnTo>
                <a:lnTo>
                  <a:pt x="0" y="2038604"/>
                </a:lnTo>
                <a:lnTo>
                  <a:pt x="41149" y="2069902"/>
                </a:lnTo>
                <a:lnTo>
                  <a:pt x="83523" y="2099215"/>
                </a:lnTo>
                <a:lnTo>
                  <a:pt x="127048" y="2126515"/>
                </a:lnTo>
                <a:lnTo>
                  <a:pt x="171653" y="2151778"/>
                </a:lnTo>
                <a:lnTo>
                  <a:pt x="217264" y="2174978"/>
                </a:lnTo>
                <a:lnTo>
                  <a:pt x="263808" y="2196090"/>
                </a:lnTo>
                <a:lnTo>
                  <a:pt x="311213" y="2215087"/>
                </a:lnTo>
                <a:lnTo>
                  <a:pt x="359407" y="2231945"/>
                </a:lnTo>
                <a:lnTo>
                  <a:pt x="408316" y="2246639"/>
                </a:lnTo>
                <a:lnTo>
                  <a:pt x="457867" y="2259141"/>
                </a:lnTo>
                <a:lnTo>
                  <a:pt x="507989" y="2269428"/>
                </a:lnTo>
                <a:lnTo>
                  <a:pt x="558608" y="2277473"/>
                </a:lnTo>
                <a:lnTo>
                  <a:pt x="609652" y="2283251"/>
                </a:lnTo>
                <a:lnTo>
                  <a:pt x="661048" y="2286737"/>
                </a:lnTo>
                <a:lnTo>
                  <a:pt x="712723" y="2287905"/>
                </a:lnTo>
                <a:lnTo>
                  <a:pt x="761083" y="2286901"/>
                </a:lnTo>
                <a:lnTo>
                  <a:pt x="808931" y="2283916"/>
                </a:lnTo>
                <a:lnTo>
                  <a:pt x="856227" y="2278991"/>
                </a:lnTo>
                <a:lnTo>
                  <a:pt x="902932" y="2272164"/>
                </a:lnTo>
                <a:lnTo>
                  <a:pt x="949007" y="2263476"/>
                </a:lnTo>
                <a:lnTo>
                  <a:pt x="994411" y="2252965"/>
                </a:lnTo>
                <a:lnTo>
                  <a:pt x="1039105" y="2240673"/>
                </a:lnTo>
                <a:lnTo>
                  <a:pt x="1083049" y="2226638"/>
                </a:lnTo>
                <a:lnTo>
                  <a:pt x="1126203" y="2210899"/>
                </a:lnTo>
                <a:lnTo>
                  <a:pt x="1168529" y="2193498"/>
                </a:lnTo>
                <a:lnTo>
                  <a:pt x="1209985" y="2174474"/>
                </a:lnTo>
                <a:lnTo>
                  <a:pt x="1250532" y="2153866"/>
                </a:lnTo>
                <a:lnTo>
                  <a:pt x="1290131" y="2131713"/>
                </a:lnTo>
                <a:lnTo>
                  <a:pt x="1328742" y="2108057"/>
                </a:lnTo>
                <a:lnTo>
                  <a:pt x="1366326" y="2082936"/>
                </a:lnTo>
                <a:lnTo>
                  <a:pt x="1402841" y="2056390"/>
                </a:lnTo>
                <a:lnTo>
                  <a:pt x="1438250" y="2028458"/>
                </a:lnTo>
                <a:lnTo>
                  <a:pt x="1472511" y="1999182"/>
                </a:lnTo>
                <a:lnTo>
                  <a:pt x="1505586" y="1968599"/>
                </a:lnTo>
                <a:lnTo>
                  <a:pt x="1537434" y="1936751"/>
                </a:lnTo>
                <a:lnTo>
                  <a:pt x="1568017" y="1903676"/>
                </a:lnTo>
                <a:lnTo>
                  <a:pt x="1597293" y="1869415"/>
                </a:lnTo>
                <a:lnTo>
                  <a:pt x="1625225" y="1834006"/>
                </a:lnTo>
                <a:lnTo>
                  <a:pt x="1651771" y="1797491"/>
                </a:lnTo>
                <a:lnTo>
                  <a:pt x="1676892" y="1759907"/>
                </a:lnTo>
                <a:lnTo>
                  <a:pt x="1700548" y="1721296"/>
                </a:lnTo>
                <a:lnTo>
                  <a:pt x="1722701" y="1681697"/>
                </a:lnTo>
                <a:lnTo>
                  <a:pt x="1743309" y="1641150"/>
                </a:lnTo>
                <a:lnTo>
                  <a:pt x="1762333" y="1599694"/>
                </a:lnTo>
                <a:lnTo>
                  <a:pt x="1779734" y="1557368"/>
                </a:lnTo>
                <a:lnTo>
                  <a:pt x="1795473" y="1514214"/>
                </a:lnTo>
                <a:lnTo>
                  <a:pt x="1809508" y="1470270"/>
                </a:lnTo>
                <a:lnTo>
                  <a:pt x="1821800" y="1425576"/>
                </a:lnTo>
                <a:lnTo>
                  <a:pt x="1832311" y="1380172"/>
                </a:lnTo>
                <a:lnTo>
                  <a:pt x="1840999" y="1334097"/>
                </a:lnTo>
                <a:lnTo>
                  <a:pt x="1847826" y="1287392"/>
                </a:lnTo>
                <a:lnTo>
                  <a:pt x="1852751" y="1240096"/>
                </a:lnTo>
                <a:lnTo>
                  <a:pt x="1855736" y="1192248"/>
                </a:lnTo>
                <a:lnTo>
                  <a:pt x="1856739" y="1143889"/>
                </a:lnTo>
                <a:lnTo>
                  <a:pt x="1855736" y="1095529"/>
                </a:lnTo>
                <a:lnTo>
                  <a:pt x="1852751" y="1047682"/>
                </a:lnTo>
                <a:lnTo>
                  <a:pt x="1847826" y="1000387"/>
                </a:lnTo>
                <a:lnTo>
                  <a:pt x="1840999" y="953684"/>
                </a:lnTo>
                <a:lnTo>
                  <a:pt x="1832311" y="907611"/>
                </a:lnTo>
                <a:lnTo>
                  <a:pt x="1821800" y="862209"/>
                </a:lnTo>
                <a:lnTo>
                  <a:pt x="1809508" y="817518"/>
                </a:lnTo>
                <a:lnTo>
                  <a:pt x="1795473" y="773577"/>
                </a:lnTo>
                <a:lnTo>
                  <a:pt x="1779734" y="730426"/>
                </a:lnTo>
                <a:lnTo>
                  <a:pt x="1762333" y="688104"/>
                </a:lnTo>
                <a:lnTo>
                  <a:pt x="1743309" y="646652"/>
                </a:lnTo>
                <a:lnTo>
                  <a:pt x="1722701" y="606108"/>
                </a:lnTo>
                <a:lnTo>
                  <a:pt x="1700548" y="566514"/>
                </a:lnTo>
                <a:lnTo>
                  <a:pt x="1676892" y="527907"/>
                </a:lnTo>
                <a:lnTo>
                  <a:pt x="1651771" y="490328"/>
                </a:lnTo>
                <a:lnTo>
                  <a:pt x="1625225" y="453817"/>
                </a:lnTo>
                <a:lnTo>
                  <a:pt x="1597293" y="418414"/>
                </a:lnTo>
                <a:lnTo>
                  <a:pt x="1568017" y="384157"/>
                </a:lnTo>
                <a:lnTo>
                  <a:pt x="1537434" y="351087"/>
                </a:lnTo>
                <a:lnTo>
                  <a:pt x="1505586" y="319244"/>
                </a:lnTo>
                <a:lnTo>
                  <a:pt x="1472511" y="288666"/>
                </a:lnTo>
                <a:lnTo>
                  <a:pt x="1438250" y="259394"/>
                </a:lnTo>
                <a:lnTo>
                  <a:pt x="1402841" y="231468"/>
                </a:lnTo>
                <a:lnTo>
                  <a:pt x="1366326" y="204926"/>
                </a:lnTo>
                <a:lnTo>
                  <a:pt x="1328742" y="179810"/>
                </a:lnTo>
                <a:lnTo>
                  <a:pt x="1290131" y="156158"/>
                </a:lnTo>
                <a:lnTo>
                  <a:pt x="1250532" y="134010"/>
                </a:lnTo>
                <a:lnTo>
                  <a:pt x="1209985" y="113406"/>
                </a:lnTo>
                <a:lnTo>
                  <a:pt x="1168529" y="94385"/>
                </a:lnTo>
                <a:lnTo>
                  <a:pt x="1126203" y="76987"/>
                </a:lnTo>
                <a:lnTo>
                  <a:pt x="1083049" y="61253"/>
                </a:lnTo>
                <a:lnTo>
                  <a:pt x="1039105" y="47221"/>
                </a:lnTo>
                <a:lnTo>
                  <a:pt x="994411" y="34931"/>
                </a:lnTo>
                <a:lnTo>
                  <a:pt x="949007" y="24423"/>
                </a:lnTo>
                <a:lnTo>
                  <a:pt x="902932" y="15736"/>
                </a:lnTo>
                <a:lnTo>
                  <a:pt x="856227" y="8911"/>
                </a:lnTo>
                <a:lnTo>
                  <a:pt x="808931" y="3987"/>
                </a:lnTo>
                <a:lnTo>
                  <a:pt x="761083" y="1003"/>
                </a:lnTo>
                <a:lnTo>
                  <a:pt x="712723" y="0"/>
                </a:lnTo>
                <a:close/>
              </a:path>
            </a:pathLst>
          </a:custGeom>
          <a:solidFill>
            <a:srgbClr val="1B789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271648" y="1826642"/>
            <a:ext cx="1856739" cy="2287905"/>
          </a:xfrm>
          <a:custGeom>
            <a:avLst/>
            <a:gdLst/>
            <a:ahLst/>
            <a:cxnLst/>
            <a:rect l="l" t="t" r="r" b="b"/>
            <a:pathLst>
              <a:path w="1856739" h="2287904">
                <a:moveTo>
                  <a:pt x="712723" y="0"/>
                </a:moveTo>
                <a:lnTo>
                  <a:pt x="761083" y="1003"/>
                </a:lnTo>
                <a:lnTo>
                  <a:pt x="808931" y="3987"/>
                </a:lnTo>
                <a:lnTo>
                  <a:pt x="856227" y="8911"/>
                </a:lnTo>
                <a:lnTo>
                  <a:pt x="902932" y="15736"/>
                </a:lnTo>
                <a:lnTo>
                  <a:pt x="949007" y="24423"/>
                </a:lnTo>
                <a:lnTo>
                  <a:pt x="994411" y="34931"/>
                </a:lnTo>
                <a:lnTo>
                  <a:pt x="1039105" y="47221"/>
                </a:lnTo>
                <a:lnTo>
                  <a:pt x="1083049" y="61253"/>
                </a:lnTo>
                <a:lnTo>
                  <a:pt x="1126203" y="76987"/>
                </a:lnTo>
                <a:lnTo>
                  <a:pt x="1168529" y="94385"/>
                </a:lnTo>
                <a:lnTo>
                  <a:pt x="1209985" y="113406"/>
                </a:lnTo>
                <a:lnTo>
                  <a:pt x="1250532" y="134010"/>
                </a:lnTo>
                <a:lnTo>
                  <a:pt x="1290131" y="156158"/>
                </a:lnTo>
                <a:lnTo>
                  <a:pt x="1328742" y="179810"/>
                </a:lnTo>
                <a:lnTo>
                  <a:pt x="1366326" y="204926"/>
                </a:lnTo>
                <a:lnTo>
                  <a:pt x="1402841" y="231468"/>
                </a:lnTo>
                <a:lnTo>
                  <a:pt x="1438250" y="259394"/>
                </a:lnTo>
                <a:lnTo>
                  <a:pt x="1472511" y="288666"/>
                </a:lnTo>
                <a:lnTo>
                  <a:pt x="1505586" y="319244"/>
                </a:lnTo>
                <a:lnTo>
                  <a:pt x="1537434" y="351087"/>
                </a:lnTo>
                <a:lnTo>
                  <a:pt x="1568017" y="384157"/>
                </a:lnTo>
                <a:lnTo>
                  <a:pt x="1597293" y="418414"/>
                </a:lnTo>
                <a:lnTo>
                  <a:pt x="1625225" y="453817"/>
                </a:lnTo>
                <a:lnTo>
                  <a:pt x="1651771" y="490328"/>
                </a:lnTo>
                <a:lnTo>
                  <a:pt x="1676892" y="527907"/>
                </a:lnTo>
                <a:lnTo>
                  <a:pt x="1700548" y="566514"/>
                </a:lnTo>
                <a:lnTo>
                  <a:pt x="1722701" y="606108"/>
                </a:lnTo>
                <a:lnTo>
                  <a:pt x="1743309" y="646652"/>
                </a:lnTo>
                <a:lnTo>
                  <a:pt x="1762333" y="688104"/>
                </a:lnTo>
                <a:lnTo>
                  <a:pt x="1779734" y="730426"/>
                </a:lnTo>
                <a:lnTo>
                  <a:pt x="1795473" y="773577"/>
                </a:lnTo>
                <a:lnTo>
                  <a:pt x="1809508" y="817518"/>
                </a:lnTo>
                <a:lnTo>
                  <a:pt x="1821800" y="862209"/>
                </a:lnTo>
                <a:lnTo>
                  <a:pt x="1832311" y="907611"/>
                </a:lnTo>
                <a:lnTo>
                  <a:pt x="1840999" y="953684"/>
                </a:lnTo>
                <a:lnTo>
                  <a:pt x="1847826" y="1000387"/>
                </a:lnTo>
                <a:lnTo>
                  <a:pt x="1852751" y="1047682"/>
                </a:lnTo>
                <a:lnTo>
                  <a:pt x="1855736" y="1095529"/>
                </a:lnTo>
                <a:lnTo>
                  <a:pt x="1856739" y="1143889"/>
                </a:lnTo>
                <a:lnTo>
                  <a:pt x="1855736" y="1192248"/>
                </a:lnTo>
                <a:lnTo>
                  <a:pt x="1852751" y="1240096"/>
                </a:lnTo>
                <a:lnTo>
                  <a:pt x="1847826" y="1287392"/>
                </a:lnTo>
                <a:lnTo>
                  <a:pt x="1840999" y="1334097"/>
                </a:lnTo>
                <a:lnTo>
                  <a:pt x="1832311" y="1380172"/>
                </a:lnTo>
                <a:lnTo>
                  <a:pt x="1821800" y="1425576"/>
                </a:lnTo>
                <a:lnTo>
                  <a:pt x="1809508" y="1470270"/>
                </a:lnTo>
                <a:lnTo>
                  <a:pt x="1795473" y="1514214"/>
                </a:lnTo>
                <a:lnTo>
                  <a:pt x="1779734" y="1557368"/>
                </a:lnTo>
                <a:lnTo>
                  <a:pt x="1762333" y="1599694"/>
                </a:lnTo>
                <a:lnTo>
                  <a:pt x="1743309" y="1641150"/>
                </a:lnTo>
                <a:lnTo>
                  <a:pt x="1722701" y="1681697"/>
                </a:lnTo>
                <a:lnTo>
                  <a:pt x="1700548" y="1721296"/>
                </a:lnTo>
                <a:lnTo>
                  <a:pt x="1676892" y="1759907"/>
                </a:lnTo>
                <a:lnTo>
                  <a:pt x="1651771" y="1797491"/>
                </a:lnTo>
                <a:lnTo>
                  <a:pt x="1625225" y="1834006"/>
                </a:lnTo>
                <a:lnTo>
                  <a:pt x="1597293" y="1869415"/>
                </a:lnTo>
                <a:lnTo>
                  <a:pt x="1568017" y="1903676"/>
                </a:lnTo>
                <a:lnTo>
                  <a:pt x="1537434" y="1936751"/>
                </a:lnTo>
                <a:lnTo>
                  <a:pt x="1505586" y="1968599"/>
                </a:lnTo>
                <a:lnTo>
                  <a:pt x="1472511" y="1999182"/>
                </a:lnTo>
                <a:lnTo>
                  <a:pt x="1438250" y="2028458"/>
                </a:lnTo>
                <a:lnTo>
                  <a:pt x="1402841" y="2056390"/>
                </a:lnTo>
                <a:lnTo>
                  <a:pt x="1366326" y="2082936"/>
                </a:lnTo>
                <a:lnTo>
                  <a:pt x="1328742" y="2108057"/>
                </a:lnTo>
                <a:lnTo>
                  <a:pt x="1290131" y="2131713"/>
                </a:lnTo>
                <a:lnTo>
                  <a:pt x="1250532" y="2153866"/>
                </a:lnTo>
                <a:lnTo>
                  <a:pt x="1209985" y="2174474"/>
                </a:lnTo>
                <a:lnTo>
                  <a:pt x="1168529" y="2193498"/>
                </a:lnTo>
                <a:lnTo>
                  <a:pt x="1126203" y="2210899"/>
                </a:lnTo>
                <a:lnTo>
                  <a:pt x="1083049" y="2226638"/>
                </a:lnTo>
                <a:lnTo>
                  <a:pt x="1039105" y="2240673"/>
                </a:lnTo>
                <a:lnTo>
                  <a:pt x="994411" y="2252965"/>
                </a:lnTo>
                <a:lnTo>
                  <a:pt x="949007" y="2263476"/>
                </a:lnTo>
                <a:lnTo>
                  <a:pt x="902932" y="2272164"/>
                </a:lnTo>
                <a:lnTo>
                  <a:pt x="856227" y="2278991"/>
                </a:lnTo>
                <a:lnTo>
                  <a:pt x="808931" y="2283916"/>
                </a:lnTo>
                <a:lnTo>
                  <a:pt x="761083" y="2286901"/>
                </a:lnTo>
                <a:lnTo>
                  <a:pt x="712723" y="2287905"/>
                </a:lnTo>
                <a:lnTo>
                  <a:pt x="661048" y="2286737"/>
                </a:lnTo>
                <a:lnTo>
                  <a:pt x="609652" y="2283251"/>
                </a:lnTo>
                <a:lnTo>
                  <a:pt x="558608" y="2277473"/>
                </a:lnTo>
                <a:lnTo>
                  <a:pt x="507989" y="2269428"/>
                </a:lnTo>
                <a:lnTo>
                  <a:pt x="457867" y="2259141"/>
                </a:lnTo>
                <a:lnTo>
                  <a:pt x="408316" y="2246639"/>
                </a:lnTo>
                <a:lnTo>
                  <a:pt x="359407" y="2231945"/>
                </a:lnTo>
                <a:lnTo>
                  <a:pt x="311213" y="2215087"/>
                </a:lnTo>
                <a:lnTo>
                  <a:pt x="263808" y="2196090"/>
                </a:lnTo>
                <a:lnTo>
                  <a:pt x="217264" y="2174978"/>
                </a:lnTo>
                <a:lnTo>
                  <a:pt x="171653" y="2151778"/>
                </a:lnTo>
                <a:lnTo>
                  <a:pt x="127048" y="2126515"/>
                </a:lnTo>
                <a:lnTo>
                  <a:pt x="83523" y="2099215"/>
                </a:lnTo>
                <a:lnTo>
                  <a:pt x="41149" y="2069902"/>
                </a:lnTo>
                <a:lnTo>
                  <a:pt x="0" y="2038604"/>
                </a:lnTo>
                <a:lnTo>
                  <a:pt x="712723" y="1143889"/>
                </a:lnTo>
                <a:lnTo>
                  <a:pt x="712723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734882" y="2983103"/>
            <a:ext cx="1125855" cy="894715"/>
          </a:xfrm>
          <a:custGeom>
            <a:avLst/>
            <a:gdLst/>
            <a:ahLst/>
            <a:cxnLst/>
            <a:rect l="l" t="t" r="r" b="b"/>
            <a:pathLst>
              <a:path w="1125855" h="894714">
                <a:moveTo>
                  <a:pt x="1125791" y="0"/>
                </a:moveTo>
                <a:lnTo>
                  <a:pt x="0" y="202946"/>
                </a:lnTo>
                <a:lnTo>
                  <a:pt x="9694" y="250839"/>
                </a:lnTo>
                <a:lnTo>
                  <a:pt x="21380" y="298113"/>
                </a:lnTo>
                <a:lnTo>
                  <a:pt x="35025" y="344710"/>
                </a:lnTo>
                <a:lnTo>
                  <a:pt x="50595" y="390575"/>
                </a:lnTo>
                <a:lnTo>
                  <a:pt x="68057" y="435652"/>
                </a:lnTo>
                <a:lnTo>
                  <a:pt x="87377" y="479885"/>
                </a:lnTo>
                <a:lnTo>
                  <a:pt x="108521" y="523218"/>
                </a:lnTo>
                <a:lnTo>
                  <a:pt x="131457" y="565594"/>
                </a:lnTo>
                <a:lnTo>
                  <a:pt x="156150" y="606958"/>
                </a:lnTo>
                <a:lnTo>
                  <a:pt x="182567" y="647254"/>
                </a:lnTo>
                <a:lnTo>
                  <a:pt x="210674" y="686426"/>
                </a:lnTo>
                <a:lnTo>
                  <a:pt x="240438" y="724418"/>
                </a:lnTo>
                <a:lnTo>
                  <a:pt x="271826" y="761173"/>
                </a:lnTo>
                <a:lnTo>
                  <a:pt x="304804" y="796637"/>
                </a:lnTo>
                <a:lnTo>
                  <a:pt x="339338" y="830752"/>
                </a:lnTo>
                <a:lnTo>
                  <a:pt x="375394" y="863463"/>
                </a:lnTo>
                <a:lnTo>
                  <a:pt x="412940" y="894715"/>
                </a:lnTo>
                <a:lnTo>
                  <a:pt x="1125791" y="0"/>
                </a:lnTo>
                <a:close/>
              </a:path>
            </a:pathLst>
          </a:custGeom>
          <a:solidFill>
            <a:srgbClr val="B1BAA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734882" y="2983103"/>
            <a:ext cx="1125855" cy="894715"/>
          </a:xfrm>
          <a:custGeom>
            <a:avLst/>
            <a:gdLst/>
            <a:ahLst/>
            <a:cxnLst/>
            <a:rect l="l" t="t" r="r" b="b"/>
            <a:pathLst>
              <a:path w="1125855" h="894714">
                <a:moveTo>
                  <a:pt x="412940" y="894715"/>
                </a:moveTo>
                <a:lnTo>
                  <a:pt x="375394" y="863463"/>
                </a:lnTo>
                <a:lnTo>
                  <a:pt x="339338" y="830752"/>
                </a:lnTo>
                <a:lnTo>
                  <a:pt x="304804" y="796637"/>
                </a:lnTo>
                <a:lnTo>
                  <a:pt x="271826" y="761173"/>
                </a:lnTo>
                <a:lnTo>
                  <a:pt x="240438" y="724418"/>
                </a:lnTo>
                <a:lnTo>
                  <a:pt x="210674" y="686426"/>
                </a:lnTo>
                <a:lnTo>
                  <a:pt x="182567" y="647254"/>
                </a:lnTo>
                <a:lnTo>
                  <a:pt x="156150" y="606958"/>
                </a:lnTo>
                <a:lnTo>
                  <a:pt x="131457" y="565594"/>
                </a:lnTo>
                <a:lnTo>
                  <a:pt x="108521" y="523218"/>
                </a:lnTo>
                <a:lnTo>
                  <a:pt x="87377" y="479885"/>
                </a:lnTo>
                <a:lnTo>
                  <a:pt x="68057" y="435652"/>
                </a:lnTo>
                <a:lnTo>
                  <a:pt x="50595" y="390575"/>
                </a:lnTo>
                <a:lnTo>
                  <a:pt x="35025" y="344710"/>
                </a:lnTo>
                <a:lnTo>
                  <a:pt x="21380" y="298113"/>
                </a:lnTo>
                <a:lnTo>
                  <a:pt x="9694" y="250839"/>
                </a:lnTo>
                <a:lnTo>
                  <a:pt x="0" y="202946"/>
                </a:lnTo>
                <a:lnTo>
                  <a:pt x="1125791" y="0"/>
                </a:lnTo>
                <a:lnTo>
                  <a:pt x="412940" y="89471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707399" y="2517013"/>
            <a:ext cx="1144270" cy="627380"/>
          </a:xfrm>
          <a:custGeom>
            <a:avLst/>
            <a:gdLst/>
            <a:ahLst/>
            <a:cxnLst/>
            <a:rect l="l" t="t" r="r" b="b"/>
            <a:pathLst>
              <a:path w="1144270" h="627380">
                <a:moveTo>
                  <a:pt x="81470" y="0"/>
                </a:moveTo>
                <a:lnTo>
                  <a:pt x="64167" y="46211"/>
                </a:lnTo>
                <a:lnTo>
                  <a:pt x="48912" y="93008"/>
                </a:lnTo>
                <a:lnTo>
                  <a:pt x="35710" y="140322"/>
                </a:lnTo>
                <a:lnTo>
                  <a:pt x="24568" y="188084"/>
                </a:lnTo>
                <a:lnTo>
                  <a:pt x="15493" y="236228"/>
                </a:lnTo>
                <a:lnTo>
                  <a:pt x="8492" y="284683"/>
                </a:lnTo>
                <a:lnTo>
                  <a:pt x="3571" y="333382"/>
                </a:lnTo>
                <a:lnTo>
                  <a:pt x="738" y="382257"/>
                </a:lnTo>
                <a:lnTo>
                  <a:pt x="0" y="431239"/>
                </a:lnTo>
                <a:lnTo>
                  <a:pt x="1362" y="480260"/>
                </a:lnTo>
                <a:lnTo>
                  <a:pt x="4832" y="529251"/>
                </a:lnTo>
                <a:lnTo>
                  <a:pt x="10416" y="578144"/>
                </a:lnTo>
                <a:lnTo>
                  <a:pt x="18122" y="626872"/>
                </a:lnTo>
                <a:lnTo>
                  <a:pt x="1143875" y="423925"/>
                </a:lnTo>
                <a:lnTo>
                  <a:pt x="81470" y="0"/>
                </a:lnTo>
                <a:close/>
              </a:path>
            </a:pathLst>
          </a:custGeom>
          <a:solidFill>
            <a:srgbClr val="B1BAA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707399" y="2517013"/>
            <a:ext cx="1144270" cy="627380"/>
          </a:xfrm>
          <a:custGeom>
            <a:avLst/>
            <a:gdLst/>
            <a:ahLst/>
            <a:cxnLst/>
            <a:rect l="l" t="t" r="r" b="b"/>
            <a:pathLst>
              <a:path w="1144270" h="627380">
                <a:moveTo>
                  <a:pt x="18122" y="626872"/>
                </a:moveTo>
                <a:lnTo>
                  <a:pt x="10416" y="578144"/>
                </a:lnTo>
                <a:lnTo>
                  <a:pt x="4832" y="529251"/>
                </a:lnTo>
                <a:lnTo>
                  <a:pt x="1362" y="480260"/>
                </a:lnTo>
                <a:lnTo>
                  <a:pt x="0" y="431239"/>
                </a:lnTo>
                <a:lnTo>
                  <a:pt x="738" y="382257"/>
                </a:lnTo>
                <a:lnTo>
                  <a:pt x="3571" y="333382"/>
                </a:lnTo>
                <a:lnTo>
                  <a:pt x="8492" y="284683"/>
                </a:lnTo>
                <a:lnTo>
                  <a:pt x="15493" y="236228"/>
                </a:lnTo>
                <a:lnTo>
                  <a:pt x="24568" y="188084"/>
                </a:lnTo>
                <a:lnTo>
                  <a:pt x="35710" y="140322"/>
                </a:lnTo>
                <a:lnTo>
                  <a:pt x="48912" y="93008"/>
                </a:lnTo>
                <a:lnTo>
                  <a:pt x="64167" y="46211"/>
                </a:lnTo>
                <a:lnTo>
                  <a:pt x="81470" y="0"/>
                </a:lnTo>
                <a:lnTo>
                  <a:pt x="1143875" y="423925"/>
                </a:lnTo>
                <a:lnTo>
                  <a:pt x="18122" y="62687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801874" y="2017396"/>
            <a:ext cx="1062990" cy="890269"/>
          </a:xfrm>
          <a:custGeom>
            <a:avLst/>
            <a:gdLst/>
            <a:ahLst/>
            <a:cxnLst/>
            <a:rect l="l" t="t" r="r" b="b"/>
            <a:pathLst>
              <a:path w="1062989" h="890269">
                <a:moveTo>
                  <a:pt x="343407" y="0"/>
                </a:moveTo>
                <a:lnTo>
                  <a:pt x="306026" y="31590"/>
                </a:lnTo>
                <a:lnTo>
                  <a:pt x="270107" y="64668"/>
                </a:lnTo>
                <a:lnTo>
                  <a:pt x="235690" y="99181"/>
                </a:lnTo>
                <a:lnTo>
                  <a:pt x="202814" y="135076"/>
                </a:lnTo>
                <a:lnTo>
                  <a:pt x="171518" y="172301"/>
                </a:lnTo>
                <a:lnTo>
                  <a:pt x="141843" y="210804"/>
                </a:lnTo>
                <a:lnTo>
                  <a:pt x="113826" y="250531"/>
                </a:lnTo>
                <a:lnTo>
                  <a:pt x="87507" y="291432"/>
                </a:lnTo>
                <a:lnTo>
                  <a:pt x="62926" y="333452"/>
                </a:lnTo>
                <a:lnTo>
                  <a:pt x="40122" y="376540"/>
                </a:lnTo>
                <a:lnTo>
                  <a:pt x="19133" y="420643"/>
                </a:lnTo>
                <a:lnTo>
                  <a:pt x="0" y="465708"/>
                </a:lnTo>
                <a:lnTo>
                  <a:pt x="1062482" y="889762"/>
                </a:lnTo>
                <a:lnTo>
                  <a:pt x="343407" y="0"/>
                </a:lnTo>
                <a:close/>
              </a:path>
            </a:pathLst>
          </a:custGeom>
          <a:solidFill>
            <a:srgbClr val="B1BAA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801874" y="2017396"/>
            <a:ext cx="1062990" cy="890269"/>
          </a:xfrm>
          <a:custGeom>
            <a:avLst/>
            <a:gdLst/>
            <a:ahLst/>
            <a:cxnLst/>
            <a:rect l="l" t="t" r="r" b="b"/>
            <a:pathLst>
              <a:path w="1062989" h="890269">
                <a:moveTo>
                  <a:pt x="0" y="465708"/>
                </a:moveTo>
                <a:lnTo>
                  <a:pt x="19133" y="420643"/>
                </a:lnTo>
                <a:lnTo>
                  <a:pt x="40122" y="376540"/>
                </a:lnTo>
                <a:lnTo>
                  <a:pt x="62926" y="333452"/>
                </a:lnTo>
                <a:lnTo>
                  <a:pt x="87507" y="291432"/>
                </a:lnTo>
                <a:lnTo>
                  <a:pt x="113826" y="250531"/>
                </a:lnTo>
                <a:lnTo>
                  <a:pt x="141843" y="210804"/>
                </a:lnTo>
                <a:lnTo>
                  <a:pt x="171518" y="172301"/>
                </a:lnTo>
                <a:lnTo>
                  <a:pt x="202814" y="135076"/>
                </a:lnTo>
                <a:lnTo>
                  <a:pt x="235690" y="99181"/>
                </a:lnTo>
                <a:lnTo>
                  <a:pt x="270107" y="64668"/>
                </a:lnTo>
                <a:lnTo>
                  <a:pt x="306026" y="31590"/>
                </a:lnTo>
                <a:lnTo>
                  <a:pt x="343407" y="0"/>
                </a:lnTo>
                <a:lnTo>
                  <a:pt x="1062482" y="889762"/>
                </a:lnTo>
                <a:lnTo>
                  <a:pt x="0" y="46570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165730" y="1829055"/>
            <a:ext cx="719455" cy="1059815"/>
          </a:xfrm>
          <a:custGeom>
            <a:avLst/>
            <a:gdLst/>
            <a:ahLst/>
            <a:cxnLst/>
            <a:rect l="l" t="t" r="r" b="b"/>
            <a:pathLst>
              <a:path w="719455" h="1059814">
                <a:moveTo>
                  <a:pt x="288289" y="0"/>
                </a:moveTo>
                <a:lnTo>
                  <a:pt x="244188" y="18990"/>
                </a:lnTo>
                <a:lnTo>
                  <a:pt x="200967" y="39800"/>
                </a:lnTo>
                <a:lnTo>
                  <a:pt x="158681" y="62398"/>
                </a:lnTo>
                <a:lnTo>
                  <a:pt x="117385" y="86753"/>
                </a:lnTo>
                <a:lnTo>
                  <a:pt x="77136" y="112835"/>
                </a:lnTo>
                <a:lnTo>
                  <a:pt x="37989" y="140612"/>
                </a:lnTo>
                <a:lnTo>
                  <a:pt x="0" y="170053"/>
                </a:lnTo>
                <a:lnTo>
                  <a:pt x="719073" y="1059688"/>
                </a:lnTo>
                <a:lnTo>
                  <a:pt x="288289" y="0"/>
                </a:lnTo>
                <a:close/>
              </a:path>
            </a:pathLst>
          </a:custGeom>
          <a:solidFill>
            <a:srgbClr val="B1BAA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165730" y="1829055"/>
            <a:ext cx="719455" cy="1059815"/>
          </a:xfrm>
          <a:custGeom>
            <a:avLst/>
            <a:gdLst/>
            <a:ahLst/>
            <a:cxnLst/>
            <a:rect l="l" t="t" r="r" b="b"/>
            <a:pathLst>
              <a:path w="719455" h="1059814">
                <a:moveTo>
                  <a:pt x="0" y="170053"/>
                </a:moveTo>
                <a:lnTo>
                  <a:pt x="37989" y="140612"/>
                </a:lnTo>
                <a:lnTo>
                  <a:pt x="77136" y="112835"/>
                </a:lnTo>
                <a:lnTo>
                  <a:pt x="117385" y="86753"/>
                </a:lnTo>
                <a:lnTo>
                  <a:pt x="158681" y="62398"/>
                </a:lnTo>
                <a:lnTo>
                  <a:pt x="200967" y="39800"/>
                </a:lnTo>
                <a:lnTo>
                  <a:pt x="244188" y="18990"/>
                </a:lnTo>
                <a:lnTo>
                  <a:pt x="288289" y="0"/>
                </a:lnTo>
                <a:lnTo>
                  <a:pt x="719073" y="1059688"/>
                </a:lnTo>
                <a:lnTo>
                  <a:pt x="0" y="170053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468243" y="1767713"/>
            <a:ext cx="431165" cy="1115060"/>
          </a:xfrm>
          <a:custGeom>
            <a:avLst/>
            <a:gdLst/>
            <a:ahLst/>
            <a:cxnLst/>
            <a:rect l="l" t="t" r="r" b="b"/>
            <a:pathLst>
              <a:path w="431164" h="1115060">
                <a:moveTo>
                  <a:pt x="173989" y="0"/>
                </a:moveTo>
                <a:lnTo>
                  <a:pt x="129712" y="11092"/>
                </a:lnTo>
                <a:lnTo>
                  <a:pt x="85899" y="23971"/>
                </a:lnTo>
                <a:lnTo>
                  <a:pt x="42634" y="38611"/>
                </a:lnTo>
                <a:lnTo>
                  <a:pt x="0" y="54990"/>
                </a:lnTo>
                <a:lnTo>
                  <a:pt x="430656" y="1114678"/>
                </a:lnTo>
                <a:lnTo>
                  <a:pt x="173989" y="0"/>
                </a:lnTo>
                <a:close/>
              </a:path>
            </a:pathLst>
          </a:custGeom>
          <a:solidFill>
            <a:srgbClr val="B1BAA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468243" y="1767713"/>
            <a:ext cx="431165" cy="1115060"/>
          </a:xfrm>
          <a:custGeom>
            <a:avLst/>
            <a:gdLst/>
            <a:ahLst/>
            <a:cxnLst/>
            <a:rect l="l" t="t" r="r" b="b"/>
            <a:pathLst>
              <a:path w="431164" h="1115060">
                <a:moveTo>
                  <a:pt x="0" y="54990"/>
                </a:moveTo>
                <a:lnTo>
                  <a:pt x="42634" y="38611"/>
                </a:lnTo>
                <a:lnTo>
                  <a:pt x="85899" y="23971"/>
                </a:lnTo>
                <a:lnTo>
                  <a:pt x="129712" y="11092"/>
                </a:lnTo>
                <a:lnTo>
                  <a:pt x="173989" y="0"/>
                </a:lnTo>
                <a:lnTo>
                  <a:pt x="430656" y="1114678"/>
                </a:lnTo>
                <a:lnTo>
                  <a:pt x="0" y="5499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655187" y="1735708"/>
            <a:ext cx="257175" cy="1144270"/>
          </a:xfrm>
          <a:custGeom>
            <a:avLst/>
            <a:gdLst/>
            <a:ahLst/>
            <a:cxnLst/>
            <a:rect l="l" t="t" r="r" b="b"/>
            <a:pathLst>
              <a:path w="257175" h="1144270">
                <a:moveTo>
                  <a:pt x="256667" y="0"/>
                </a:moveTo>
                <a:lnTo>
                  <a:pt x="204894" y="1172"/>
                </a:lnTo>
                <a:lnTo>
                  <a:pt x="153262" y="4685"/>
                </a:lnTo>
                <a:lnTo>
                  <a:pt x="101849" y="10533"/>
                </a:lnTo>
                <a:lnTo>
                  <a:pt x="50735" y="18710"/>
                </a:lnTo>
                <a:lnTo>
                  <a:pt x="0" y="29210"/>
                </a:lnTo>
                <a:lnTo>
                  <a:pt x="256667" y="1144015"/>
                </a:lnTo>
                <a:lnTo>
                  <a:pt x="256667" y="0"/>
                </a:lnTo>
                <a:close/>
              </a:path>
            </a:pathLst>
          </a:custGeom>
          <a:solidFill>
            <a:srgbClr val="B1BAA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655187" y="1735708"/>
            <a:ext cx="257175" cy="1144270"/>
          </a:xfrm>
          <a:custGeom>
            <a:avLst/>
            <a:gdLst/>
            <a:ahLst/>
            <a:cxnLst/>
            <a:rect l="l" t="t" r="r" b="b"/>
            <a:pathLst>
              <a:path w="257175" h="1144270">
                <a:moveTo>
                  <a:pt x="0" y="29210"/>
                </a:moveTo>
                <a:lnTo>
                  <a:pt x="50735" y="18710"/>
                </a:lnTo>
                <a:lnTo>
                  <a:pt x="101849" y="10533"/>
                </a:lnTo>
                <a:lnTo>
                  <a:pt x="153262" y="4685"/>
                </a:lnTo>
                <a:lnTo>
                  <a:pt x="204894" y="1172"/>
                </a:lnTo>
                <a:lnTo>
                  <a:pt x="256667" y="0"/>
                </a:lnTo>
                <a:lnTo>
                  <a:pt x="256667" y="1144015"/>
                </a:lnTo>
                <a:lnTo>
                  <a:pt x="0" y="2921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794253" y="2157476"/>
            <a:ext cx="149860" cy="71120"/>
          </a:xfrm>
          <a:custGeom>
            <a:avLst/>
            <a:gdLst/>
            <a:ahLst/>
            <a:cxnLst/>
            <a:rect l="l" t="t" r="r" b="b"/>
            <a:pathLst>
              <a:path w="149859" h="71119">
                <a:moveTo>
                  <a:pt x="149479" y="70738"/>
                </a:moveTo>
                <a:lnTo>
                  <a:pt x="57150" y="0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095245" y="1903477"/>
            <a:ext cx="208915" cy="29845"/>
          </a:xfrm>
          <a:custGeom>
            <a:avLst/>
            <a:gdLst/>
            <a:ahLst/>
            <a:cxnLst/>
            <a:rect l="l" t="t" r="r" b="b"/>
            <a:pathLst>
              <a:path w="208914" h="29844">
                <a:moveTo>
                  <a:pt x="208406" y="0"/>
                </a:moveTo>
                <a:lnTo>
                  <a:pt x="57150" y="29718"/>
                </a:lnTo>
                <a:lnTo>
                  <a:pt x="0" y="2971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478148" y="1764539"/>
            <a:ext cx="76200" cy="27305"/>
          </a:xfrm>
          <a:custGeom>
            <a:avLst/>
            <a:gdLst/>
            <a:ahLst/>
            <a:cxnLst/>
            <a:rect l="l" t="t" r="r" b="b"/>
            <a:pathLst>
              <a:path w="76200" h="27305">
                <a:moveTo>
                  <a:pt x="75945" y="27177"/>
                </a:moveTo>
                <a:lnTo>
                  <a:pt x="57150" y="0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78198" y="2608326"/>
            <a:ext cx="601980" cy="38227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94615" marR="5080" indent="-82550">
              <a:lnSpc>
                <a:spcPts val="1370"/>
              </a:lnSpc>
              <a:spcBef>
                <a:spcPts val="204"/>
              </a:spcBef>
            </a:pPr>
            <a:r>
              <a:rPr sz="1200" b="1" dirty="0">
                <a:solidFill>
                  <a:srgbClr val="FFFFFF"/>
                </a:solidFill>
                <a:latin typeface="Arial Narrow"/>
                <a:cs typeface="Arial Narrow"/>
              </a:rPr>
              <a:t>Hauts</a:t>
            </a:r>
            <a:r>
              <a:rPr sz="1200" b="1" spc="-5" dirty="0">
                <a:solidFill>
                  <a:srgbClr val="FFFFFF"/>
                </a:solidFill>
                <a:latin typeface="Arial Narrow"/>
                <a:cs typeface="Arial Narrow"/>
              </a:rPr>
              <a:t>-d</a:t>
            </a:r>
            <a:r>
              <a:rPr sz="1200" b="1" dirty="0">
                <a:solidFill>
                  <a:srgbClr val="FFFFFF"/>
                </a:solidFill>
                <a:latin typeface="Arial Narrow"/>
                <a:cs typeface="Arial Narrow"/>
              </a:rPr>
              <a:t>e-  France</a:t>
            </a:r>
            <a:endParaRPr sz="12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43530" y="3245866"/>
            <a:ext cx="54991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dirty="0">
                <a:solidFill>
                  <a:prstClr val="black"/>
                </a:solidFill>
                <a:latin typeface="Arial Narrow"/>
                <a:cs typeface="Arial Narrow"/>
              </a:rPr>
              <a:t>Grand</a:t>
            </a:r>
            <a:r>
              <a:rPr sz="1100" spc="-5" dirty="0">
                <a:solidFill>
                  <a:prstClr val="black"/>
                </a:solidFill>
                <a:latin typeface="Arial Narrow"/>
                <a:cs typeface="Arial Narrow"/>
              </a:rPr>
              <a:t>-E</a:t>
            </a:r>
            <a:r>
              <a:rPr sz="1100" dirty="0">
                <a:solidFill>
                  <a:prstClr val="black"/>
                </a:solidFill>
                <a:latin typeface="Arial Narrow"/>
                <a:cs typeface="Arial Narrow"/>
              </a:rPr>
              <a:t>st</a:t>
            </a:r>
            <a:endParaRPr sz="11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54655" y="2887726"/>
            <a:ext cx="58801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spc="-5" dirty="0">
                <a:solidFill>
                  <a:prstClr val="black"/>
                </a:solidFill>
                <a:latin typeface="Arial Narrow"/>
                <a:cs typeface="Arial Narrow"/>
              </a:rPr>
              <a:t>Normandie</a:t>
            </a:r>
            <a:endParaRPr sz="11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205940" y="1612138"/>
            <a:ext cx="1265555" cy="7623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3565">
              <a:spcBef>
                <a:spcPts val="105"/>
              </a:spcBef>
            </a:pPr>
            <a:r>
              <a:rPr sz="1100" dirty="0">
                <a:solidFill>
                  <a:prstClr val="black"/>
                </a:solidFill>
                <a:latin typeface="Arial Narrow"/>
                <a:cs typeface="Arial Narrow"/>
              </a:rPr>
              <a:t>Ile </a:t>
            </a:r>
            <a:r>
              <a:rPr sz="1100" spc="-5" dirty="0">
                <a:solidFill>
                  <a:prstClr val="black"/>
                </a:solidFill>
                <a:latin typeface="Arial Narrow"/>
                <a:cs typeface="Arial Narrow"/>
              </a:rPr>
              <a:t>de</a:t>
            </a:r>
            <a:r>
              <a:rPr sz="1100" spc="-90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1100" dirty="0">
                <a:solidFill>
                  <a:prstClr val="black"/>
                </a:solidFill>
                <a:latin typeface="Arial Narrow"/>
                <a:cs typeface="Arial Narrow"/>
              </a:rPr>
              <a:t>France</a:t>
            </a:r>
            <a:endParaRPr sz="110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404495">
              <a:spcBef>
                <a:spcPts val="5"/>
              </a:spcBef>
            </a:pPr>
            <a:r>
              <a:rPr sz="1100" spc="-5" dirty="0">
                <a:solidFill>
                  <a:prstClr val="black"/>
                </a:solidFill>
                <a:latin typeface="Arial Narrow"/>
                <a:cs typeface="Arial Narrow"/>
              </a:rPr>
              <a:t>Bretagne</a:t>
            </a:r>
            <a:endParaRPr sz="110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79375" marR="695960" indent="-67310">
              <a:lnSpc>
                <a:spcPts val="1260"/>
              </a:lnSpc>
              <a:spcBef>
                <a:spcPts val="555"/>
              </a:spcBef>
            </a:pPr>
            <a:r>
              <a:rPr sz="1100" spc="-10" dirty="0">
                <a:solidFill>
                  <a:prstClr val="black"/>
                </a:solidFill>
                <a:latin typeface="Arial Narrow"/>
                <a:cs typeface="Arial Narrow"/>
              </a:rPr>
              <a:t>C</a:t>
            </a:r>
            <a:r>
              <a:rPr sz="1100" spc="-5" dirty="0">
                <a:solidFill>
                  <a:prstClr val="black"/>
                </a:solidFill>
                <a:latin typeface="Arial Narrow"/>
                <a:cs typeface="Arial Narrow"/>
              </a:rPr>
              <a:t>entr</a:t>
            </a:r>
            <a:r>
              <a:rPr sz="1100" dirty="0">
                <a:solidFill>
                  <a:prstClr val="black"/>
                </a:solidFill>
                <a:latin typeface="Arial Narrow"/>
                <a:cs typeface="Arial Narrow"/>
              </a:rPr>
              <a:t>e</a:t>
            </a:r>
            <a:r>
              <a:rPr sz="1100" spc="-5" dirty="0">
                <a:solidFill>
                  <a:prstClr val="black"/>
                </a:solidFill>
                <a:latin typeface="Arial Narrow"/>
                <a:cs typeface="Arial Narrow"/>
              </a:rPr>
              <a:t>-Val  de</a:t>
            </a:r>
            <a:r>
              <a:rPr sz="1100" spc="-45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1100" spc="-5" dirty="0">
                <a:solidFill>
                  <a:prstClr val="black"/>
                </a:solidFill>
                <a:latin typeface="Arial Narrow"/>
                <a:cs typeface="Arial Narrow"/>
              </a:rPr>
              <a:t>Loire</a:t>
            </a:r>
            <a:endParaRPr sz="11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77209" y="1529333"/>
            <a:ext cx="40322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dirty="0">
                <a:solidFill>
                  <a:prstClr val="black"/>
                </a:solidFill>
                <a:latin typeface="Arial Narrow"/>
                <a:cs typeface="Arial Narrow"/>
              </a:rPr>
              <a:t>régio</a:t>
            </a:r>
            <a:r>
              <a:rPr sz="1100" spc="-5" dirty="0">
                <a:solidFill>
                  <a:prstClr val="black"/>
                </a:solidFill>
                <a:latin typeface="Arial Narrow"/>
                <a:cs typeface="Arial Narrow"/>
              </a:rPr>
              <a:t>ns</a:t>
            </a:r>
            <a:endParaRPr sz="11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761541" y="4339793"/>
            <a:ext cx="5201285" cy="1169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indent="-273050">
              <a:spcBef>
                <a:spcPts val="105"/>
              </a:spcBef>
              <a:buClr>
                <a:srgbClr val="1B789A"/>
              </a:buClr>
              <a:buFont typeface="Symbol"/>
              <a:buChar char=""/>
              <a:tabLst>
                <a:tab pos="285115" algn="l"/>
                <a:tab pos="285750" algn="l"/>
              </a:tabLst>
            </a:pP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Le regroupement des deux premières régions de la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pomme</a:t>
            </a:r>
            <a:r>
              <a:rPr sz="1400" spc="-2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de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285115"/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terre française donne naissance à </a:t>
            </a:r>
            <a:r>
              <a:rPr sz="1400" b="1" spc="-5" dirty="0">
                <a:solidFill>
                  <a:prstClr val="black"/>
                </a:solidFill>
                <a:latin typeface="Arial"/>
                <a:cs typeface="Arial"/>
              </a:rPr>
              <a:t>un géant de </a:t>
            </a:r>
            <a:r>
              <a:rPr sz="1400" b="1" dirty="0">
                <a:solidFill>
                  <a:prstClr val="black"/>
                </a:solidFill>
                <a:latin typeface="Arial"/>
                <a:cs typeface="Arial"/>
              </a:rPr>
              <a:t>ce</a:t>
            </a:r>
            <a:r>
              <a:rPr sz="1400" b="1" spc="-2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prstClr val="black"/>
                </a:solidFill>
                <a:latin typeface="Arial"/>
                <a:cs typeface="Arial"/>
              </a:rPr>
              <a:t>secteur.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285115" marR="36830" indent="-273050">
              <a:spcBef>
                <a:spcPts val="600"/>
              </a:spcBef>
              <a:buClr>
                <a:srgbClr val="1B789A"/>
              </a:buClr>
              <a:buFont typeface="Symbol"/>
              <a:buChar char=""/>
              <a:tabLst>
                <a:tab pos="285115" algn="l"/>
                <a:tab pos="285750" algn="l"/>
              </a:tabLst>
            </a:pP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Près de </a:t>
            </a:r>
            <a:r>
              <a:rPr sz="1400" b="1" dirty="0">
                <a:solidFill>
                  <a:prstClr val="black"/>
                </a:solidFill>
                <a:latin typeface="Arial"/>
                <a:cs typeface="Arial"/>
              </a:rPr>
              <a:t>2 </a:t>
            </a:r>
            <a:r>
              <a:rPr sz="1400" b="1" spc="-5" dirty="0">
                <a:solidFill>
                  <a:prstClr val="black"/>
                </a:solidFill>
                <a:latin typeface="Arial"/>
                <a:cs typeface="Arial"/>
              </a:rPr>
              <a:t>pommes de </a:t>
            </a:r>
            <a:r>
              <a:rPr sz="1400" b="1" dirty="0">
                <a:solidFill>
                  <a:prstClr val="black"/>
                </a:solidFill>
                <a:latin typeface="Arial"/>
                <a:cs typeface="Arial"/>
              </a:rPr>
              <a:t>terre françaises </a:t>
            </a:r>
            <a:r>
              <a:rPr sz="1400" b="1" spc="-5" dirty="0">
                <a:solidFill>
                  <a:prstClr val="black"/>
                </a:solidFill>
                <a:latin typeface="Arial"/>
                <a:cs typeface="Arial"/>
              </a:rPr>
              <a:t>sur </a:t>
            </a:r>
            <a:r>
              <a:rPr sz="1400" b="1" dirty="0">
                <a:solidFill>
                  <a:prstClr val="black"/>
                </a:solidFill>
                <a:latin typeface="Arial"/>
                <a:cs typeface="Arial"/>
              </a:rPr>
              <a:t>3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en sont</a:t>
            </a:r>
            <a:r>
              <a:rPr sz="1400" spc="-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issues, 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voire même </a:t>
            </a:r>
            <a:r>
              <a:rPr sz="1400" b="1" spc="-5" dirty="0">
                <a:solidFill>
                  <a:prstClr val="black"/>
                </a:solidFill>
                <a:latin typeface="Arial"/>
                <a:cs typeface="Arial"/>
              </a:rPr>
              <a:t>près de </a:t>
            </a:r>
            <a:r>
              <a:rPr sz="1400" b="1" dirty="0">
                <a:solidFill>
                  <a:prstClr val="black"/>
                </a:solidFill>
                <a:latin typeface="Arial"/>
                <a:cs typeface="Arial"/>
              </a:rPr>
              <a:t>3 </a:t>
            </a:r>
            <a:r>
              <a:rPr sz="1400" b="1" spc="-5" dirty="0">
                <a:solidFill>
                  <a:prstClr val="black"/>
                </a:solidFill>
                <a:latin typeface="Arial"/>
                <a:cs typeface="Arial"/>
              </a:rPr>
              <a:t>sur </a:t>
            </a:r>
            <a:r>
              <a:rPr sz="1400" b="1" dirty="0">
                <a:solidFill>
                  <a:prstClr val="black"/>
                </a:solidFill>
                <a:latin typeface="Arial"/>
                <a:cs typeface="Arial"/>
              </a:rPr>
              <a:t>4 </a:t>
            </a:r>
            <a:r>
              <a:rPr sz="1400" b="1" spc="-10" dirty="0">
                <a:solidFill>
                  <a:prstClr val="black"/>
                </a:solidFill>
                <a:latin typeface="Arial"/>
                <a:cs typeface="Arial"/>
              </a:rPr>
              <a:t>pour </a:t>
            </a:r>
            <a:r>
              <a:rPr sz="1400" b="1" dirty="0">
                <a:solidFill>
                  <a:prstClr val="black"/>
                </a:solidFill>
                <a:latin typeface="Arial"/>
                <a:cs typeface="Arial"/>
              </a:rPr>
              <a:t>les </a:t>
            </a:r>
            <a:r>
              <a:rPr sz="1400" b="1" spc="-5" dirty="0">
                <a:solidFill>
                  <a:prstClr val="black"/>
                </a:solidFill>
                <a:latin typeface="Arial"/>
                <a:cs typeface="Arial"/>
              </a:rPr>
              <a:t>pommes de </a:t>
            </a:r>
            <a:r>
              <a:rPr sz="1400" b="1" dirty="0">
                <a:solidFill>
                  <a:prstClr val="black"/>
                </a:solidFill>
                <a:latin typeface="Arial"/>
                <a:cs typeface="Arial"/>
              </a:rPr>
              <a:t>terre  </a:t>
            </a:r>
            <a:r>
              <a:rPr sz="1400" b="1" spc="-5" dirty="0">
                <a:solidFill>
                  <a:prstClr val="black"/>
                </a:solidFill>
                <a:latin typeface="Arial"/>
                <a:cs typeface="Arial"/>
              </a:rPr>
              <a:t>destinées </a:t>
            </a:r>
            <a:r>
              <a:rPr sz="1400" b="1" dirty="0">
                <a:solidFill>
                  <a:prstClr val="black"/>
                </a:solidFill>
                <a:latin typeface="Arial"/>
                <a:cs typeface="Arial"/>
              </a:rPr>
              <a:t>à la </a:t>
            </a:r>
            <a:r>
              <a:rPr sz="1400" b="1" spc="-5" dirty="0">
                <a:solidFill>
                  <a:prstClr val="black"/>
                </a:solidFill>
                <a:latin typeface="Arial"/>
                <a:cs typeface="Arial"/>
              </a:rPr>
              <a:t>production de</a:t>
            </a:r>
            <a:r>
              <a:rPr sz="1400" b="1" spc="-1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prstClr val="black"/>
                </a:solidFill>
                <a:latin typeface="Arial"/>
                <a:cs typeface="Arial"/>
              </a:rPr>
              <a:t>fécule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928876" y="1022493"/>
            <a:ext cx="4444365" cy="54102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spcBef>
                <a:spcPts val="770"/>
              </a:spcBef>
            </a:pPr>
            <a:r>
              <a:rPr sz="1200" b="1" i="1" dirty="0">
                <a:solidFill>
                  <a:prstClr val="black"/>
                </a:solidFill>
                <a:latin typeface="Arial"/>
                <a:cs typeface="Arial"/>
              </a:rPr>
              <a:t>Récolte française </a:t>
            </a:r>
            <a:r>
              <a:rPr sz="1200" b="1" i="1" spc="-5" dirty="0">
                <a:solidFill>
                  <a:prstClr val="black"/>
                </a:solidFill>
                <a:latin typeface="Arial"/>
                <a:cs typeface="Arial"/>
              </a:rPr>
              <a:t>toutes </a:t>
            </a:r>
            <a:r>
              <a:rPr sz="1200" b="1" i="1" dirty="0">
                <a:solidFill>
                  <a:prstClr val="black"/>
                </a:solidFill>
                <a:latin typeface="Arial"/>
                <a:cs typeface="Arial"/>
              </a:rPr>
              <a:t>pommes de terre par région en</a:t>
            </a:r>
            <a:r>
              <a:rPr sz="1200" b="1" i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prstClr val="black"/>
                </a:solidFill>
                <a:latin typeface="Arial"/>
                <a:cs typeface="Arial"/>
              </a:rPr>
              <a:t>2015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  <a:p>
            <a:pPr marR="736600" algn="ctr">
              <a:spcBef>
                <a:spcPts val="625"/>
              </a:spcBef>
            </a:pPr>
            <a:r>
              <a:rPr sz="1100" spc="-5" dirty="0">
                <a:solidFill>
                  <a:prstClr val="black"/>
                </a:solidFill>
                <a:latin typeface="Arial Narrow"/>
                <a:cs typeface="Arial Narrow"/>
              </a:rPr>
              <a:t>Autres</a:t>
            </a:r>
            <a:endParaRPr sz="11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408035" y="1083055"/>
            <a:ext cx="170878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1050" dirty="0">
                <a:solidFill>
                  <a:prstClr val="black"/>
                </a:solidFill>
                <a:latin typeface="Arial Narrow"/>
                <a:cs typeface="Arial Narrow"/>
              </a:rPr>
              <a:t>*</a:t>
            </a:r>
            <a:r>
              <a:rPr sz="1050" spc="-25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1050" dirty="0">
                <a:solidFill>
                  <a:prstClr val="black"/>
                </a:solidFill>
                <a:latin typeface="Arial Narrow"/>
                <a:cs typeface="Arial Narrow"/>
              </a:rPr>
              <a:t>Chiffres</a:t>
            </a:r>
            <a:r>
              <a:rPr sz="1050" spc="-35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1050" dirty="0">
                <a:solidFill>
                  <a:prstClr val="black"/>
                </a:solidFill>
                <a:latin typeface="Arial Narrow"/>
                <a:cs typeface="Arial Narrow"/>
              </a:rPr>
              <a:t>toutes</a:t>
            </a:r>
            <a:r>
              <a:rPr sz="1050" spc="-50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Arial Narrow"/>
                <a:cs typeface="Arial Narrow"/>
              </a:rPr>
              <a:t>pommes</a:t>
            </a:r>
            <a:r>
              <a:rPr sz="1050" spc="-45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1050" dirty="0">
                <a:solidFill>
                  <a:prstClr val="black"/>
                </a:solidFill>
                <a:latin typeface="Arial Narrow"/>
                <a:cs typeface="Arial Narrow"/>
              </a:rPr>
              <a:t>de</a:t>
            </a:r>
            <a:r>
              <a:rPr sz="1050" spc="-20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1050" dirty="0">
                <a:solidFill>
                  <a:prstClr val="black"/>
                </a:solidFill>
                <a:latin typeface="Arial Narrow"/>
                <a:cs typeface="Arial Narrow"/>
              </a:rPr>
              <a:t>terre</a:t>
            </a:r>
            <a:r>
              <a:rPr sz="1050" spc="-40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1050" dirty="0">
                <a:solidFill>
                  <a:prstClr val="black"/>
                </a:solidFill>
                <a:latin typeface="Arial Narrow"/>
                <a:cs typeface="Arial Narrow"/>
              </a:rPr>
              <a:t>:  </a:t>
            </a:r>
            <a:r>
              <a:rPr sz="1050" spc="-5" dirty="0">
                <a:solidFill>
                  <a:prstClr val="black"/>
                </a:solidFill>
                <a:latin typeface="Arial Narrow"/>
                <a:cs typeface="Arial Narrow"/>
              </a:rPr>
              <a:t>plant, fécule et</a:t>
            </a:r>
            <a:r>
              <a:rPr sz="1050" spc="-95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Arial Narrow"/>
                <a:cs typeface="Arial Narrow"/>
              </a:rPr>
              <a:t>consommation.</a:t>
            </a:r>
            <a:endParaRPr sz="105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447158" y="3171825"/>
            <a:ext cx="25590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 Narrow"/>
                <a:cs typeface="Arial Narrow"/>
              </a:rPr>
              <a:t>61%</a:t>
            </a:r>
            <a:endParaRPr sz="11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912100" y="5980582"/>
            <a:ext cx="256032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800" i="1" dirty="0">
                <a:solidFill>
                  <a:prstClr val="black"/>
                </a:solidFill>
                <a:latin typeface="Arial"/>
                <a:cs typeface="Arial"/>
              </a:rPr>
              <a:t>Sources :  Agreste SAA </a:t>
            </a:r>
            <a:r>
              <a:rPr sz="800" i="1" spc="-5" dirty="0">
                <a:solidFill>
                  <a:prstClr val="black"/>
                </a:solidFill>
                <a:latin typeface="Arial"/>
                <a:cs typeface="Arial"/>
              </a:rPr>
              <a:t>2015, Comptes 2015, RA</a:t>
            </a:r>
            <a:r>
              <a:rPr sz="800" i="1" spc="8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00" i="1" spc="-5" dirty="0">
                <a:solidFill>
                  <a:prstClr val="black"/>
                </a:solidFill>
                <a:latin typeface="Arial"/>
                <a:cs typeface="Arial"/>
              </a:rPr>
              <a:t>2010,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  <a:p>
            <a:pPr marL="59690"/>
            <a:r>
              <a:rPr sz="800" i="1" spc="-5" dirty="0">
                <a:solidFill>
                  <a:prstClr val="black"/>
                </a:solidFill>
                <a:latin typeface="Arial"/>
                <a:cs typeface="Arial"/>
              </a:rPr>
              <a:t>traitements Chambres d’Agriculture des HDF et </a:t>
            </a:r>
            <a:r>
              <a:rPr sz="800" i="1" spc="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prstClr val="black"/>
                </a:solidFill>
                <a:latin typeface="Arial"/>
                <a:cs typeface="Arial"/>
              </a:rPr>
              <a:t>NPDC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585459" y="2644228"/>
            <a:ext cx="653796" cy="34881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650992" y="2575561"/>
            <a:ext cx="106679" cy="1066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597525" y="2648077"/>
            <a:ext cx="580390" cy="287655"/>
          </a:xfrm>
          <a:custGeom>
            <a:avLst/>
            <a:gdLst/>
            <a:ahLst/>
            <a:cxnLst/>
            <a:rect l="l" t="t" r="r" b="b"/>
            <a:pathLst>
              <a:path w="580389" h="287655">
                <a:moveTo>
                  <a:pt x="509383" y="215264"/>
                </a:moveTo>
                <a:lnTo>
                  <a:pt x="442595" y="215264"/>
                </a:lnTo>
                <a:lnTo>
                  <a:pt x="448183" y="287147"/>
                </a:lnTo>
                <a:lnTo>
                  <a:pt x="509383" y="215264"/>
                </a:lnTo>
                <a:close/>
              </a:path>
              <a:path w="580389" h="287655">
                <a:moveTo>
                  <a:pt x="425830" y="0"/>
                </a:moveTo>
                <a:lnTo>
                  <a:pt x="431419" y="71755"/>
                </a:lnTo>
                <a:lnTo>
                  <a:pt x="0" y="105410"/>
                </a:lnTo>
                <a:lnTo>
                  <a:pt x="11175" y="249047"/>
                </a:lnTo>
                <a:lnTo>
                  <a:pt x="442595" y="215264"/>
                </a:lnTo>
                <a:lnTo>
                  <a:pt x="509383" y="215264"/>
                </a:lnTo>
                <a:lnTo>
                  <a:pt x="579882" y="132461"/>
                </a:lnTo>
                <a:lnTo>
                  <a:pt x="425830" y="0"/>
                </a:lnTo>
                <a:close/>
              </a:path>
            </a:pathLst>
          </a:custGeom>
          <a:solidFill>
            <a:srgbClr val="1B789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ftr" sz="quarter" idx="5"/>
          </p:nvPr>
        </p:nvSpPr>
        <p:spPr>
          <a:xfrm>
            <a:off x="2252405" y="6625090"/>
            <a:ext cx="7308427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spcBef>
                <a:spcPts val="15"/>
              </a:spcBef>
            </a:pPr>
            <a:r>
              <a:rPr spc="-5" dirty="0">
                <a:solidFill>
                  <a:prstClr val="white"/>
                </a:solidFill>
              </a:rPr>
              <a:t>Service </a:t>
            </a:r>
            <a:r>
              <a:rPr dirty="0">
                <a:solidFill>
                  <a:prstClr val="white"/>
                </a:solidFill>
              </a:rPr>
              <a:t>Affaires économiques et</a:t>
            </a:r>
            <a:r>
              <a:rPr spc="55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Prospective – </a:t>
            </a:r>
            <a:r>
              <a:rPr spc="-5" dirty="0">
                <a:solidFill>
                  <a:prstClr val="white"/>
                </a:solidFill>
              </a:rPr>
              <a:t>Chambre </a:t>
            </a:r>
            <a:r>
              <a:rPr dirty="0">
                <a:solidFill>
                  <a:prstClr val="white"/>
                </a:solidFill>
              </a:rPr>
              <a:t>d’Agriculture Hauts-de-France – Septembre </a:t>
            </a:r>
            <a:r>
              <a:rPr spc="-5" dirty="0">
                <a:solidFill>
                  <a:prstClr val="white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49831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3278" y="784489"/>
            <a:ext cx="386334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000" dirty="0"/>
              <a:t>Une localisation des</a:t>
            </a:r>
            <a:r>
              <a:rPr sz="2000" spc="-130" dirty="0"/>
              <a:t> </a:t>
            </a:r>
            <a:r>
              <a:rPr sz="2000" dirty="0"/>
              <a:t>opérateurs  </a:t>
            </a:r>
            <a:r>
              <a:rPr sz="2000" spc="-5" dirty="0"/>
              <a:t>liée </a:t>
            </a:r>
            <a:r>
              <a:rPr sz="2000" dirty="0"/>
              <a:t>aux bassins de production  et aux axes de</a:t>
            </a:r>
            <a:r>
              <a:rPr sz="2000" spc="-110" dirty="0"/>
              <a:t> </a:t>
            </a:r>
            <a:r>
              <a:rPr sz="2000" dirty="0"/>
              <a:t>communication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01511" y="1857153"/>
            <a:ext cx="3559175" cy="2629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spcBef>
                <a:spcPts val="105"/>
              </a:spcBef>
              <a:buClr>
                <a:srgbClr val="1B789A"/>
              </a:buClr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sz="1400" dirty="0">
                <a:latin typeface="Arial"/>
                <a:cs typeface="Arial"/>
              </a:rPr>
              <a:t>La répartition des régions agricoles des  </a:t>
            </a:r>
            <a:r>
              <a:rPr sz="1400" spc="-5" dirty="0">
                <a:latin typeface="Arial"/>
                <a:cs typeface="Arial"/>
              </a:rPr>
              <a:t>Hauts-de-France </a:t>
            </a:r>
            <a:r>
              <a:rPr sz="1400" dirty="0">
                <a:latin typeface="Arial"/>
                <a:cs typeface="Arial"/>
              </a:rPr>
              <a:t>selon la part de la  surface agricole destinée à la </a:t>
            </a:r>
            <a:r>
              <a:rPr sz="1400" spc="-5" dirty="0">
                <a:latin typeface="Arial"/>
                <a:cs typeface="Arial"/>
              </a:rPr>
              <a:t>pomme</a:t>
            </a:r>
            <a:r>
              <a:rPr sz="1400" spc="-2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  terre, dessine </a:t>
            </a:r>
            <a:r>
              <a:rPr sz="1400" b="1" spc="-5" dirty="0">
                <a:solidFill>
                  <a:srgbClr val="1B789A"/>
                </a:solidFill>
                <a:latin typeface="Arial"/>
                <a:cs typeface="Arial"/>
              </a:rPr>
              <a:t>un bassin de production  orienté nord-sud, qui </a:t>
            </a:r>
            <a:r>
              <a:rPr sz="1400" b="1" spc="-10" dirty="0">
                <a:solidFill>
                  <a:srgbClr val="1B789A"/>
                </a:solidFill>
                <a:latin typeface="Arial"/>
                <a:cs typeface="Arial"/>
              </a:rPr>
              <a:t>va </a:t>
            </a:r>
            <a:r>
              <a:rPr sz="1400" b="1" spc="-5" dirty="0">
                <a:solidFill>
                  <a:srgbClr val="1B789A"/>
                </a:solidFill>
                <a:latin typeface="Arial"/>
                <a:cs typeface="Arial"/>
              </a:rPr>
              <a:t>de  Dunkerque-Calais jusqu’au centre de  </a:t>
            </a:r>
            <a:r>
              <a:rPr sz="1400" b="1" dirty="0">
                <a:solidFill>
                  <a:srgbClr val="1B789A"/>
                </a:solidFill>
                <a:latin typeface="Arial"/>
                <a:cs typeface="Arial"/>
              </a:rPr>
              <a:t>la</a:t>
            </a:r>
            <a:r>
              <a:rPr sz="1400" b="1" spc="-35" dirty="0">
                <a:solidFill>
                  <a:srgbClr val="1B789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B789A"/>
                </a:solidFill>
                <a:latin typeface="Arial"/>
                <a:cs typeface="Arial"/>
              </a:rPr>
              <a:t>Picardie.</a:t>
            </a:r>
            <a:endParaRPr sz="1400" dirty="0">
              <a:latin typeface="Arial"/>
              <a:cs typeface="Arial"/>
            </a:endParaRPr>
          </a:p>
          <a:p>
            <a:pPr marL="355600" marR="103505" indent="-343535">
              <a:spcBef>
                <a:spcPts val="335"/>
              </a:spcBef>
              <a:buClr>
                <a:srgbClr val="1B789A"/>
              </a:buClr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sz="1400" dirty="0">
                <a:latin typeface="Arial"/>
                <a:cs typeface="Arial"/>
              </a:rPr>
              <a:t>La majeure partie des entreprises de  </a:t>
            </a:r>
            <a:r>
              <a:rPr sz="1400" spc="-5" dirty="0">
                <a:latin typeface="Arial"/>
                <a:cs typeface="Arial"/>
              </a:rPr>
              <a:t>transformation </a:t>
            </a:r>
            <a:r>
              <a:rPr sz="1400" dirty="0">
                <a:latin typeface="Arial"/>
                <a:cs typeface="Arial"/>
              </a:rPr>
              <a:t>et de négoce de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pomme  </a:t>
            </a:r>
            <a:r>
              <a:rPr sz="1400" dirty="0">
                <a:latin typeface="Arial"/>
                <a:cs typeface="Arial"/>
              </a:rPr>
              <a:t>de terre sont situées </a:t>
            </a:r>
            <a:r>
              <a:rPr sz="1400" b="1" dirty="0">
                <a:solidFill>
                  <a:srgbClr val="1B789A"/>
                </a:solidFill>
                <a:latin typeface="Arial"/>
                <a:cs typeface="Arial"/>
              </a:rPr>
              <a:t>à proximité des  </a:t>
            </a:r>
            <a:r>
              <a:rPr sz="1400" b="1" spc="-5" dirty="0">
                <a:solidFill>
                  <a:srgbClr val="1B789A"/>
                </a:solidFill>
                <a:latin typeface="Arial"/>
                <a:cs typeface="Arial"/>
              </a:rPr>
              <a:t>grands </a:t>
            </a:r>
            <a:r>
              <a:rPr sz="1400" b="1" dirty="0">
                <a:solidFill>
                  <a:srgbClr val="1B789A"/>
                </a:solidFill>
                <a:latin typeface="Arial"/>
                <a:cs typeface="Arial"/>
              </a:rPr>
              <a:t>axes </a:t>
            </a:r>
            <a:r>
              <a:rPr sz="1400" b="1" spc="-5" dirty="0">
                <a:solidFill>
                  <a:srgbClr val="1B789A"/>
                </a:solidFill>
                <a:latin typeface="Arial"/>
                <a:cs typeface="Arial"/>
              </a:rPr>
              <a:t>autoroutiers qui  traversent </a:t>
            </a:r>
            <a:r>
              <a:rPr sz="1400" b="1" dirty="0">
                <a:solidFill>
                  <a:srgbClr val="1B789A"/>
                </a:solidFill>
                <a:latin typeface="Arial"/>
                <a:cs typeface="Arial"/>
              </a:rPr>
              <a:t>cette </a:t>
            </a:r>
            <a:r>
              <a:rPr sz="1400" b="1" spc="-5" dirty="0">
                <a:solidFill>
                  <a:srgbClr val="1B789A"/>
                </a:solidFill>
                <a:latin typeface="Arial"/>
                <a:cs typeface="Arial"/>
              </a:rPr>
              <a:t>zone de</a:t>
            </a:r>
            <a:r>
              <a:rPr sz="1400" b="1" spc="-110" dirty="0">
                <a:solidFill>
                  <a:srgbClr val="1B789A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B789A"/>
                </a:solidFill>
                <a:latin typeface="Arial"/>
                <a:cs typeface="Arial"/>
              </a:rPr>
              <a:t>production.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64783" y="4797145"/>
            <a:ext cx="4143242" cy="936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25483" y="775693"/>
            <a:ext cx="4932044" cy="5785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2252405" y="6625090"/>
            <a:ext cx="7308427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spcBef>
                <a:spcPts val="15"/>
              </a:spcBef>
            </a:pPr>
            <a:r>
              <a:rPr spc="-5" dirty="0"/>
              <a:t>Service </a:t>
            </a:r>
            <a:r>
              <a:rPr dirty="0"/>
              <a:t>Affaires économiques et</a:t>
            </a:r>
            <a:r>
              <a:rPr spc="55" dirty="0"/>
              <a:t> </a:t>
            </a:r>
            <a:r>
              <a:rPr dirty="0"/>
              <a:t>Prospective – </a:t>
            </a:r>
            <a:r>
              <a:rPr spc="-5" dirty="0"/>
              <a:t>Chambre </a:t>
            </a:r>
            <a:r>
              <a:rPr dirty="0"/>
              <a:t>d’Agriculture Hauts-de-France – Septembre </a:t>
            </a:r>
            <a:r>
              <a:rPr spc="-5" dirty="0"/>
              <a:t>2017</a:t>
            </a:r>
          </a:p>
        </p:txBody>
      </p:sp>
      <p:sp>
        <p:nvSpPr>
          <p:cNvPr id="8" name="object 3"/>
          <p:cNvSpPr txBox="1">
            <a:spLocks/>
          </p:cNvSpPr>
          <p:nvPr/>
        </p:nvSpPr>
        <p:spPr>
          <a:xfrm>
            <a:off x="2511662" y="29797"/>
            <a:ext cx="7668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38100">
              <a:spcBef>
                <a:spcPts val="95"/>
              </a:spcBef>
            </a:pPr>
            <a:r>
              <a:rPr lang="fr-FR" kern="0" spc="-5" dirty="0" smtClean="0"/>
              <a:t>La </a:t>
            </a:r>
            <a:r>
              <a:rPr lang="fr-FR" kern="0" spc="5" dirty="0" smtClean="0"/>
              <a:t>1</a:t>
            </a:r>
            <a:r>
              <a:rPr lang="fr-FR" sz="2775" kern="0" spc="7" baseline="25525" dirty="0" smtClean="0"/>
              <a:t>ère </a:t>
            </a:r>
            <a:r>
              <a:rPr lang="fr-FR" kern="0" spc="-5" dirty="0" smtClean="0"/>
              <a:t>région française des pommes de</a:t>
            </a:r>
            <a:r>
              <a:rPr lang="fr-FR" kern="0" spc="-190" dirty="0" smtClean="0"/>
              <a:t> </a:t>
            </a:r>
            <a:r>
              <a:rPr lang="fr-FR" kern="0" spc="-5" dirty="0" smtClean="0"/>
              <a:t>terre</a:t>
            </a:r>
            <a:endParaRPr lang="fr-FR" kern="0" dirty="0"/>
          </a:p>
        </p:txBody>
      </p:sp>
      <p:sp>
        <p:nvSpPr>
          <p:cNvPr id="9" name="object 4"/>
          <p:cNvSpPr txBox="1"/>
          <p:nvPr/>
        </p:nvSpPr>
        <p:spPr>
          <a:xfrm>
            <a:off x="123849" y="775693"/>
            <a:ext cx="1417320" cy="546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spc="-5" dirty="0">
                <a:solidFill>
                  <a:srgbClr val="1B789A"/>
                </a:solidFill>
                <a:latin typeface="Arial Narrow"/>
                <a:cs typeface="Arial Narrow"/>
              </a:rPr>
              <a:t>97 320</a:t>
            </a:r>
            <a:r>
              <a:rPr sz="2000" b="1" spc="-105" dirty="0">
                <a:solidFill>
                  <a:srgbClr val="1B789A"/>
                </a:solidFill>
                <a:latin typeface="Arial Narrow"/>
                <a:cs typeface="Arial Narrow"/>
              </a:rPr>
              <a:t> </a:t>
            </a:r>
            <a:r>
              <a:rPr sz="1600" spc="-5" dirty="0">
                <a:solidFill>
                  <a:srgbClr val="1B789A"/>
                </a:solidFill>
                <a:latin typeface="Arial Narrow"/>
                <a:cs typeface="Arial Narrow"/>
              </a:rPr>
              <a:t>hectares*</a:t>
            </a:r>
            <a:endParaRPr sz="1600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12700">
              <a:spcBef>
                <a:spcPts val="10"/>
              </a:spcBef>
            </a:pPr>
            <a:r>
              <a:rPr sz="1400" i="1" dirty="0">
                <a:solidFill>
                  <a:srgbClr val="1B789A"/>
                </a:solidFill>
                <a:latin typeface="Arial Narrow"/>
                <a:cs typeface="Arial Narrow"/>
              </a:rPr>
              <a:t>4 % </a:t>
            </a:r>
            <a:r>
              <a:rPr sz="1400" i="1" spc="-5" dirty="0">
                <a:solidFill>
                  <a:srgbClr val="1B789A"/>
                </a:solidFill>
                <a:latin typeface="Arial Narrow"/>
                <a:cs typeface="Arial Narrow"/>
              </a:rPr>
              <a:t>de la</a:t>
            </a:r>
            <a:r>
              <a:rPr sz="1400" i="1" spc="-20" dirty="0">
                <a:solidFill>
                  <a:srgbClr val="1B789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1B789A"/>
                </a:solidFill>
                <a:latin typeface="Arial Narrow"/>
                <a:cs typeface="Arial Narrow"/>
              </a:rPr>
              <a:t>SAU</a:t>
            </a:r>
            <a:endParaRPr sz="14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10" name="object 5"/>
          <p:cNvSpPr txBox="1"/>
          <p:nvPr/>
        </p:nvSpPr>
        <p:spPr>
          <a:xfrm>
            <a:off x="123849" y="1443793"/>
            <a:ext cx="1636606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spc="-5" dirty="0">
                <a:solidFill>
                  <a:srgbClr val="1B789A"/>
                </a:solidFill>
                <a:latin typeface="Arial Narrow"/>
                <a:cs typeface="Arial Narrow"/>
              </a:rPr>
              <a:t>4,3 </a:t>
            </a:r>
            <a:r>
              <a:rPr sz="1600" spc="-10" dirty="0">
                <a:solidFill>
                  <a:srgbClr val="1B789A"/>
                </a:solidFill>
                <a:latin typeface="Arial Narrow"/>
                <a:cs typeface="Arial Narrow"/>
              </a:rPr>
              <a:t>millions </a:t>
            </a:r>
            <a:r>
              <a:rPr sz="1600" spc="-5" dirty="0">
                <a:solidFill>
                  <a:srgbClr val="1B789A"/>
                </a:solidFill>
                <a:latin typeface="Arial Narrow"/>
                <a:cs typeface="Arial Narrow"/>
              </a:rPr>
              <a:t>de tonnes</a:t>
            </a:r>
            <a:r>
              <a:rPr sz="1600" spc="-75" dirty="0">
                <a:solidFill>
                  <a:srgbClr val="1B789A"/>
                </a:solidFill>
                <a:latin typeface="Arial Narrow"/>
                <a:cs typeface="Arial Narrow"/>
              </a:rPr>
              <a:t> </a:t>
            </a:r>
            <a:r>
              <a:rPr sz="1600" spc="-5" dirty="0">
                <a:solidFill>
                  <a:srgbClr val="1B789A"/>
                </a:solidFill>
                <a:latin typeface="Arial Narrow"/>
                <a:cs typeface="Arial Narrow"/>
              </a:rPr>
              <a:t>récoltées*</a:t>
            </a:r>
            <a:endParaRPr sz="1600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12700">
              <a:spcBef>
                <a:spcPts val="10"/>
              </a:spcBef>
            </a:pPr>
            <a:r>
              <a:rPr sz="1400" i="1" spc="-5" dirty="0">
                <a:solidFill>
                  <a:srgbClr val="1B789A"/>
                </a:solidFill>
                <a:latin typeface="Arial Narrow"/>
                <a:cs typeface="Arial Narrow"/>
              </a:rPr>
              <a:t>743 </a:t>
            </a:r>
            <a:r>
              <a:rPr sz="1400" i="1" dirty="0">
                <a:solidFill>
                  <a:srgbClr val="1B789A"/>
                </a:solidFill>
                <a:latin typeface="Arial Narrow"/>
                <a:cs typeface="Arial Narrow"/>
              </a:rPr>
              <a:t>t </a:t>
            </a:r>
            <a:r>
              <a:rPr sz="1400" i="1" spc="-5" dirty="0">
                <a:solidFill>
                  <a:srgbClr val="1B789A"/>
                </a:solidFill>
                <a:latin typeface="Arial Narrow"/>
                <a:cs typeface="Arial Narrow"/>
              </a:rPr>
              <a:t>par exploitation, </a:t>
            </a:r>
            <a:endParaRPr lang="fr-FR" sz="1400" i="1" spc="-5" dirty="0" smtClean="0">
              <a:solidFill>
                <a:srgbClr val="1B789A"/>
              </a:solidFill>
              <a:latin typeface="Arial Narrow"/>
              <a:cs typeface="Arial Narrow"/>
            </a:endParaRPr>
          </a:p>
          <a:p>
            <a:pPr marL="12700">
              <a:spcBef>
                <a:spcPts val="10"/>
              </a:spcBef>
            </a:pPr>
            <a:r>
              <a:rPr sz="1400" i="1" spc="-5" dirty="0" smtClean="0">
                <a:solidFill>
                  <a:srgbClr val="1B789A"/>
                </a:solidFill>
                <a:latin typeface="Arial Narrow"/>
                <a:cs typeface="Arial Narrow"/>
              </a:rPr>
              <a:t>44 </a:t>
            </a:r>
            <a:r>
              <a:rPr sz="1400" i="1" dirty="0">
                <a:solidFill>
                  <a:srgbClr val="1B789A"/>
                </a:solidFill>
                <a:latin typeface="Arial Narrow"/>
                <a:cs typeface="Arial Narrow"/>
              </a:rPr>
              <a:t>t /</a:t>
            </a:r>
            <a:r>
              <a:rPr sz="1400" i="1" spc="35" dirty="0">
                <a:solidFill>
                  <a:srgbClr val="1B789A"/>
                </a:solidFill>
                <a:latin typeface="Arial Narrow"/>
                <a:cs typeface="Arial Narrow"/>
              </a:rPr>
              <a:t> </a:t>
            </a:r>
            <a:r>
              <a:rPr sz="1400" i="1" spc="-5" dirty="0">
                <a:solidFill>
                  <a:srgbClr val="1B789A"/>
                </a:solidFill>
                <a:latin typeface="Arial Narrow"/>
                <a:cs typeface="Arial Narrow"/>
              </a:rPr>
              <a:t>hectare</a:t>
            </a:r>
            <a:endParaRPr sz="14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09520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03746" y="975833"/>
            <a:ext cx="4019550" cy="5010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74364" y="438149"/>
            <a:ext cx="5839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spcBef>
                <a:spcPts val="95"/>
              </a:spcBef>
            </a:pPr>
            <a:r>
              <a:rPr spc="-5" dirty="0"/>
              <a:t>La </a:t>
            </a:r>
            <a:r>
              <a:rPr spc="5" dirty="0"/>
              <a:t>1</a:t>
            </a:r>
            <a:r>
              <a:rPr sz="2775" spc="7" baseline="25525" dirty="0"/>
              <a:t>ère </a:t>
            </a:r>
            <a:r>
              <a:rPr spc="-5" dirty="0"/>
              <a:t>région française du</a:t>
            </a:r>
            <a:r>
              <a:rPr spc="-260" dirty="0"/>
              <a:t> </a:t>
            </a:r>
            <a:r>
              <a:rPr spc="-5" dirty="0"/>
              <a:t>légume</a:t>
            </a:r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04379" y="1956307"/>
            <a:ext cx="1417320" cy="546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spc="-5" dirty="0">
                <a:solidFill>
                  <a:srgbClr val="1B789A"/>
                </a:solidFill>
                <a:latin typeface="Arial Narrow"/>
                <a:cs typeface="Arial Narrow"/>
              </a:rPr>
              <a:t>48 200</a:t>
            </a:r>
            <a:r>
              <a:rPr sz="2000" b="1" spc="-114" dirty="0">
                <a:solidFill>
                  <a:srgbClr val="1B789A"/>
                </a:solidFill>
                <a:latin typeface="Arial Narrow"/>
                <a:cs typeface="Arial Narrow"/>
              </a:rPr>
              <a:t> </a:t>
            </a:r>
            <a:r>
              <a:rPr sz="1600" spc="-5" dirty="0">
                <a:solidFill>
                  <a:srgbClr val="1B789A"/>
                </a:solidFill>
                <a:latin typeface="Arial Narrow"/>
                <a:cs typeface="Arial Narrow"/>
              </a:rPr>
              <a:t>hectares*</a:t>
            </a:r>
            <a:endParaRPr sz="1600">
              <a:latin typeface="Arial Narrow"/>
              <a:cs typeface="Arial Narrow"/>
            </a:endParaRPr>
          </a:p>
          <a:p>
            <a:pPr marL="12700">
              <a:spcBef>
                <a:spcPts val="10"/>
              </a:spcBef>
            </a:pPr>
            <a:r>
              <a:rPr sz="1400" i="1" dirty="0">
                <a:solidFill>
                  <a:srgbClr val="1B789A"/>
                </a:solidFill>
                <a:latin typeface="Arial Narrow"/>
                <a:cs typeface="Arial Narrow"/>
              </a:rPr>
              <a:t>2 % </a:t>
            </a:r>
            <a:r>
              <a:rPr sz="1400" i="1" spc="-5" dirty="0">
                <a:solidFill>
                  <a:srgbClr val="1B789A"/>
                </a:solidFill>
                <a:latin typeface="Arial Narrow"/>
                <a:cs typeface="Arial Narrow"/>
              </a:rPr>
              <a:t>de la</a:t>
            </a:r>
            <a:r>
              <a:rPr sz="1400" i="1" spc="-25" dirty="0">
                <a:solidFill>
                  <a:srgbClr val="1B789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1B789A"/>
                </a:solidFill>
                <a:latin typeface="Arial Narrow"/>
                <a:cs typeface="Arial Narrow"/>
              </a:rPr>
              <a:t>SAU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67855" y="2736596"/>
            <a:ext cx="23272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dirty="0">
                <a:solidFill>
                  <a:srgbClr val="1B789A"/>
                </a:solidFill>
                <a:latin typeface="Arial Narrow"/>
                <a:cs typeface="Arial Narrow"/>
              </a:rPr>
              <a:t>1 </a:t>
            </a:r>
            <a:r>
              <a:rPr spc="-10" dirty="0">
                <a:solidFill>
                  <a:srgbClr val="1B789A"/>
                </a:solidFill>
                <a:latin typeface="Arial Narrow"/>
                <a:cs typeface="Arial Narrow"/>
              </a:rPr>
              <a:t>million </a:t>
            </a:r>
            <a:r>
              <a:rPr spc="-5" dirty="0">
                <a:solidFill>
                  <a:srgbClr val="1B789A"/>
                </a:solidFill>
                <a:latin typeface="Arial Narrow"/>
                <a:cs typeface="Arial Narrow"/>
              </a:rPr>
              <a:t>de </a:t>
            </a:r>
            <a:r>
              <a:rPr sz="1600" spc="-5" dirty="0">
                <a:solidFill>
                  <a:srgbClr val="1B789A"/>
                </a:solidFill>
                <a:latin typeface="Arial Narrow"/>
                <a:cs typeface="Arial Narrow"/>
              </a:rPr>
              <a:t>tonnes</a:t>
            </a:r>
            <a:r>
              <a:rPr sz="1600" spc="-35" dirty="0">
                <a:solidFill>
                  <a:srgbClr val="1B789A"/>
                </a:solidFill>
                <a:latin typeface="Arial Narrow"/>
                <a:cs typeface="Arial Narrow"/>
              </a:rPr>
              <a:t> </a:t>
            </a:r>
            <a:r>
              <a:rPr sz="1600" spc="-5" dirty="0">
                <a:solidFill>
                  <a:srgbClr val="1B789A"/>
                </a:solidFill>
                <a:latin typeface="Arial Narrow"/>
                <a:cs typeface="Arial Narrow"/>
              </a:rPr>
              <a:t>récoltées*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63459" y="3313938"/>
            <a:ext cx="2494280" cy="789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2000" b="1" dirty="0">
                <a:solidFill>
                  <a:srgbClr val="1B789A"/>
                </a:solidFill>
                <a:latin typeface="Arial Narrow"/>
                <a:cs typeface="Arial Narrow"/>
              </a:rPr>
              <a:t>4 </a:t>
            </a:r>
            <a:r>
              <a:rPr sz="2000" b="1" spc="-5" dirty="0">
                <a:solidFill>
                  <a:srgbClr val="1B789A"/>
                </a:solidFill>
                <a:latin typeface="Arial Narrow"/>
                <a:cs typeface="Arial Narrow"/>
              </a:rPr>
              <a:t>780 </a:t>
            </a:r>
            <a:r>
              <a:rPr sz="1600" spc="-5" dirty="0">
                <a:solidFill>
                  <a:srgbClr val="1B789A"/>
                </a:solidFill>
                <a:latin typeface="Arial Narrow"/>
                <a:cs typeface="Arial Narrow"/>
              </a:rPr>
              <a:t>exploitations cultivant</a:t>
            </a:r>
            <a:r>
              <a:rPr sz="1600" spc="-140" dirty="0">
                <a:solidFill>
                  <a:srgbClr val="1B789A"/>
                </a:solidFill>
                <a:latin typeface="Arial Narrow"/>
                <a:cs typeface="Arial Narrow"/>
              </a:rPr>
              <a:t> </a:t>
            </a:r>
            <a:r>
              <a:rPr sz="1600" spc="-5" dirty="0">
                <a:solidFill>
                  <a:srgbClr val="1B789A"/>
                </a:solidFill>
                <a:latin typeface="Arial Narrow"/>
                <a:cs typeface="Arial Narrow"/>
              </a:rPr>
              <a:t>des  légumes*</a:t>
            </a:r>
            <a:endParaRPr sz="1600">
              <a:latin typeface="Arial Narrow"/>
              <a:cs typeface="Arial Narrow"/>
            </a:endParaRPr>
          </a:p>
          <a:p>
            <a:pPr marL="12700">
              <a:spcBef>
                <a:spcPts val="10"/>
              </a:spcBef>
            </a:pPr>
            <a:r>
              <a:rPr sz="1400" i="1" spc="-5" dirty="0">
                <a:solidFill>
                  <a:srgbClr val="1B789A"/>
                </a:solidFill>
                <a:latin typeface="Arial Narrow"/>
                <a:cs typeface="Arial Narrow"/>
              </a:rPr>
              <a:t>17 </a:t>
            </a:r>
            <a:r>
              <a:rPr sz="1400" i="1" dirty="0">
                <a:solidFill>
                  <a:srgbClr val="1B789A"/>
                </a:solidFill>
                <a:latin typeface="Arial Narrow"/>
                <a:cs typeface="Arial Narrow"/>
              </a:rPr>
              <a:t>% </a:t>
            </a:r>
            <a:r>
              <a:rPr sz="1400" i="1" spc="-5" dirty="0">
                <a:solidFill>
                  <a:srgbClr val="1B789A"/>
                </a:solidFill>
                <a:latin typeface="Arial Narrow"/>
                <a:cs typeface="Arial Narrow"/>
              </a:rPr>
              <a:t>du nombre </a:t>
            </a:r>
            <a:r>
              <a:rPr sz="1400" i="1" dirty="0">
                <a:solidFill>
                  <a:srgbClr val="1B789A"/>
                </a:solidFill>
                <a:latin typeface="Arial Narrow"/>
                <a:cs typeface="Arial Narrow"/>
              </a:rPr>
              <a:t>total</a:t>
            </a:r>
            <a:r>
              <a:rPr sz="1400" i="1" spc="-15" dirty="0">
                <a:solidFill>
                  <a:srgbClr val="1B789A"/>
                </a:solidFill>
                <a:latin typeface="Arial Narrow"/>
                <a:cs typeface="Arial Narrow"/>
              </a:rPr>
              <a:t> </a:t>
            </a:r>
            <a:r>
              <a:rPr sz="1400" i="1" spc="-5" dirty="0">
                <a:solidFill>
                  <a:srgbClr val="1B789A"/>
                </a:solidFill>
                <a:latin typeface="Arial Narrow"/>
                <a:cs typeface="Arial Narrow"/>
              </a:rPr>
              <a:t>d’exploitations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47383" y="4335271"/>
            <a:ext cx="2756535" cy="759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spc="-5" dirty="0">
                <a:solidFill>
                  <a:srgbClr val="1B789A"/>
                </a:solidFill>
                <a:latin typeface="Arial Narrow"/>
                <a:cs typeface="Arial Narrow"/>
              </a:rPr>
              <a:t>441 </a:t>
            </a:r>
            <a:r>
              <a:rPr sz="1600" spc="-10" dirty="0">
                <a:solidFill>
                  <a:srgbClr val="1B789A"/>
                </a:solidFill>
                <a:latin typeface="Arial Narrow"/>
                <a:cs typeface="Arial Narrow"/>
              </a:rPr>
              <a:t>millions </a:t>
            </a:r>
            <a:r>
              <a:rPr sz="1600" spc="-5" dirty="0">
                <a:solidFill>
                  <a:srgbClr val="1B789A"/>
                </a:solidFill>
                <a:latin typeface="Arial Narrow"/>
                <a:cs typeface="Arial Narrow"/>
              </a:rPr>
              <a:t>d’€ de </a:t>
            </a:r>
            <a:r>
              <a:rPr sz="1600" spc="-10" dirty="0">
                <a:solidFill>
                  <a:srgbClr val="1B789A"/>
                </a:solidFill>
                <a:latin typeface="Arial Narrow"/>
                <a:cs typeface="Arial Narrow"/>
              </a:rPr>
              <a:t>chiffre</a:t>
            </a:r>
            <a:r>
              <a:rPr sz="1600" spc="-25" dirty="0">
                <a:solidFill>
                  <a:srgbClr val="1B789A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B789A"/>
                </a:solidFill>
                <a:latin typeface="Arial Narrow"/>
                <a:cs typeface="Arial Narrow"/>
              </a:rPr>
              <a:t>d’affaires*</a:t>
            </a:r>
            <a:endParaRPr sz="1600">
              <a:latin typeface="Arial Narrow"/>
              <a:cs typeface="Arial Narrow"/>
            </a:endParaRPr>
          </a:p>
          <a:p>
            <a:pPr marL="12700">
              <a:spcBef>
                <a:spcPts val="15"/>
              </a:spcBef>
            </a:pPr>
            <a:r>
              <a:rPr sz="1400" i="1" spc="-5" dirty="0">
                <a:solidFill>
                  <a:srgbClr val="1B789A"/>
                </a:solidFill>
                <a:latin typeface="Arial Narrow"/>
                <a:cs typeface="Arial Narrow"/>
              </a:rPr>
              <a:t>10 </a:t>
            </a:r>
            <a:r>
              <a:rPr sz="1400" i="1" dirty="0">
                <a:solidFill>
                  <a:srgbClr val="1B789A"/>
                </a:solidFill>
                <a:latin typeface="Arial Narrow"/>
                <a:cs typeface="Arial Narrow"/>
              </a:rPr>
              <a:t>% </a:t>
            </a:r>
            <a:r>
              <a:rPr sz="1400" i="1" spc="-5" dirty="0">
                <a:solidFill>
                  <a:srgbClr val="1B789A"/>
                </a:solidFill>
                <a:latin typeface="Arial Narrow"/>
                <a:cs typeface="Arial Narrow"/>
              </a:rPr>
              <a:t>du </a:t>
            </a:r>
            <a:r>
              <a:rPr sz="1400" i="1" spc="-10" dirty="0">
                <a:solidFill>
                  <a:srgbClr val="1B789A"/>
                </a:solidFill>
                <a:latin typeface="Arial Narrow"/>
                <a:cs typeface="Arial Narrow"/>
              </a:rPr>
              <a:t>chiffre </a:t>
            </a:r>
            <a:r>
              <a:rPr sz="1400" i="1" spc="-5" dirty="0">
                <a:solidFill>
                  <a:srgbClr val="1B789A"/>
                </a:solidFill>
                <a:latin typeface="Arial Narrow"/>
                <a:cs typeface="Arial Narrow"/>
              </a:rPr>
              <a:t>d’affaires</a:t>
            </a:r>
            <a:r>
              <a:rPr sz="1400" i="1" spc="10" dirty="0">
                <a:solidFill>
                  <a:srgbClr val="1B789A"/>
                </a:solidFill>
                <a:latin typeface="Arial Narrow"/>
                <a:cs typeface="Arial Narrow"/>
              </a:rPr>
              <a:t> </a:t>
            </a:r>
            <a:r>
              <a:rPr sz="1400" i="1" spc="-5" dirty="0">
                <a:solidFill>
                  <a:srgbClr val="1B789A"/>
                </a:solidFill>
                <a:latin typeface="Arial Narrow"/>
                <a:cs typeface="Arial Narrow"/>
              </a:rPr>
              <a:t>végétal</a:t>
            </a:r>
            <a:endParaRPr sz="1400">
              <a:latin typeface="Arial Narrow"/>
              <a:cs typeface="Arial Narrow"/>
            </a:endParaRPr>
          </a:p>
          <a:p>
            <a:pPr marL="12700"/>
            <a:r>
              <a:rPr sz="1400" i="1" dirty="0">
                <a:solidFill>
                  <a:srgbClr val="1B789A"/>
                </a:solidFill>
                <a:latin typeface="Arial Narrow"/>
                <a:cs typeface="Arial Narrow"/>
              </a:rPr>
              <a:t>8 % </a:t>
            </a:r>
            <a:r>
              <a:rPr sz="1400" i="1" spc="-5" dirty="0">
                <a:solidFill>
                  <a:srgbClr val="1B789A"/>
                </a:solidFill>
                <a:latin typeface="Arial Narrow"/>
                <a:cs typeface="Arial Narrow"/>
              </a:rPr>
              <a:t>du chiffre d’affaires</a:t>
            </a:r>
            <a:r>
              <a:rPr sz="1400" i="1" spc="5" dirty="0">
                <a:solidFill>
                  <a:srgbClr val="1B789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1B789A"/>
                </a:solidFill>
                <a:latin typeface="Arial Narrow"/>
                <a:cs typeface="Arial Narrow"/>
              </a:rPr>
              <a:t>total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43884" y="1519412"/>
            <a:ext cx="1357883" cy="1360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82923" y="2702051"/>
            <a:ext cx="1388364" cy="1429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47188" y="2830068"/>
            <a:ext cx="1514856" cy="13883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60675" y="2830067"/>
            <a:ext cx="1341120" cy="9768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14955" y="2761489"/>
            <a:ext cx="1386840" cy="527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16481" y="2365249"/>
            <a:ext cx="1385315" cy="5852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03347" y="2049779"/>
            <a:ext cx="1298448" cy="9006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83180" y="1562100"/>
            <a:ext cx="1118616" cy="13883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66871" y="1538350"/>
            <a:ext cx="1261745" cy="1268730"/>
          </a:xfrm>
          <a:custGeom>
            <a:avLst/>
            <a:gdLst/>
            <a:ahLst/>
            <a:cxnLst/>
            <a:rect l="l" t="t" r="r" b="b"/>
            <a:pathLst>
              <a:path w="1261745" h="1268730">
                <a:moveTo>
                  <a:pt x="0" y="0"/>
                </a:moveTo>
                <a:lnTo>
                  <a:pt x="0" y="1268476"/>
                </a:lnTo>
                <a:lnTo>
                  <a:pt x="1261745" y="1139189"/>
                </a:lnTo>
                <a:lnTo>
                  <a:pt x="1255890" y="1090955"/>
                </a:lnTo>
                <a:lnTo>
                  <a:pt x="1248274" y="1043334"/>
                </a:lnTo>
                <a:lnTo>
                  <a:pt x="1238933" y="996357"/>
                </a:lnTo>
                <a:lnTo>
                  <a:pt x="1227900" y="950055"/>
                </a:lnTo>
                <a:lnTo>
                  <a:pt x="1215212" y="904462"/>
                </a:lnTo>
                <a:lnTo>
                  <a:pt x="1200903" y="859607"/>
                </a:lnTo>
                <a:lnTo>
                  <a:pt x="1185008" y="815523"/>
                </a:lnTo>
                <a:lnTo>
                  <a:pt x="1167562" y="772241"/>
                </a:lnTo>
                <a:lnTo>
                  <a:pt x="1148601" y="729793"/>
                </a:lnTo>
                <a:lnTo>
                  <a:pt x="1128158" y="688211"/>
                </a:lnTo>
                <a:lnTo>
                  <a:pt x="1106270" y="647525"/>
                </a:lnTo>
                <a:lnTo>
                  <a:pt x="1082971" y="607769"/>
                </a:lnTo>
                <a:lnTo>
                  <a:pt x="1058297" y="568973"/>
                </a:lnTo>
                <a:lnTo>
                  <a:pt x="1032281" y="531169"/>
                </a:lnTo>
                <a:lnTo>
                  <a:pt x="1004960" y="494388"/>
                </a:lnTo>
                <a:lnTo>
                  <a:pt x="976368" y="458663"/>
                </a:lnTo>
                <a:lnTo>
                  <a:pt x="946541" y="424024"/>
                </a:lnTo>
                <a:lnTo>
                  <a:pt x="915513" y="390504"/>
                </a:lnTo>
                <a:lnTo>
                  <a:pt x="883319" y="358134"/>
                </a:lnTo>
                <a:lnTo>
                  <a:pt x="849995" y="326945"/>
                </a:lnTo>
                <a:lnTo>
                  <a:pt x="815575" y="296970"/>
                </a:lnTo>
                <a:lnTo>
                  <a:pt x="780094" y="268239"/>
                </a:lnTo>
                <a:lnTo>
                  <a:pt x="743588" y="240786"/>
                </a:lnTo>
                <a:lnTo>
                  <a:pt x="706091" y="214640"/>
                </a:lnTo>
                <a:lnTo>
                  <a:pt x="667639" y="189833"/>
                </a:lnTo>
                <a:lnTo>
                  <a:pt x="628266" y="166399"/>
                </a:lnTo>
                <a:lnTo>
                  <a:pt x="588008" y="144367"/>
                </a:lnTo>
                <a:lnTo>
                  <a:pt x="546899" y="123769"/>
                </a:lnTo>
                <a:lnTo>
                  <a:pt x="504974" y="104638"/>
                </a:lnTo>
                <a:lnTo>
                  <a:pt x="462270" y="87004"/>
                </a:lnTo>
                <a:lnTo>
                  <a:pt x="418819" y="70900"/>
                </a:lnTo>
                <a:lnTo>
                  <a:pt x="374659" y="56357"/>
                </a:lnTo>
                <a:lnTo>
                  <a:pt x="329823" y="43406"/>
                </a:lnTo>
                <a:lnTo>
                  <a:pt x="284346" y="32080"/>
                </a:lnTo>
                <a:lnTo>
                  <a:pt x="238264" y="22409"/>
                </a:lnTo>
                <a:lnTo>
                  <a:pt x="191612" y="14426"/>
                </a:lnTo>
                <a:lnTo>
                  <a:pt x="144424" y="8162"/>
                </a:lnTo>
                <a:lnTo>
                  <a:pt x="96736" y="3648"/>
                </a:lnTo>
                <a:lnTo>
                  <a:pt x="48583" y="917"/>
                </a:lnTo>
                <a:lnTo>
                  <a:pt x="0" y="0"/>
                </a:lnTo>
                <a:close/>
              </a:path>
            </a:pathLst>
          </a:custGeom>
          <a:solidFill>
            <a:srgbClr val="1B78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66871" y="1538350"/>
            <a:ext cx="1261745" cy="1268730"/>
          </a:xfrm>
          <a:custGeom>
            <a:avLst/>
            <a:gdLst/>
            <a:ahLst/>
            <a:cxnLst/>
            <a:rect l="l" t="t" r="r" b="b"/>
            <a:pathLst>
              <a:path w="1261745" h="1268730">
                <a:moveTo>
                  <a:pt x="0" y="0"/>
                </a:moveTo>
                <a:lnTo>
                  <a:pt x="48583" y="917"/>
                </a:lnTo>
                <a:lnTo>
                  <a:pt x="96736" y="3648"/>
                </a:lnTo>
                <a:lnTo>
                  <a:pt x="144424" y="8162"/>
                </a:lnTo>
                <a:lnTo>
                  <a:pt x="191612" y="14426"/>
                </a:lnTo>
                <a:lnTo>
                  <a:pt x="238264" y="22409"/>
                </a:lnTo>
                <a:lnTo>
                  <a:pt x="284346" y="32080"/>
                </a:lnTo>
                <a:lnTo>
                  <a:pt x="329823" y="43406"/>
                </a:lnTo>
                <a:lnTo>
                  <a:pt x="374659" y="56357"/>
                </a:lnTo>
                <a:lnTo>
                  <a:pt x="418819" y="70900"/>
                </a:lnTo>
                <a:lnTo>
                  <a:pt x="462270" y="87004"/>
                </a:lnTo>
                <a:lnTo>
                  <a:pt x="504974" y="104638"/>
                </a:lnTo>
                <a:lnTo>
                  <a:pt x="546899" y="123769"/>
                </a:lnTo>
                <a:lnTo>
                  <a:pt x="588008" y="144367"/>
                </a:lnTo>
                <a:lnTo>
                  <a:pt x="628266" y="166399"/>
                </a:lnTo>
                <a:lnTo>
                  <a:pt x="667639" y="189833"/>
                </a:lnTo>
                <a:lnTo>
                  <a:pt x="706091" y="214640"/>
                </a:lnTo>
                <a:lnTo>
                  <a:pt x="743588" y="240786"/>
                </a:lnTo>
                <a:lnTo>
                  <a:pt x="780094" y="268239"/>
                </a:lnTo>
                <a:lnTo>
                  <a:pt x="815575" y="296970"/>
                </a:lnTo>
                <a:lnTo>
                  <a:pt x="849995" y="326945"/>
                </a:lnTo>
                <a:lnTo>
                  <a:pt x="883319" y="358134"/>
                </a:lnTo>
                <a:lnTo>
                  <a:pt x="915513" y="390504"/>
                </a:lnTo>
                <a:lnTo>
                  <a:pt x="946541" y="424024"/>
                </a:lnTo>
                <a:lnTo>
                  <a:pt x="976368" y="458663"/>
                </a:lnTo>
                <a:lnTo>
                  <a:pt x="1004960" y="494388"/>
                </a:lnTo>
                <a:lnTo>
                  <a:pt x="1032281" y="531169"/>
                </a:lnTo>
                <a:lnTo>
                  <a:pt x="1058297" y="568973"/>
                </a:lnTo>
                <a:lnTo>
                  <a:pt x="1082971" y="607769"/>
                </a:lnTo>
                <a:lnTo>
                  <a:pt x="1106270" y="647525"/>
                </a:lnTo>
                <a:lnTo>
                  <a:pt x="1128158" y="688211"/>
                </a:lnTo>
                <a:lnTo>
                  <a:pt x="1148601" y="729793"/>
                </a:lnTo>
                <a:lnTo>
                  <a:pt x="1167562" y="772241"/>
                </a:lnTo>
                <a:lnTo>
                  <a:pt x="1185008" y="815523"/>
                </a:lnTo>
                <a:lnTo>
                  <a:pt x="1200903" y="859607"/>
                </a:lnTo>
                <a:lnTo>
                  <a:pt x="1215212" y="904462"/>
                </a:lnTo>
                <a:lnTo>
                  <a:pt x="1227900" y="950055"/>
                </a:lnTo>
                <a:lnTo>
                  <a:pt x="1238933" y="996357"/>
                </a:lnTo>
                <a:lnTo>
                  <a:pt x="1248274" y="1043334"/>
                </a:lnTo>
                <a:lnTo>
                  <a:pt x="1255890" y="1090955"/>
                </a:lnTo>
                <a:lnTo>
                  <a:pt x="1261745" y="1139189"/>
                </a:lnTo>
                <a:lnTo>
                  <a:pt x="0" y="126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15817" y="2734055"/>
            <a:ext cx="1268730" cy="1311910"/>
          </a:xfrm>
          <a:custGeom>
            <a:avLst/>
            <a:gdLst/>
            <a:ahLst/>
            <a:cxnLst/>
            <a:rect l="l" t="t" r="r" b="b"/>
            <a:pathLst>
              <a:path w="1268729" h="1311910">
                <a:moveTo>
                  <a:pt x="1261871" y="0"/>
                </a:moveTo>
                <a:lnTo>
                  <a:pt x="0" y="129159"/>
                </a:lnTo>
                <a:lnTo>
                  <a:pt x="459739" y="1311402"/>
                </a:lnTo>
                <a:lnTo>
                  <a:pt x="504837" y="1292868"/>
                </a:lnTo>
                <a:lnTo>
                  <a:pt x="548910" y="1272761"/>
                </a:lnTo>
                <a:lnTo>
                  <a:pt x="591935" y="1251122"/>
                </a:lnTo>
                <a:lnTo>
                  <a:pt x="633886" y="1227993"/>
                </a:lnTo>
                <a:lnTo>
                  <a:pt x="674736" y="1203415"/>
                </a:lnTo>
                <a:lnTo>
                  <a:pt x="714461" y="1177431"/>
                </a:lnTo>
                <a:lnTo>
                  <a:pt x="753034" y="1150083"/>
                </a:lnTo>
                <a:lnTo>
                  <a:pt x="790431" y="1121412"/>
                </a:lnTo>
                <a:lnTo>
                  <a:pt x="826625" y="1091460"/>
                </a:lnTo>
                <a:lnTo>
                  <a:pt x="861592" y="1060268"/>
                </a:lnTo>
                <a:lnTo>
                  <a:pt x="895305" y="1027879"/>
                </a:lnTo>
                <a:lnTo>
                  <a:pt x="927739" y="994335"/>
                </a:lnTo>
                <a:lnTo>
                  <a:pt x="958868" y="959676"/>
                </a:lnTo>
                <a:lnTo>
                  <a:pt x="988667" y="923946"/>
                </a:lnTo>
                <a:lnTo>
                  <a:pt x="1017110" y="887185"/>
                </a:lnTo>
                <a:lnTo>
                  <a:pt x="1044172" y="849436"/>
                </a:lnTo>
                <a:lnTo>
                  <a:pt x="1069827" y="810741"/>
                </a:lnTo>
                <a:lnTo>
                  <a:pt x="1094049" y="771140"/>
                </a:lnTo>
                <a:lnTo>
                  <a:pt x="1116814" y="730677"/>
                </a:lnTo>
                <a:lnTo>
                  <a:pt x="1138094" y="689392"/>
                </a:lnTo>
                <a:lnTo>
                  <a:pt x="1157866" y="647328"/>
                </a:lnTo>
                <a:lnTo>
                  <a:pt x="1176102" y="604526"/>
                </a:lnTo>
                <a:lnTo>
                  <a:pt x="1192778" y="561028"/>
                </a:lnTo>
                <a:lnTo>
                  <a:pt x="1207868" y="516877"/>
                </a:lnTo>
                <a:lnTo>
                  <a:pt x="1221347" y="472113"/>
                </a:lnTo>
                <a:lnTo>
                  <a:pt x="1233189" y="426779"/>
                </a:lnTo>
                <a:lnTo>
                  <a:pt x="1243367" y="380916"/>
                </a:lnTo>
                <a:lnTo>
                  <a:pt x="1251858" y="334566"/>
                </a:lnTo>
                <a:lnTo>
                  <a:pt x="1258634" y="287772"/>
                </a:lnTo>
                <a:lnTo>
                  <a:pt x="1263672" y="240574"/>
                </a:lnTo>
                <a:lnTo>
                  <a:pt x="1266944" y="193015"/>
                </a:lnTo>
                <a:lnTo>
                  <a:pt x="1268426" y="145136"/>
                </a:lnTo>
                <a:lnTo>
                  <a:pt x="1268091" y="96979"/>
                </a:lnTo>
                <a:lnTo>
                  <a:pt x="1265915" y="48586"/>
                </a:lnTo>
                <a:lnTo>
                  <a:pt x="1261871" y="0"/>
                </a:lnTo>
                <a:close/>
              </a:path>
            </a:pathLst>
          </a:custGeom>
          <a:solidFill>
            <a:srgbClr val="FFCE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15817" y="2734055"/>
            <a:ext cx="1268730" cy="1311910"/>
          </a:xfrm>
          <a:custGeom>
            <a:avLst/>
            <a:gdLst/>
            <a:ahLst/>
            <a:cxnLst/>
            <a:rect l="l" t="t" r="r" b="b"/>
            <a:pathLst>
              <a:path w="1268729" h="1311910">
                <a:moveTo>
                  <a:pt x="1261871" y="0"/>
                </a:moveTo>
                <a:lnTo>
                  <a:pt x="1265915" y="48586"/>
                </a:lnTo>
                <a:lnTo>
                  <a:pt x="1268091" y="96979"/>
                </a:lnTo>
                <a:lnTo>
                  <a:pt x="1268426" y="145136"/>
                </a:lnTo>
                <a:lnTo>
                  <a:pt x="1266944" y="193015"/>
                </a:lnTo>
                <a:lnTo>
                  <a:pt x="1263672" y="240574"/>
                </a:lnTo>
                <a:lnTo>
                  <a:pt x="1258634" y="287772"/>
                </a:lnTo>
                <a:lnTo>
                  <a:pt x="1251858" y="334566"/>
                </a:lnTo>
                <a:lnTo>
                  <a:pt x="1243367" y="380916"/>
                </a:lnTo>
                <a:lnTo>
                  <a:pt x="1233189" y="426779"/>
                </a:lnTo>
                <a:lnTo>
                  <a:pt x="1221347" y="472113"/>
                </a:lnTo>
                <a:lnTo>
                  <a:pt x="1207868" y="516877"/>
                </a:lnTo>
                <a:lnTo>
                  <a:pt x="1192778" y="561028"/>
                </a:lnTo>
                <a:lnTo>
                  <a:pt x="1176102" y="604526"/>
                </a:lnTo>
                <a:lnTo>
                  <a:pt x="1157866" y="647328"/>
                </a:lnTo>
                <a:lnTo>
                  <a:pt x="1138094" y="689392"/>
                </a:lnTo>
                <a:lnTo>
                  <a:pt x="1116814" y="730677"/>
                </a:lnTo>
                <a:lnTo>
                  <a:pt x="1094049" y="771140"/>
                </a:lnTo>
                <a:lnTo>
                  <a:pt x="1069827" y="810741"/>
                </a:lnTo>
                <a:lnTo>
                  <a:pt x="1044172" y="849436"/>
                </a:lnTo>
                <a:lnTo>
                  <a:pt x="1017110" y="887185"/>
                </a:lnTo>
                <a:lnTo>
                  <a:pt x="988667" y="923946"/>
                </a:lnTo>
                <a:lnTo>
                  <a:pt x="958868" y="959676"/>
                </a:lnTo>
                <a:lnTo>
                  <a:pt x="927739" y="994335"/>
                </a:lnTo>
                <a:lnTo>
                  <a:pt x="895305" y="1027879"/>
                </a:lnTo>
                <a:lnTo>
                  <a:pt x="861592" y="1060268"/>
                </a:lnTo>
                <a:lnTo>
                  <a:pt x="826625" y="1091460"/>
                </a:lnTo>
                <a:lnTo>
                  <a:pt x="790431" y="1121412"/>
                </a:lnTo>
                <a:lnTo>
                  <a:pt x="753034" y="1150083"/>
                </a:lnTo>
                <a:lnTo>
                  <a:pt x="714461" y="1177431"/>
                </a:lnTo>
                <a:lnTo>
                  <a:pt x="674736" y="1203415"/>
                </a:lnTo>
                <a:lnTo>
                  <a:pt x="633886" y="1227993"/>
                </a:lnTo>
                <a:lnTo>
                  <a:pt x="591935" y="1251122"/>
                </a:lnTo>
                <a:lnTo>
                  <a:pt x="548910" y="1272761"/>
                </a:lnTo>
                <a:lnTo>
                  <a:pt x="504837" y="1292868"/>
                </a:lnTo>
                <a:lnTo>
                  <a:pt x="459739" y="1311402"/>
                </a:lnTo>
                <a:lnTo>
                  <a:pt x="0" y="129159"/>
                </a:lnTo>
                <a:lnTo>
                  <a:pt x="1261871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80093" y="2863214"/>
            <a:ext cx="1395730" cy="1268730"/>
          </a:xfrm>
          <a:custGeom>
            <a:avLst/>
            <a:gdLst/>
            <a:ahLst/>
            <a:cxnLst/>
            <a:rect l="l" t="t" r="r" b="b"/>
            <a:pathLst>
              <a:path w="1395730" h="1268729">
                <a:moveTo>
                  <a:pt x="935723" y="0"/>
                </a:moveTo>
                <a:lnTo>
                  <a:pt x="0" y="856361"/>
                </a:lnTo>
                <a:lnTo>
                  <a:pt x="33714" y="891813"/>
                </a:lnTo>
                <a:lnTo>
                  <a:pt x="68555" y="925750"/>
                </a:lnTo>
                <a:lnTo>
                  <a:pt x="104476" y="958159"/>
                </a:lnTo>
                <a:lnTo>
                  <a:pt x="141426" y="989029"/>
                </a:lnTo>
                <a:lnTo>
                  <a:pt x="179357" y="1018349"/>
                </a:lnTo>
                <a:lnTo>
                  <a:pt x="218220" y="1046107"/>
                </a:lnTo>
                <a:lnTo>
                  <a:pt x="257965" y="1072292"/>
                </a:lnTo>
                <a:lnTo>
                  <a:pt x="298545" y="1096893"/>
                </a:lnTo>
                <a:lnTo>
                  <a:pt x="339910" y="1119897"/>
                </a:lnTo>
                <a:lnTo>
                  <a:pt x="382012" y="1141294"/>
                </a:lnTo>
                <a:lnTo>
                  <a:pt x="424800" y="1161072"/>
                </a:lnTo>
                <a:lnTo>
                  <a:pt x="468227" y="1179220"/>
                </a:lnTo>
                <a:lnTo>
                  <a:pt x="512243" y="1195726"/>
                </a:lnTo>
                <a:lnTo>
                  <a:pt x="556800" y="1210579"/>
                </a:lnTo>
                <a:lnTo>
                  <a:pt x="601848" y="1223768"/>
                </a:lnTo>
                <a:lnTo>
                  <a:pt x="647339" y="1235281"/>
                </a:lnTo>
                <a:lnTo>
                  <a:pt x="693224" y="1245106"/>
                </a:lnTo>
                <a:lnTo>
                  <a:pt x="739453" y="1253233"/>
                </a:lnTo>
                <a:lnTo>
                  <a:pt x="785978" y="1259649"/>
                </a:lnTo>
                <a:lnTo>
                  <a:pt x="832750" y="1264344"/>
                </a:lnTo>
                <a:lnTo>
                  <a:pt x="879720" y="1267306"/>
                </a:lnTo>
                <a:lnTo>
                  <a:pt x="926839" y="1268524"/>
                </a:lnTo>
                <a:lnTo>
                  <a:pt x="974059" y="1267985"/>
                </a:lnTo>
                <a:lnTo>
                  <a:pt x="1021329" y="1265680"/>
                </a:lnTo>
                <a:lnTo>
                  <a:pt x="1068602" y="1261595"/>
                </a:lnTo>
                <a:lnTo>
                  <a:pt x="1115827" y="1255721"/>
                </a:lnTo>
                <a:lnTo>
                  <a:pt x="1162958" y="1248045"/>
                </a:lnTo>
                <a:lnTo>
                  <a:pt x="1209944" y="1238556"/>
                </a:lnTo>
                <a:lnTo>
                  <a:pt x="1256736" y="1227243"/>
                </a:lnTo>
                <a:lnTo>
                  <a:pt x="1303286" y="1214094"/>
                </a:lnTo>
                <a:lnTo>
                  <a:pt x="1349544" y="1199097"/>
                </a:lnTo>
                <a:lnTo>
                  <a:pt x="1395463" y="1182243"/>
                </a:lnTo>
                <a:lnTo>
                  <a:pt x="935723" y="0"/>
                </a:lnTo>
                <a:close/>
              </a:path>
            </a:pathLst>
          </a:custGeom>
          <a:solidFill>
            <a:srgbClr val="FFCE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80093" y="2863214"/>
            <a:ext cx="1395730" cy="1268730"/>
          </a:xfrm>
          <a:custGeom>
            <a:avLst/>
            <a:gdLst/>
            <a:ahLst/>
            <a:cxnLst/>
            <a:rect l="l" t="t" r="r" b="b"/>
            <a:pathLst>
              <a:path w="1395730" h="1268729">
                <a:moveTo>
                  <a:pt x="1395463" y="1182243"/>
                </a:moveTo>
                <a:lnTo>
                  <a:pt x="1349544" y="1199097"/>
                </a:lnTo>
                <a:lnTo>
                  <a:pt x="1303286" y="1214094"/>
                </a:lnTo>
                <a:lnTo>
                  <a:pt x="1256736" y="1227243"/>
                </a:lnTo>
                <a:lnTo>
                  <a:pt x="1209944" y="1238556"/>
                </a:lnTo>
                <a:lnTo>
                  <a:pt x="1162958" y="1248045"/>
                </a:lnTo>
                <a:lnTo>
                  <a:pt x="1115827" y="1255721"/>
                </a:lnTo>
                <a:lnTo>
                  <a:pt x="1068602" y="1261595"/>
                </a:lnTo>
                <a:lnTo>
                  <a:pt x="1021329" y="1265680"/>
                </a:lnTo>
                <a:lnTo>
                  <a:pt x="974059" y="1267985"/>
                </a:lnTo>
                <a:lnTo>
                  <a:pt x="926839" y="1268524"/>
                </a:lnTo>
                <a:lnTo>
                  <a:pt x="879720" y="1267306"/>
                </a:lnTo>
                <a:lnTo>
                  <a:pt x="832750" y="1264344"/>
                </a:lnTo>
                <a:lnTo>
                  <a:pt x="785978" y="1259649"/>
                </a:lnTo>
                <a:lnTo>
                  <a:pt x="739453" y="1253233"/>
                </a:lnTo>
                <a:lnTo>
                  <a:pt x="693224" y="1245106"/>
                </a:lnTo>
                <a:lnTo>
                  <a:pt x="647339" y="1235281"/>
                </a:lnTo>
                <a:lnTo>
                  <a:pt x="601848" y="1223768"/>
                </a:lnTo>
                <a:lnTo>
                  <a:pt x="556800" y="1210579"/>
                </a:lnTo>
                <a:lnTo>
                  <a:pt x="512243" y="1195726"/>
                </a:lnTo>
                <a:lnTo>
                  <a:pt x="468227" y="1179220"/>
                </a:lnTo>
                <a:lnTo>
                  <a:pt x="424800" y="1161072"/>
                </a:lnTo>
                <a:lnTo>
                  <a:pt x="382012" y="1141294"/>
                </a:lnTo>
                <a:lnTo>
                  <a:pt x="339910" y="1119897"/>
                </a:lnTo>
                <a:lnTo>
                  <a:pt x="298545" y="1096893"/>
                </a:lnTo>
                <a:lnTo>
                  <a:pt x="257965" y="1072292"/>
                </a:lnTo>
                <a:lnTo>
                  <a:pt x="218220" y="1046107"/>
                </a:lnTo>
                <a:lnTo>
                  <a:pt x="179357" y="1018349"/>
                </a:lnTo>
                <a:lnTo>
                  <a:pt x="141426" y="989029"/>
                </a:lnTo>
                <a:lnTo>
                  <a:pt x="104476" y="958159"/>
                </a:lnTo>
                <a:lnTo>
                  <a:pt x="68555" y="925750"/>
                </a:lnTo>
                <a:lnTo>
                  <a:pt x="33714" y="891813"/>
                </a:lnTo>
                <a:lnTo>
                  <a:pt x="0" y="856361"/>
                </a:lnTo>
                <a:lnTo>
                  <a:pt x="935723" y="0"/>
                </a:lnTo>
                <a:lnTo>
                  <a:pt x="1395463" y="118224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93519" y="2863215"/>
            <a:ext cx="1222375" cy="856615"/>
          </a:xfrm>
          <a:custGeom>
            <a:avLst/>
            <a:gdLst/>
            <a:ahLst/>
            <a:cxnLst/>
            <a:rect l="l" t="t" r="r" b="b"/>
            <a:pathLst>
              <a:path w="1222375" h="856614">
                <a:moveTo>
                  <a:pt x="1222298" y="0"/>
                </a:moveTo>
                <a:lnTo>
                  <a:pt x="0" y="338836"/>
                </a:lnTo>
                <a:lnTo>
                  <a:pt x="14276" y="386672"/>
                </a:lnTo>
                <a:lnTo>
                  <a:pt x="30392" y="433818"/>
                </a:lnTo>
                <a:lnTo>
                  <a:pt x="48318" y="480224"/>
                </a:lnTo>
                <a:lnTo>
                  <a:pt x="68029" y="525841"/>
                </a:lnTo>
                <a:lnTo>
                  <a:pt x="89495" y="570617"/>
                </a:lnTo>
                <a:lnTo>
                  <a:pt x="112688" y="614505"/>
                </a:lnTo>
                <a:lnTo>
                  <a:pt x="137582" y="657453"/>
                </a:lnTo>
                <a:lnTo>
                  <a:pt x="164147" y="699412"/>
                </a:lnTo>
                <a:lnTo>
                  <a:pt x="192357" y="740332"/>
                </a:lnTo>
                <a:lnTo>
                  <a:pt x="222184" y="780163"/>
                </a:lnTo>
                <a:lnTo>
                  <a:pt x="253599" y="818856"/>
                </a:lnTo>
                <a:lnTo>
                  <a:pt x="286575" y="856361"/>
                </a:lnTo>
                <a:lnTo>
                  <a:pt x="1222298" y="0"/>
                </a:lnTo>
                <a:close/>
              </a:path>
            </a:pathLst>
          </a:custGeom>
          <a:solidFill>
            <a:srgbClr val="B1B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93519" y="2863215"/>
            <a:ext cx="1222375" cy="856615"/>
          </a:xfrm>
          <a:custGeom>
            <a:avLst/>
            <a:gdLst/>
            <a:ahLst/>
            <a:cxnLst/>
            <a:rect l="l" t="t" r="r" b="b"/>
            <a:pathLst>
              <a:path w="1222375" h="856614">
                <a:moveTo>
                  <a:pt x="286575" y="856361"/>
                </a:moveTo>
                <a:lnTo>
                  <a:pt x="253599" y="818856"/>
                </a:lnTo>
                <a:lnTo>
                  <a:pt x="222184" y="780163"/>
                </a:lnTo>
                <a:lnTo>
                  <a:pt x="192357" y="740332"/>
                </a:lnTo>
                <a:lnTo>
                  <a:pt x="164147" y="699412"/>
                </a:lnTo>
                <a:lnTo>
                  <a:pt x="137582" y="657453"/>
                </a:lnTo>
                <a:lnTo>
                  <a:pt x="112688" y="614505"/>
                </a:lnTo>
                <a:lnTo>
                  <a:pt x="89495" y="570617"/>
                </a:lnTo>
                <a:lnTo>
                  <a:pt x="68029" y="525841"/>
                </a:lnTo>
                <a:lnTo>
                  <a:pt x="48318" y="480224"/>
                </a:lnTo>
                <a:lnTo>
                  <a:pt x="30392" y="433818"/>
                </a:lnTo>
                <a:lnTo>
                  <a:pt x="14276" y="386672"/>
                </a:lnTo>
                <a:lnTo>
                  <a:pt x="0" y="338836"/>
                </a:lnTo>
                <a:lnTo>
                  <a:pt x="1222298" y="0"/>
                </a:lnTo>
                <a:lnTo>
                  <a:pt x="286575" y="85636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47553" y="2794380"/>
            <a:ext cx="1268730" cy="407670"/>
          </a:xfrm>
          <a:custGeom>
            <a:avLst/>
            <a:gdLst/>
            <a:ahLst/>
            <a:cxnLst/>
            <a:rect l="l" t="t" r="r" b="b"/>
            <a:pathLst>
              <a:path w="1268730" h="407669">
                <a:moveTo>
                  <a:pt x="1755" y="0"/>
                </a:moveTo>
                <a:lnTo>
                  <a:pt x="0" y="51531"/>
                </a:lnTo>
                <a:lnTo>
                  <a:pt x="338" y="103024"/>
                </a:lnTo>
                <a:lnTo>
                  <a:pt x="2765" y="154416"/>
                </a:lnTo>
                <a:lnTo>
                  <a:pt x="7272" y="205644"/>
                </a:lnTo>
                <a:lnTo>
                  <a:pt x="13852" y="256646"/>
                </a:lnTo>
                <a:lnTo>
                  <a:pt x="22499" y="307359"/>
                </a:lnTo>
                <a:lnTo>
                  <a:pt x="33205" y="357721"/>
                </a:lnTo>
                <a:lnTo>
                  <a:pt x="45964" y="407670"/>
                </a:lnTo>
                <a:lnTo>
                  <a:pt x="1268263" y="68834"/>
                </a:lnTo>
                <a:lnTo>
                  <a:pt x="1755" y="0"/>
                </a:lnTo>
                <a:close/>
              </a:path>
            </a:pathLst>
          </a:custGeom>
          <a:solidFill>
            <a:srgbClr val="B1B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47553" y="2794380"/>
            <a:ext cx="1268730" cy="407670"/>
          </a:xfrm>
          <a:custGeom>
            <a:avLst/>
            <a:gdLst/>
            <a:ahLst/>
            <a:cxnLst/>
            <a:rect l="l" t="t" r="r" b="b"/>
            <a:pathLst>
              <a:path w="1268730" h="407669">
                <a:moveTo>
                  <a:pt x="45964" y="407670"/>
                </a:moveTo>
                <a:lnTo>
                  <a:pt x="33205" y="357721"/>
                </a:lnTo>
                <a:lnTo>
                  <a:pt x="22499" y="307359"/>
                </a:lnTo>
                <a:lnTo>
                  <a:pt x="13852" y="256646"/>
                </a:lnTo>
                <a:lnTo>
                  <a:pt x="7272" y="205644"/>
                </a:lnTo>
                <a:lnTo>
                  <a:pt x="2765" y="154416"/>
                </a:lnTo>
                <a:lnTo>
                  <a:pt x="338" y="103024"/>
                </a:lnTo>
                <a:lnTo>
                  <a:pt x="0" y="51531"/>
                </a:lnTo>
                <a:lnTo>
                  <a:pt x="1755" y="0"/>
                </a:lnTo>
                <a:lnTo>
                  <a:pt x="1268263" y="68834"/>
                </a:lnTo>
                <a:lnTo>
                  <a:pt x="45964" y="40767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49310" y="2397379"/>
            <a:ext cx="1266825" cy="466090"/>
          </a:xfrm>
          <a:custGeom>
            <a:avLst/>
            <a:gdLst/>
            <a:ahLst/>
            <a:cxnLst/>
            <a:rect l="l" t="t" r="r" b="b"/>
            <a:pathLst>
              <a:path w="1266825" h="466089">
                <a:moveTo>
                  <a:pt x="86791" y="0"/>
                </a:moveTo>
                <a:lnTo>
                  <a:pt x="68988" y="47864"/>
                </a:lnTo>
                <a:lnTo>
                  <a:pt x="53145" y="96357"/>
                </a:lnTo>
                <a:lnTo>
                  <a:pt x="39276" y="145415"/>
                </a:lnTo>
                <a:lnTo>
                  <a:pt x="27393" y="194976"/>
                </a:lnTo>
                <a:lnTo>
                  <a:pt x="17511" y="244978"/>
                </a:lnTo>
                <a:lnTo>
                  <a:pt x="9642" y="295358"/>
                </a:lnTo>
                <a:lnTo>
                  <a:pt x="3801" y="346053"/>
                </a:lnTo>
                <a:lnTo>
                  <a:pt x="0" y="397001"/>
                </a:lnTo>
                <a:lnTo>
                  <a:pt x="1266507" y="465836"/>
                </a:lnTo>
                <a:lnTo>
                  <a:pt x="86791" y="0"/>
                </a:lnTo>
                <a:close/>
              </a:path>
            </a:pathLst>
          </a:custGeom>
          <a:solidFill>
            <a:srgbClr val="B1B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49310" y="2397379"/>
            <a:ext cx="1266825" cy="466090"/>
          </a:xfrm>
          <a:custGeom>
            <a:avLst/>
            <a:gdLst/>
            <a:ahLst/>
            <a:cxnLst/>
            <a:rect l="l" t="t" r="r" b="b"/>
            <a:pathLst>
              <a:path w="1266825" h="466089">
                <a:moveTo>
                  <a:pt x="0" y="397001"/>
                </a:moveTo>
                <a:lnTo>
                  <a:pt x="3801" y="346053"/>
                </a:lnTo>
                <a:lnTo>
                  <a:pt x="9642" y="295358"/>
                </a:lnTo>
                <a:lnTo>
                  <a:pt x="17511" y="244978"/>
                </a:lnTo>
                <a:lnTo>
                  <a:pt x="27393" y="194976"/>
                </a:lnTo>
                <a:lnTo>
                  <a:pt x="39276" y="145415"/>
                </a:lnTo>
                <a:lnTo>
                  <a:pt x="53145" y="96357"/>
                </a:lnTo>
                <a:lnTo>
                  <a:pt x="68988" y="47864"/>
                </a:lnTo>
                <a:lnTo>
                  <a:pt x="86791" y="0"/>
                </a:lnTo>
                <a:lnTo>
                  <a:pt x="1266507" y="465836"/>
                </a:lnTo>
                <a:lnTo>
                  <a:pt x="0" y="397001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36101" y="2082292"/>
            <a:ext cx="1179830" cy="781050"/>
          </a:xfrm>
          <a:custGeom>
            <a:avLst/>
            <a:gdLst/>
            <a:ahLst/>
            <a:cxnLst/>
            <a:rect l="l" t="t" r="r" b="b"/>
            <a:pathLst>
              <a:path w="1179830" h="781050">
                <a:moveTo>
                  <a:pt x="180301" y="0"/>
                </a:moveTo>
                <a:lnTo>
                  <a:pt x="149073" y="41666"/>
                </a:lnTo>
                <a:lnTo>
                  <a:pt x="119615" y="84548"/>
                </a:lnTo>
                <a:lnTo>
                  <a:pt x="91958" y="128585"/>
                </a:lnTo>
                <a:lnTo>
                  <a:pt x="66136" y="173718"/>
                </a:lnTo>
                <a:lnTo>
                  <a:pt x="42180" y="219885"/>
                </a:lnTo>
                <a:lnTo>
                  <a:pt x="20124" y="267028"/>
                </a:lnTo>
                <a:lnTo>
                  <a:pt x="0" y="315087"/>
                </a:lnTo>
                <a:lnTo>
                  <a:pt x="1179715" y="780923"/>
                </a:lnTo>
                <a:lnTo>
                  <a:pt x="180301" y="0"/>
                </a:lnTo>
                <a:close/>
              </a:path>
            </a:pathLst>
          </a:custGeom>
          <a:solidFill>
            <a:srgbClr val="B1B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36101" y="2082292"/>
            <a:ext cx="1179830" cy="781050"/>
          </a:xfrm>
          <a:custGeom>
            <a:avLst/>
            <a:gdLst/>
            <a:ahLst/>
            <a:cxnLst/>
            <a:rect l="l" t="t" r="r" b="b"/>
            <a:pathLst>
              <a:path w="1179830" h="781050">
                <a:moveTo>
                  <a:pt x="0" y="315087"/>
                </a:moveTo>
                <a:lnTo>
                  <a:pt x="20124" y="267028"/>
                </a:lnTo>
                <a:lnTo>
                  <a:pt x="42180" y="219885"/>
                </a:lnTo>
                <a:lnTo>
                  <a:pt x="66136" y="173718"/>
                </a:lnTo>
                <a:lnTo>
                  <a:pt x="91958" y="128585"/>
                </a:lnTo>
                <a:lnTo>
                  <a:pt x="119615" y="84548"/>
                </a:lnTo>
                <a:lnTo>
                  <a:pt x="149073" y="41666"/>
                </a:lnTo>
                <a:lnTo>
                  <a:pt x="180301" y="0"/>
                </a:lnTo>
                <a:lnTo>
                  <a:pt x="1179715" y="780923"/>
                </a:lnTo>
                <a:lnTo>
                  <a:pt x="0" y="315087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16403" y="1594866"/>
            <a:ext cx="999490" cy="1268730"/>
          </a:xfrm>
          <a:custGeom>
            <a:avLst/>
            <a:gdLst/>
            <a:ahLst/>
            <a:cxnLst/>
            <a:rect l="l" t="t" r="r" b="b"/>
            <a:pathLst>
              <a:path w="999489" h="1268730">
                <a:moveTo>
                  <a:pt x="999413" y="0"/>
                </a:moveTo>
                <a:lnTo>
                  <a:pt x="948624" y="1015"/>
                </a:lnTo>
                <a:lnTo>
                  <a:pt x="898133" y="4045"/>
                </a:lnTo>
                <a:lnTo>
                  <a:pt x="847994" y="9063"/>
                </a:lnTo>
                <a:lnTo>
                  <a:pt x="798259" y="16043"/>
                </a:lnTo>
                <a:lnTo>
                  <a:pt x="748980" y="24961"/>
                </a:lnTo>
                <a:lnTo>
                  <a:pt x="700211" y="35789"/>
                </a:lnTo>
                <a:lnTo>
                  <a:pt x="652004" y="48504"/>
                </a:lnTo>
                <a:lnTo>
                  <a:pt x="604411" y="63078"/>
                </a:lnTo>
                <a:lnTo>
                  <a:pt x="557485" y="79487"/>
                </a:lnTo>
                <a:lnTo>
                  <a:pt x="511278" y="97704"/>
                </a:lnTo>
                <a:lnTo>
                  <a:pt x="465844" y="117704"/>
                </a:lnTo>
                <a:lnTo>
                  <a:pt x="421234" y="139461"/>
                </a:lnTo>
                <a:lnTo>
                  <a:pt x="377502" y="162950"/>
                </a:lnTo>
                <a:lnTo>
                  <a:pt x="334700" y="188145"/>
                </a:lnTo>
                <a:lnTo>
                  <a:pt x="292880" y="215020"/>
                </a:lnTo>
                <a:lnTo>
                  <a:pt x="252095" y="243550"/>
                </a:lnTo>
                <a:lnTo>
                  <a:pt x="212398" y="273708"/>
                </a:lnTo>
                <a:lnTo>
                  <a:pt x="173841" y="305469"/>
                </a:lnTo>
                <a:lnTo>
                  <a:pt x="136476" y="338808"/>
                </a:lnTo>
                <a:lnTo>
                  <a:pt x="100358" y="373699"/>
                </a:lnTo>
                <a:lnTo>
                  <a:pt x="65537" y="410116"/>
                </a:lnTo>
                <a:lnTo>
                  <a:pt x="32067" y="448033"/>
                </a:lnTo>
                <a:lnTo>
                  <a:pt x="0" y="487425"/>
                </a:lnTo>
                <a:lnTo>
                  <a:pt x="999413" y="1268349"/>
                </a:lnTo>
                <a:lnTo>
                  <a:pt x="999413" y="0"/>
                </a:lnTo>
                <a:close/>
              </a:path>
            </a:pathLst>
          </a:custGeom>
          <a:solidFill>
            <a:srgbClr val="B1B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16403" y="1594866"/>
            <a:ext cx="999490" cy="1268730"/>
          </a:xfrm>
          <a:custGeom>
            <a:avLst/>
            <a:gdLst/>
            <a:ahLst/>
            <a:cxnLst/>
            <a:rect l="l" t="t" r="r" b="b"/>
            <a:pathLst>
              <a:path w="999489" h="1268730">
                <a:moveTo>
                  <a:pt x="0" y="487425"/>
                </a:moveTo>
                <a:lnTo>
                  <a:pt x="32067" y="448033"/>
                </a:lnTo>
                <a:lnTo>
                  <a:pt x="65537" y="410116"/>
                </a:lnTo>
                <a:lnTo>
                  <a:pt x="100358" y="373699"/>
                </a:lnTo>
                <a:lnTo>
                  <a:pt x="136476" y="338808"/>
                </a:lnTo>
                <a:lnTo>
                  <a:pt x="173841" y="305469"/>
                </a:lnTo>
                <a:lnTo>
                  <a:pt x="212398" y="273708"/>
                </a:lnTo>
                <a:lnTo>
                  <a:pt x="252095" y="243550"/>
                </a:lnTo>
                <a:lnTo>
                  <a:pt x="292880" y="215020"/>
                </a:lnTo>
                <a:lnTo>
                  <a:pt x="334700" y="188145"/>
                </a:lnTo>
                <a:lnTo>
                  <a:pt x="377502" y="162950"/>
                </a:lnTo>
                <a:lnTo>
                  <a:pt x="421234" y="139461"/>
                </a:lnTo>
                <a:lnTo>
                  <a:pt x="465844" y="117704"/>
                </a:lnTo>
                <a:lnTo>
                  <a:pt x="511278" y="97704"/>
                </a:lnTo>
                <a:lnTo>
                  <a:pt x="557485" y="79487"/>
                </a:lnTo>
                <a:lnTo>
                  <a:pt x="604411" y="63078"/>
                </a:lnTo>
                <a:lnTo>
                  <a:pt x="652004" y="48504"/>
                </a:lnTo>
                <a:lnTo>
                  <a:pt x="700211" y="35789"/>
                </a:lnTo>
                <a:lnTo>
                  <a:pt x="748980" y="24961"/>
                </a:lnTo>
                <a:lnTo>
                  <a:pt x="798259" y="16043"/>
                </a:lnTo>
                <a:lnTo>
                  <a:pt x="847994" y="9063"/>
                </a:lnTo>
                <a:lnTo>
                  <a:pt x="898133" y="4045"/>
                </a:lnTo>
                <a:lnTo>
                  <a:pt x="948624" y="1015"/>
                </a:lnTo>
                <a:lnTo>
                  <a:pt x="999413" y="0"/>
                </a:lnTo>
                <a:lnTo>
                  <a:pt x="999413" y="1268349"/>
                </a:lnTo>
                <a:lnTo>
                  <a:pt x="0" y="48742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180459" y="3113278"/>
            <a:ext cx="505459" cy="358431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16510">
              <a:lnSpc>
                <a:spcPts val="1260"/>
              </a:lnSpc>
              <a:spcBef>
                <a:spcPts val="195"/>
              </a:spcBef>
            </a:pPr>
            <a:r>
              <a:rPr sz="1100" spc="-5" dirty="0">
                <a:latin typeface="Arial Narrow"/>
                <a:cs typeface="Arial Narrow"/>
              </a:rPr>
              <a:t>Nouvelle  Aqu</a:t>
            </a:r>
            <a:r>
              <a:rPr sz="1100" dirty="0">
                <a:latin typeface="Arial Narrow"/>
                <a:cs typeface="Arial Narrow"/>
              </a:rPr>
              <a:t>itai</a:t>
            </a:r>
            <a:r>
              <a:rPr sz="1100" spc="-5" dirty="0">
                <a:latin typeface="Arial Narrow"/>
                <a:cs typeface="Arial Narrow"/>
              </a:rPr>
              <a:t>ne</a:t>
            </a:r>
            <a:endParaRPr sz="1100" dirty="0">
              <a:latin typeface="Arial Narrow"/>
              <a:cs typeface="Arial Narrow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114548" y="3780231"/>
            <a:ext cx="49212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spc="-5" dirty="0">
                <a:latin typeface="Arial Narrow"/>
                <a:cs typeface="Arial Narrow"/>
              </a:rPr>
              <a:t>Bretagne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242515" y="3313302"/>
            <a:ext cx="50673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spc="-5" dirty="0">
                <a:latin typeface="Arial Narrow"/>
                <a:cs typeface="Arial Narrow"/>
              </a:rPr>
              <a:t>Occitanie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811224" y="2052294"/>
            <a:ext cx="1056005" cy="1120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30835">
              <a:lnSpc>
                <a:spcPct val="156400"/>
              </a:lnSpc>
              <a:spcBef>
                <a:spcPts val="95"/>
              </a:spcBef>
            </a:pPr>
            <a:r>
              <a:rPr sz="1100" spc="-5" dirty="0">
                <a:latin typeface="Arial Narrow"/>
                <a:cs typeface="Arial Narrow"/>
              </a:rPr>
              <a:t>Pays de</a:t>
            </a:r>
            <a:r>
              <a:rPr sz="1100" spc="-85" dirty="0">
                <a:latin typeface="Arial Narrow"/>
                <a:cs typeface="Arial Narrow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Loire  Centre</a:t>
            </a:r>
            <a:r>
              <a:rPr sz="1100" spc="-30" dirty="0">
                <a:latin typeface="Arial Narrow"/>
                <a:cs typeface="Arial Narrow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Val</a:t>
            </a:r>
            <a:endParaRPr sz="1100">
              <a:latin typeface="Arial Narrow"/>
              <a:cs typeface="Arial Narrow"/>
            </a:endParaRPr>
          </a:p>
          <a:p>
            <a:pPr marL="74930">
              <a:lnSpc>
                <a:spcPts val="1265"/>
              </a:lnSpc>
            </a:pPr>
            <a:r>
              <a:rPr sz="1100" dirty="0">
                <a:latin typeface="Arial Narrow"/>
                <a:cs typeface="Arial Narrow"/>
              </a:rPr>
              <a:t>de</a:t>
            </a:r>
            <a:r>
              <a:rPr sz="1100" spc="-30" dirty="0">
                <a:latin typeface="Arial Narrow"/>
                <a:cs typeface="Arial Narrow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Loire</a:t>
            </a:r>
            <a:endParaRPr sz="1100">
              <a:latin typeface="Arial Narrow"/>
              <a:cs typeface="Arial Narrow"/>
            </a:endParaRPr>
          </a:p>
          <a:p>
            <a:pPr marL="134620" marR="540385" indent="-66040">
              <a:lnSpc>
                <a:spcPts val="1260"/>
              </a:lnSpc>
              <a:spcBef>
                <a:spcPts val="735"/>
              </a:spcBef>
            </a:pPr>
            <a:r>
              <a:rPr sz="1100" spc="-5" dirty="0">
                <a:latin typeface="Arial Narrow"/>
                <a:cs typeface="Arial Narrow"/>
              </a:rPr>
              <a:t>PACA</a:t>
            </a:r>
            <a:r>
              <a:rPr sz="1100" spc="-85" dirty="0">
                <a:latin typeface="Arial Narrow"/>
                <a:cs typeface="Arial Narrow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et  Corse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999995" y="1770127"/>
            <a:ext cx="403225" cy="358431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22860">
              <a:lnSpc>
                <a:spcPts val="1260"/>
              </a:lnSpc>
              <a:spcBef>
                <a:spcPts val="195"/>
              </a:spcBef>
            </a:pPr>
            <a:r>
              <a:rPr sz="1100" spc="-5" dirty="0">
                <a:latin typeface="Arial Narrow"/>
                <a:cs typeface="Arial Narrow"/>
              </a:rPr>
              <a:t>Autres  </a:t>
            </a:r>
            <a:r>
              <a:rPr sz="1100" dirty="0">
                <a:latin typeface="Arial Narrow"/>
                <a:cs typeface="Arial Narrow"/>
              </a:rPr>
              <a:t>régio</a:t>
            </a:r>
            <a:r>
              <a:rPr sz="1100" spc="-5" dirty="0">
                <a:latin typeface="Arial Narrow"/>
                <a:cs typeface="Arial Narrow"/>
              </a:rPr>
              <a:t>ns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688693" y="4341318"/>
            <a:ext cx="5245100" cy="1565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3215" indent="-273050">
              <a:spcBef>
                <a:spcPts val="95"/>
              </a:spcBef>
              <a:buClr>
                <a:srgbClr val="1B789A"/>
              </a:buClr>
              <a:buFont typeface="Symbol"/>
              <a:buChar char=""/>
              <a:tabLst>
                <a:tab pos="323215" algn="l"/>
                <a:tab pos="323850" algn="l"/>
              </a:tabLst>
            </a:pPr>
            <a:r>
              <a:rPr sz="1600" spc="-35" dirty="0">
                <a:latin typeface="Arial"/>
                <a:cs typeface="Arial"/>
              </a:rPr>
              <a:t>Toutes </a:t>
            </a:r>
            <a:r>
              <a:rPr sz="1600" dirty="0">
                <a:latin typeface="Arial"/>
                <a:cs typeface="Arial"/>
              </a:rPr>
              <a:t>spécialités </a:t>
            </a:r>
            <a:r>
              <a:rPr sz="1600" spc="-5" dirty="0">
                <a:latin typeface="Arial"/>
                <a:cs typeface="Arial"/>
              </a:rPr>
              <a:t>légumières confondues, le trio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</a:t>
            </a:r>
            <a:endParaRPr sz="1600">
              <a:latin typeface="Arial"/>
              <a:cs typeface="Arial"/>
            </a:endParaRPr>
          </a:p>
          <a:p>
            <a:pPr marL="323215"/>
            <a:r>
              <a:rPr sz="1600" spc="-5" dirty="0">
                <a:latin typeface="Arial"/>
                <a:cs typeface="Arial"/>
              </a:rPr>
              <a:t>tête rassemble les deux tiers des surfaces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françaises.</a:t>
            </a:r>
            <a:endParaRPr sz="1600">
              <a:latin typeface="Arial"/>
              <a:cs typeface="Arial"/>
            </a:endParaRPr>
          </a:p>
          <a:p>
            <a:pPr marL="323215" marR="55880" indent="-273050">
              <a:spcBef>
                <a:spcPts val="600"/>
              </a:spcBef>
              <a:buClr>
                <a:srgbClr val="1B789A"/>
              </a:buClr>
              <a:buFont typeface="Symbol"/>
              <a:buChar char=""/>
              <a:tabLst>
                <a:tab pos="323215" algn="l"/>
                <a:tab pos="323850" algn="l"/>
              </a:tabLst>
            </a:pPr>
            <a:r>
              <a:rPr sz="1600" spc="-5" dirty="0">
                <a:latin typeface="Arial"/>
                <a:cs typeface="Arial"/>
              </a:rPr>
              <a:t>Les Hauts-de-France prennent </a:t>
            </a:r>
            <a:r>
              <a:rPr sz="1600" b="1" spc="-5" dirty="0">
                <a:latin typeface="Arial"/>
                <a:cs typeface="Arial"/>
              </a:rPr>
              <a:t>la </a:t>
            </a:r>
            <a:r>
              <a:rPr sz="1600" b="1" dirty="0">
                <a:latin typeface="Arial"/>
                <a:cs typeface="Arial"/>
              </a:rPr>
              <a:t>1</a:t>
            </a:r>
            <a:r>
              <a:rPr sz="1575" b="1" baseline="26455" dirty="0">
                <a:latin typeface="Arial"/>
                <a:cs typeface="Arial"/>
              </a:rPr>
              <a:t>ère </a:t>
            </a:r>
            <a:r>
              <a:rPr sz="1600" b="1" spc="-5" dirty="0">
                <a:latin typeface="Arial"/>
                <a:cs typeface="Arial"/>
              </a:rPr>
              <a:t>place </a:t>
            </a:r>
            <a:r>
              <a:rPr sz="1600" b="1" spc="-15" dirty="0">
                <a:latin typeface="Arial"/>
                <a:cs typeface="Arial"/>
              </a:rPr>
              <a:t>avec  </a:t>
            </a:r>
            <a:r>
              <a:rPr sz="1600" b="1" spc="-5" dirty="0">
                <a:latin typeface="Arial"/>
                <a:cs typeface="Arial"/>
              </a:rPr>
              <a:t>plus du quart des surfaces</a:t>
            </a:r>
            <a:r>
              <a:rPr sz="1600" spc="-5" dirty="0">
                <a:latin typeface="Arial"/>
                <a:cs typeface="Arial"/>
              </a:rPr>
              <a:t>, cette proportion  atteignant </a:t>
            </a:r>
            <a:r>
              <a:rPr sz="1600" b="1" spc="-5" dirty="0">
                <a:latin typeface="Arial"/>
                <a:cs typeface="Arial"/>
              </a:rPr>
              <a:t>33 % pour les légumes de </a:t>
            </a:r>
            <a:r>
              <a:rPr sz="1600" b="1" spc="-10" dirty="0">
                <a:latin typeface="Arial"/>
                <a:cs typeface="Arial"/>
              </a:rPr>
              <a:t>conserverie </a:t>
            </a:r>
            <a:r>
              <a:rPr sz="1600" spc="-5" dirty="0">
                <a:latin typeface="Arial"/>
                <a:cs typeface="Arial"/>
              </a:rPr>
              <a:t>et  jusqu’à </a:t>
            </a:r>
            <a:r>
              <a:rPr sz="1600" b="1" spc="-5" dirty="0">
                <a:latin typeface="Arial"/>
                <a:cs typeface="Arial"/>
              </a:rPr>
              <a:t>90 % pour les racines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d’endives</a:t>
            </a:r>
            <a:r>
              <a:rPr sz="1600" spc="-1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900225" y="1179957"/>
            <a:ext cx="3605529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b="1" i="1" dirty="0">
                <a:latin typeface="Arial"/>
                <a:cs typeface="Arial"/>
              </a:rPr>
              <a:t>Superficies légumières* françaises par région en</a:t>
            </a:r>
            <a:r>
              <a:rPr sz="1100" b="1" i="1" spc="-204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2015</a:t>
            </a:r>
            <a:endParaRPr sz="11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897249" y="1846327"/>
            <a:ext cx="602615" cy="66992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94615" marR="5080" indent="-82550">
              <a:lnSpc>
                <a:spcPts val="1370"/>
              </a:lnSpc>
              <a:spcBef>
                <a:spcPts val="204"/>
              </a:spcBef>
            </a:pPr>
            <a:r>
              <a:rPr sz="1200" b="1" dirty="0">
                <a:solidFill>
                  <a:srgbClr val="FFFFFF"/>
                </a:solidFill>
                <a:latin typeface="Arial Narrow"/>
                <a:cs typeface="Arial Narrow"/>
              </a:rPr>
              <a:t>Hauts</a:t>
            </a:r>
            <a:r>
              <a:rPr sz="1200" b="1" spc="-5" dirty="0">
                <a:solidFill>
                  <a:srgbClr val="FFFFFF"/>
                </a:solidFill>
                <a:latin typeface="Arial Narrow"/>
                <a:cs typeface="Arial Narrow"/>
              </a:rPr>
              <a:t>-d</a:t>
            </a:r>
            <a:r>
              <a:rPr sz="1200" b="1" dirty="0">
                <a:solidFill>
                  <a:srgbClr val="FFFFFF"/>
                </a:solidFill>
                <a:latin typeface="Arial Narrow"/>
                <a:cs typeface="Arial Narrow"/>
              </a:rPr>
              <a:t>e-  France</a:t>
            </a:r>
            <a:endParaRPr sz="1200">
              <a:latin typeface="Arial Narrow"/>
              <a:cs typeface="Arial Narrow"/>
            </a:endParaRPr>
          </a:p>
          <a:p>
            <a:pPr marL="274320">
              <a:spcBef>
                <a:spcPts val="785"/>
              </a:spcBef>
            </a:pPr>
            <a:r>
              <a:rPr sz="1200" b="1" dirty="0">
                <a:solidFill>
                  <a:srgbClr val="FFFFFF"/>
                </a:solidFill>
                <a:latin typeface="Arial Narrow"/>
                <a:cs typeface="Arial Narrow"/>
              </a:rPr>
              <a:t>27%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533256" y="1100454"/>
            <a:ext cx="163830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050" dirty="0">
                <a:latin typeface="Arial"/>
                <a:cs typeface="Arial"/>
              </a:rPr>
              <a:t>* Tous légumes : endives</a:t>
            </a:r>
            <a:r>
              <a:rPr sz="1050" spc="-1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+</a:t>
            </a:r>
            <a:endParaRPr sz="10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533257" y="1260475"/>
            <a:ext cx="155892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1050" dirty="0">
                <a:latin typeface="Arial"/>
                <a:cs typeface="Arial"/>
              </a:rPr>
              <a:t>légumes de conserverie</a:t>
            </a:r>
            <a:r>
              <a:rPr sz="1050" spc="-10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+  autres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légumes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174229" y="6071718"/>
            <a:ext cx="315214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spcBef>
                <a:spcPts val="100"/>
              </a:spcBef>
            </a:pPr>
            <a:r>
              <a:rPr sz="800" i="1" spc="-5" dirty="0">
                <a:latin typeface="Arial"/>
                <a:cs typeface="Arial"/>
              </a:rPr>
              <a:t>Sources </a:t>
            </a:r>
            <a:r>
              <a:rPr sz="800" i="1" dirty="0">
                <a:latin typeface="Arial"/>
                <a:cs typeface="Arial"/>
              </a:rPr>
              <a:t>:  </a:t>
            </a:r>
            <a:r>
              <a:rPr sz="800" i="1" spc="-5" dirty="0">
                <a:latin typeface="Arial"/>
                <a:cs typeface="Arial"/>
              </a:rPr>
              <a:t>Agreste </a:t>
            </a:r>
            <a:r>
              <a:rPr sz="800" i="1" dirty="0">
                <a:latin typeface="Arial"/>
                <a:cs typeface="Arial"/>
              </a:rPr>
              <a:t>SAA </a:t>
            </a:r>
            <a:r>
              <a:rPr sz="800" i="1" spc="-5" dirty="0">
                <a:latin typeface="Arial"/>
                <a:cs typeface="Arial"/>
              </a:rPr>
              <a:t>2015, Comptes 2015, </a:t>
            </a:r>
            <a:r>
              <a:rPr sz="800" i="1" dirty="0">
                <a:latin typeface="Arial"/>
                <a:cs typeface="Arial"/>
              </a:rPr>
              <a:t>RA </a:t>
            </a:r>
            <a:r>
              <a:rPr sz="800" i="1" spc="-5" dirty="0">
                <a:latin typeface="Arial"/>
                <a:cs typeface="Arial"/>
              </a:rPr>
              <a:t>2010, </a:t>
            </a:r>
            <a:r>
              <a:rPr sz="800" i="1" dirty="0">
                <a:latin typeface="Arial"/>
                <a:cs typeface="Arial"/>
              </a:rPr>
              <a:t>,</a:t>
            </a:r>
            <a:r>
              <a:rPr sz="800" i="1" spc="20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traitements</a:t>
            </a:r>
            <a:endParaRPr sz="800">
              <a:latin typeface="Arial"/>
              <a:cs typeface="Arial"/>
            </a:endParaRPr>
          </a:p>
          <a:p>
            <a:pPr marR="5080" algn="r">
              <a:spcBef>
                <a:spcPts val="5"/>
              </a:spcBef>
            </a:pPr>
            <a:r>
              <a:rPr sz="800" i="1" spc="-5" dirty="0">
                <a:latin typeface="Arial"/>
                <a:cs typeface="Arial"/>
              </a:rPr>
              <a:t>Chambres d’Agriculture des HDF et</a:t>
            </a:r>
            <a:r>
              <a:rPr sz="800" i="1" spc="45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NPDC</a:t>
            </a:r>
            <a:endParaRPr sz="8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369052" y="1996440"/>
            <a:ext cx="653796" cy="3474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34585" y="1926336"/>
            <a:ext cx="106679" cy="1066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81497" y="1999996"/>
            <a:ext cx="580390" cy="287655"/>
          </a:xfrm>
          <a:custGeom>
            <a:avLst/>
            <a:gdLst/>
            <a:ahLst/>
            <a:cxnLst/>
            <a:rect l="l" t="t" r="r" b="b"/>
            <a:pathLst>
              <a:path w="580389" h="287655">
                <a:moveTo>
                  <a:pt x="509274" y="215391"/>
                </a:moveTo>
                <a:lnTo>
                  <a:pt x="442594" y="215391"/>
                </a:lnTo>
                <a:lnTo>
                  <a:pt x="448182" y="287146"/>
                </a:lnTo>
                <a:lnTo>
                  <a:pt x="509274" y="215391"/>
                </a:lnTo>
                <a:close/>
              </a:path>
              <a:path w="580389" h="287655">
                <a:moveTo>
                  <a:pt x="425830" y="0"/>
                </a:moveTo>
                <a:lnTo>
                  <a:pt x="431418" y="71754"/>
                </a:lnTo>
                <a:lnTo>
                  <a:pt x="0" y="105409"/>
                </a:lnTo>
                <a:lnTo>
                  <a:pt x="11175" y="249046"/>
                </a:lnTo>
                <a:lnTo>
                  <a:pt x="442594" y="215391"/>
                </a:lnTo>
                <a:lnTo>
                  <a:pt x="509274" y="215391"/>
                </a:lnTo>
                <a:lnTo>
                  <a:pt x="579881" y="132461"/>
                </a:lnTo>
                <a:lnTo>
                  <a:pt x="425830" y="0"/>
                </a:lnTo>
                <a:close/>
              </a:path>
            </a:pathLst>
          </a:custGeom>
          <a:solidFill>
            <a:srgbClr val="1B78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4294967295"/>
          </p:nvPr>
        </p:nvSpPr>
        <p:spPr>
          <a:xfrm>
            <a:off x="11417639" y="6596374"/>
            <a:ext cx="2548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r>
              <a:rPr spc="-5" dirty="0"/>
              <a:t>197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ftr" sz="quarter" idx="5"/>
          </p:nvPr>
        </p:nvSpPr>
        <p:spPr>
          <a:xfrm>
            <a:off x="2252405" y="6625090"/>
            <a:ext cx="7308427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spcBef>
                <a:spcPts val="15"/>
              </a:spcBef>
            </a:pPr>
            <a:r>
              <a:rPr spc="-5" dirty="0"/>
              <a:t>Service </a:t>
            </a:r>
            <a:r>
              <a:rPr dirty="0"/>
              <a:t>Affaires économiques et</a:t>
            </a:r>
            <a:r>
              <a:rPr spc="55" dirty="0"/>
              <a:t> </a:t>
            </a:r>
            <a:r>
              <a:rPr dirty="0"/>
              <a:t>Prospective – </a:t>
            </a:r>
            <a:r>
              <a:rPr spc="-5" dirty="0"/>
              <a:t>Chambre </a:t>
            </a:r>
            <a:r>
              <a:rPr dirty="0"/>
              <a:t>d’Agriculture Hauts-de-France – Septembre </a:t>
            </a:r>
            <a:r>
              <a:rPr spc="-5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50787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7164" y="320497"/>
            <a:ext cx="42164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pc="-5" dirty="0"/>
              <a:t>Des poids lourds en</a:t>
            </a:r>
            <a:r>
              <a:rPr spc="-10" dirty="0"/>
              <a:t> </a:t>
            </a:r>
            <a:r>
              <a:rPr dirty="0"/>
              <a:t>aval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2252405" y="6625090"/>
            <a:ext cx="7308427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spcBef>
                <a:spcPts val="15"/>
              </a:spcBef>
            </a:pPr>
            <a:r>
              <a:rPr spc="-5" dirty="0">
                <a:solidFill>
                  <a:prstClr val="white"/>
                </a:solidFill>
              </a:rPr>
              <a:t>Service </a:t>
            </a:r>
            <a:r>
              <a:rPr dirty="0">
                <a:solidFill>
                  <a:prstClr val="white"/>
                </a:solidFill>
              </a:rPr>
              <a:t>Affaires économiques et Prospective – </a:t>
            </a:r>
            <a:r>
              <a:rPr spc="-5" dirty="0">
                <a:solidFill>
                  <a:prstClr val="white"/>
                </a:solidFill>
              </a:rPr>
              <a:t>Chambre </a:t>
            </a:r>
            <a:r>
              <a:rPr dirty="0">
                <a:solidFill>
                  <a:prstClr val="white"/>
                </a:solidFill>
              </a:rPr>
              <a:t>d’Agriculture Hauts-de-France – Septembre</a:t>
            </a:r>
            <a:r>
              <a:rPr spc="50" dirty="0">
                <a:solidFill>
                  <a:prstClr val="white"/>
                </a:solidFill>
              </a:rPr>
              <a:t> </a:t>
            </a:r>
            <a:r>
              <a:rPr spc="-5" dirty="0">
                <a:solidFill>
                  <a:prstClr val="white"/>
                </a:solidFill>
              </a:rPr>
              <a:t>2017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991538" y="1118361"/>
          <a:ext cx="8282303" cy="47061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5010"/>
                <a:gridCol w="1981200"/>
                <a:gridCol w="1676400"/>
                <a:gridCol w="1272539"/>
                <a:gridCol w="1367154"/>
              </a:tblGrid>
              <a:tr h="246252">
                <a:tc>
                  <a:txBody>
                    <a:bodyPr/>
                    <a:lstStyle/>
                    <a:p>
                      <a:pPr marL="6724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b="1" spc="-5" dirty="0">
                          <a:latin typeface="Arial Narrow"/>
                          <a:cs typeface="Arial Narrow"/>
                        </a:rPr>
                        <a:t>Raison</a:t>
                      </a:r>
                      <a:r>
                        <a:rPr sz="1100" b="1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00" b="1" spc="-5" dirty="0">
                          <a:latin typeface="Arial Narrow"/>
                          <a:cs typeface="Arial Narrow"/>
                        </a:rPr>
                        <a:t>sociale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C04B37"/>
                      </a:solidFill>
                      <a:prstDash val="solid"/>
                    </a:lnT>
                    <a:lnB w="12700">
                      <a:solidFill>
                        <a:srgbClr val="C04B37"/>
                      </a:solidFill>
                      <a:prstDash val="solid"/>
                    </a:lnB>
                    <a:solidFill>
                      <a:srgbClr val="EECDC6"/>
                    </a:solidFill>
                  </a:tcPr>
                </a:tc>
                <a:tc>
                  <a:txBody>
                    <a:bodyPr/>
                    <a:lstStyle/>
                    <a:p>
                      <a:pPr marL="8769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b="1" dirty="0">
                          <a:latin typeface="Arial Narrow"/>
                          <a:cs typeface="Arial Narrow"/>
                        </a:rPr>
                        <a:t>Localisation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C04B37"/>
                      </a:solidFill>
                      <a:prstDash val="solid"/>
                    </a:lnT>
                    <a:lnB w="12700">
                      <a:solidFill>
                        <a:srgbClr val="C04B37"/>
                      </a:solidFill>
                      <a:prstDash val="solid"/>
                    </a:lnB>
                    <a:solidFill>
                      <a:srgbClr val="EECDC6"/>
                    </a:solidFill>
                  </a:tcPr>
                </a:tc>
                <a:tc>
                  <a:txBody>
                    <a:bodyPr/>
                    <a:lstStyle/>
                    <a:p>
                      <a:pPr marR="43307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b="1" dirty="0">
                          <a:latin typeface="Arial Narrow"/>
                          <a:cs typeface="Arial Narrow"/>
                        </a:rPr>
                        <a:t>Filiè</a:t>
                      </a:r>
                      <a:r>
                        <a:rPr sz="1100" b="1" spc="-5" dirty="0">
                          <a:latin typeface="Arial Narrow"/>
                          <a:cs typeface="Arial Narrow"/>
                        </a:rPr>
                        <a:t>res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C04B37"/>
                      </a:solidFill>
                      <a:prstDash val="solid"/>
                    </a:lnT>
                    <a:lnB w="12700">
                      <a:solidFill>
                        <a:srgbClr val="C04B37"/>
                      </a:solidFill>
                      <a:prstDash val="solid"/>
                    </a:lnB>
                    <a:solidFill>
                      <a:srgbClr val="EECDC6"/>
                    </a:solidFill>
                  </a:tcPr>
                </a:tc>
                <a:tc>
                  <a:txBody>
                    <a:bodyPr/>
                    <a:lstStyle/>
                    <a:p>
                      <a:pPr marL="10477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b="1" spc="-5" dirty="0">
                          <a:latin typeface="Arial Narrow"/>
                          <a:cs typeface="Arial Narrow"/>
                        </a:rPr>
                        <a:t>Maillon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C04B37"/>
                      </a:solidFill>
                      <a:prstDash val="solid"/>
                    </a:lnT>
                    <a:lnB w="12700">
                      <a:solidFill>
                        <a:srgbClr val="C04B37"/>
                      </a:solidFill>
                      <a:prstDash val="solid"/>
                    </a:lnB>
                    <a:solidFill>
                      <a:srgbClr val="EECD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b="1" dirty="0">
                          <a:latin typeface="Arial Narrow"/>
                          <a:cs typeface="Arial Narrow"/>
                        </a:rPr>
                        <a:t>Taille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C04B37"/>
                      </a:solidFill>
                      <a:prstDash val="solid"/>
                    </a:lnT>
                    <a:lnB w="12700">
                      <a:solidFill>
                        <a:srgbClr val="C04B37"/>
                      </a:solidFill>
                      <a:prstDash val="solid"/>
                    </a:lnB>
                    <a:solidFill>
                      <a:srgbClr val="EECDC6"/>
                    </a:solidFill>
                  </a:tcPr>
                </a:tc>
              </a:tr>
              <a:tr h="149400">
                <a:tc>
                  <a:txBody>
                    <a:bodyPr/>
                    <a:lstStyle/>
                    <a:p>
                      <a:pPr marL="90170">
                        <a:lnSpc>
                          <a:spcPts val="990"/>
                        </a:lnSpc>
                        <a:spcBef>
                          <a:spcPts val="80"/>
                        </a:spcBef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ROQUETTE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lnT w="12700">
                      <a:solidFill>
                        <a:srgbClr val="C04B3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ts val="99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LESTREM</a:t>
                      </a:r>
                      <a:r>
                        <a:rPr sz="900" spc="-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(62)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lnT w="12700">
                      <a:solidFill>
                        <a:srgbClr val="C04B3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ts val="99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Céréales </a:t>
                      </a:r>
                      <a:r>
                        <a:rPr sz="900" dirty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900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Amylacés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lnT w="12700">
                      <a:solidFill>
                        <a:srgbClr val="C04B3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4139" algn="ctr">
                        <a:lnSpc>
                          <a:spcPts val="99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Transformation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lnT w="12700">
                      <a:solidFill>
                        <a:srgbClr val="C04B3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  <a:spcBef>
                          <a:spcPts val="204"/>
                        </a:spcBef>
                      </a:pPr>
                      <a:r>
                        <a:rPr sz="800" dirty="0">
                          <a:latin typeface="Arial Narrow"/>
                          <a:cs typeface="Arial Narrow"/>
                        </a:rPr>
                        <a:t>Plus de 2 000</a:t>
                      </a:r>
                      <a:r>
                        <a:rPr sz="800" spc="-7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salariés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26034" marB="0">
                    <a:lnT w="12700">
                      <a:solidFill>
                        <a:srgbClr val="C04B37"/>
                      </a:solidFill>
                      <a:prstDash val="solid"/>
                    </a:lnT>
                  </a:tcPr>
                </a:tc>
              </a:tr>
              <a:tr h="148717">
                <a:tc>
                  <a:txBody>
                    <a:bodyPr/>
                    <a:lstStyle/>
                    <a:p>
                      <a:pPr marL="90170">
                        <a:lnSpc>
                          <a:spcPts val="990"/>
                        </a:lnSpc>
                        <a:spcBef>
                          <a:spcPts val="80"/>
                        </a:spcBef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MENISSEZ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ts val="99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FEIGNIES</a:t>
                      </a:r>
                      <a:r>
                        <a:rPr sz="900" spc="-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(59)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66395" algn="r">
                        <a:lnSpc>
                          <a:spcPts val="99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900" dirty="0">
                          <a:latin typeface="Arial Narrow"/>
                          <a:cs typeface="Arial Narrow"/>
                        </a:rPr>
                        <a:t>é</a:t>
                      </a:r>
                      <a:r>
                        <a:rPr sz="900" spc="-10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900" dirty="0">
                          <a:latin typeface="Arial Narrow"/>
                          <a:cs typeface="Arial Narrow"/>
                        </a:rPr>
                        <a:t>é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dirty="0">
                          <a:latin typeface="Arial Narrow"/>
                          <a:cs typeface="Arial Narrow"/>
                        </a:rPr>
                        <a:t>les</a:t>
                      </a:r>
                      <a:r>
                        <a:rPr sz="900" spc="-10" dirty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900" dirty="0">
                          <a:latin typeface="Arial Narrow"/>
                          <a:cs typeface="Arial Narrow"/>
                        </a:rPr>
                        <a:t>b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900" dirty="0">
                          <a:latin typeface="Arial Narrow"/>
                          <a:cs typeface="Arial Narrow"/>
                        </a:rPr>
                        <a:t>ul.</a:t>
                      </a:r>
                      <a:r>
                        <a:rPr sz="900" spc="-10" dirty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900" dirty="0">
                          <a:latin typeface="Arial Narrow"/>
                          <a:cs typeface="Arial Narrow"/>
                        </a:rPr>
                        <a:t>bis</a:t>
                      </a:r>
                      <a:r>
                        <a:rPr sz="900" spc="10" dirty="0"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900" dirty="0">
                          <a:latin typeface="Arial Narrow"/>
                          <a:cs typeface="Arial Narrow"/>
                        </a:rPr>
                        <a:t>uit.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4139" algn="ctr">
                        <a:lnSpc>
                          <a:spcPts val="99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Transformation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  <a:spcBef>
                          <a:spcPts val="204"/>
                        </a:spcBef>
                      </a:pPr>
                      <a:r>
                        <a:rPr sz="800" dirty="0">
                          <a:latin typeface="Arial Narrow"/>
                          <a:cs typeface="Arial Narrow"/>
                        </a:rPr>
                        <a:t>De 500 à 999</a:t>
                      </a:r>
                      <a:r>
                        <a:rPr sz="800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salariés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26034" marB="0">
                    <a:solidFill>
                      <a:srgbClr val="F1F1F1"/>
                    </a:solidFill>
                  </a:tcPr>
                </a:tc>
              </a:tr>
              <a:tr h="148716">
                <a:tc>
                  <a:txBody>
                    <a:bodyPr/>
                    <a:lstStyle/>
                    <a:p>
                      <a:pPr marL="90170">
                        <a:lnSpc>
                          <a:spcPts val="985"/>
                        </a:lnSpc>
                        <a:spcBef>
                          <a:spcPts val="80"/>
                        </a:spcBef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LAMY</a:t>
                      </a:r>
                      <a:r>
                        <a:rPr sz="9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LUTTI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ts val="985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BONDUES (59)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ts val="985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Sucre </a:t>
                      </a:r>
                      <a:r>
                        <a:rPr sz="900" dirty="0">
                          <a:latin typeface="Arial Narrow"/>
                          <a:cs typeface="Arial Narrow"/>
                        </a:rPr>
                        <a:t>et</a:t>
                      </a:r>
                      <a:r>
                        <a:rPr sz="9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confiserie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104139" algn="ctr">
                        <a:lnSpc>
                          <a:spcPts val="985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Transformation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  <a:spcBef>
                          <a:spcPts val="204"/>
                        </a:spcBef>
                      </a:pPr>
                      <a:r>
                        <a:rPr sz="800" dirty="0">
                          <a:latin typeface="Arial Narrow"/>
                          <a:cs typeface="Arial Narrow"/>
                        </a:rPr>
                        <a:t>De 500 à 999</a:t>
                      </a:r>
                      <a:r>
                        <a:rPr sz="800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salariés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26034" marB="0"/>
                </a:tc>
              </a:tr>
              <a:tr h="148462">
                <a:tc>
                  <a:txBody>
                    <a:bodyPr/>
                    <a:lstStyle/>
                    <a:p>
                      <a:pPr marL="90170">
                        <a:lnSpc>
                          <a:spcPts val="990"/>
                        </a:lnSpc>
                        <a:spcBef>
                          <a:spcPts val="80"/>
                        </a:spcBef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M'C</a:t>
                      </a:r>
                      <a:r>
                        <a:rPr sz="900" b="1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CAIN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ts val="99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HARNES (62)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ts val="99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Pommes </a:t>
                      </a:r>
                      <a:r>
                        <a:rPr sz="900" dirty="0">
                          <a:latin typeface="Arial Narrow"/>
                          <a:cs typeface="Arial Narrow"/>
                        </a:rPr>
                        <a:t>de</a:t>
                      </a:r>
                      <a:r>
                        <a:rPr sz="9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terre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4139" algn="ctr">
                        <a:lnSpc>
                          <a:spcPts val="99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Transformation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  <a:spcBef>
                          <a:spcPts val="204"/>
                        </a:spcBef>
                      </a:pPr>
                      <a:r>
                        <a:rPr sz="800" dirty="0">
                          <a:latin typeface="Arial Narrow"/>
                          <a:cs typeface="Arial Narrow"/>
                        </a:rPr>
                        <a:t>De 500 à 999</a:t>
                      </a:r>
                      <a:r>
                        <a:rPr sz="800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salariés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26034" marB="0">
                    <a:solidFill>
                      <a:srgbClr val="F1F1F1"/>
                    </a:solidFill>
                  </a:tcPr>
                </a:tc>
              </a:tr>
              <a:tr h="148716">
                <a:tc>
                  <a:txBody>
                    <a:bodyPr/>
                    <a:lstStyle/>
                    <a:p>
                      <a:pPr marL="90170">
                        <a:lnSpc>
                          <a:spcPts val="990"/>
                        </a:lnSpc>
                        <a:spcBef>
                          <a:spcPts val="80"/>
                        </a:spcBef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BONDUELLE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ts val="99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ESTREES MONS</a:t>
                      </a:r>
                      <a:r>
                        <a:rPr sz="900" spc="-4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(80)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ts val="99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Légumes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104139" algn="ctr">
                        <a:lnSpc>
                          <a:spcPts val="99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Transformation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  <a:spcBef>
                          <a:spcPts val="204"/>
                        </a:spcBef>
                      </a:pPr>
                      <a:r>
                        <a:rPr sz="800" dirty="0">
                          <a:latin typeface="Arial Narrow"/>
                          <a:cs typeface="Arial Narrow"/>
                        </a:rPr>
                        <a:t>De 500 à 999</a:t>
                      </a:r>
                      <a:r>
                        <a:rPr sz="800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salariés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26034" marB="0"/>
                </a:tc>
              </a:tr>
              <a:tr h="148717">
                <a:tc>
                  <a:txBody>
                    <a:bodyPr/>
                    <a:lstStyle/>
                    <a:p>
                      <a:pPr marL="90170">
                        <a:lnSpc>
                          <a:spcPts val="990"/>
                        </a:lnSpc>
                        <a:spcBef>
                          <a:spcPts val="80"/>
                        </a:spcBef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BONDUELLE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ts val="99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RENESCURE</a:t>
                      </a:r>
                      <a:r>
                        <a:rPr sz="900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(59)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ts val="99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Légumes </a:t>
                      </a:r>
                      <a:r>
                        <a:rPr sz="900" dirty="0">
                          <a:latin typeface="Arial Narrow"/>
                          <a:cs typeface="Arial Narrow"/>
                        </a:rPr>
                        <a:t>et 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fruits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4139" algn="ctr">
                        <a:lnSpc>
                          <a:spcPts val="99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Transformation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  <a:spcBef>
                          <a:spcPts val="204"/>
                        </a:spcBef>
                      </a:pPr>
                      <a:r>
                        <a:rPr sz="800" dirty="0">
                          <a:latin typeface="Arial Narrow"/>
                          <a:cs typeface="Arial Narrow"/>
                        </a:rPr>
                        <a:t>De 250 à 499</a:t>
                      </a:r>
                      <a:r>
                        <a:rPr sz="800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salariés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26034" marB="0">
                    <a:solidFill>
                      <a:srgbClr val="F1F1F1"/>
                    </a:solidFill>
                  </a:tcPr>
                </a:tc>
              </a:tr>
              <a:tr h="148843">
                <a:tc>
                  <a:txBody>
                    <a:bodyPr/>
                    <a:lstStyle/>
                    <a:p>
                      <a:pPr marL="90170">
                        <a:lnSpc>
                          <a:spcPts val="985"/>
                        </a:lnSpc>
                        <a:spcBef>
                          <a:spcPts val="80"/>
                        </a:spcBef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DAILYCER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ts val="985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FAVEROLLES</a:t>
                      </a:r>
                      <a:r>
                        <a:rPr sz="900" spc="-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(80)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ts val="985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Céréales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104139" algn="ctr">
                        <a:lnSpc>
                          <a:spcPts val="985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Transformation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  <a:spcBef>
                          <a:spcPts val="204"/>
                        </a:spcBef>
                      </a:pPr>
                      <a:r>
                        <a:rPr sz="800" dirty="0">
                          <a:latin typeface="Arial Narrow"/>
                          <a:cs typeface="Arial Narrow"/>
                        </a:rPr>
                        <a:t>De 250 à 499</a:t>
                      </a:r>
                      <a:r>
                        <a:rPr sz="800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salariés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26034" marB="0"/>
                </a:tc>
              </a:tr>
              <a:tr h="148717">
                <a:tc>
                  <a:txBody>
                    <a:bodyPr/>
                    <a:lstStyle/>
                    <a:p>
                      <a:pPr marL="90170">
                        <a:lnSpc>
                          <a:spcPts val="985"/>
                        </a:lnSpc>
                        <a:spcBef>
                          <a:spcPts val="80"/>
                        </a:spcBef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NORIAP COOP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ts val="985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BOVES</a:t>
                      </a:r>
                      <a:r>
                        <a:rPr sz="900" spc="-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(80)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ts val="985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Céréales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6045" algn="ctr">
                        <a:lnSpc>
                          <a:spcPts val="985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Négoce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  <a:spcBef>
                          <a:spcPts val="204"/>
                        </a:spcBef>
                      </a:pPr>
                      <a:r>
                        <a:rPr sz="800" dirty="0">
                          <a:latin typeface="Arial Narrow"/>
                          <a:cs typeface="Arial Narrow"/>
                        </a:rPr>
                        <a:t>De 250 à 499</a:t>
                      </a:r>
                      <a:r>
                        <a:rPr sz="800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salariés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26034" marB="0">
                    <a:solidFill>
                      <a:srgbClr val="F1F1F1"/>
                    </a:solidFill>
                  </a:tcPr>
                </a:tc>
              </a:tr>
              <a:tr h="148716">
                <a:tc>
                  <a:txBody>
                    <a:bodyPr/>
                    <a:lstStyle/>
                    <a:p>
                      <a:pPr marL="90170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INTERSNACK</a:t>
                      </a:r>
                      <a:r>
                        <a:rPr sz="900" b="1" spc="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VICO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MONTIGNY LENGRAIN</a:t>
                      </a:r>
                      <a:r>
                        <a:rPr sz="9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(02)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Pommes </a:t>
                      </a:r>
                      <a:r>
                        <a:rPr sz="900" dirty="0">
                          <a:latin typeface="Arial Narrow"/>
                          <a:cs typeface="Arial Narrow"/>
                        </a:rPr>
                        <a:t>de</a:t>
                      </a:r>
                      <a:r>
                        <a:rPr sz="9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terre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104139" algn="ctr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Transformation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0"/>
                        </a:lnSpc>
                        <a:spcBef>
                          <a:spcPts val="204"/>
                        </a:spcBef>
                      </a:pPr>
                      <a:r>
                        <a:rPr sz="800" dirty="0">
                          <a:latin typeface="Arial Narrow"/>
                          <a:cs typeface="Arial Narrow"/>
                        </a:rPr>
                        <a:t>De 250 à 499</a:t>
                      </a:r>
                      <a:r>
                        <a:rPr sz="800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salariés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26034" marB="0"/>
                </a:tc>
              </a:tr>
              <a:tr h="148716">
                <a:tc>
                  <a:txBody>
                    <a:bodyPr/>
                    <a:lstStyle/>
                    <a:p>
                      <a:pPr marL="90170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SCA UNEAL-AD</a:t>
                      </a:r>
                      <a:r>
                        <a:rPr sz="900" b="1" spc="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VITAM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SAINT LAURENT BLANGY</a:t>
                      </a:r>
                      <a:r>
                        <a:rPr sz="9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(62)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Céréales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6045" algn="ctr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Négoce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0"/>
                        </a:lnSpc>
                        <a:spcBef>
                          <a:spcPts val="204"/>
                        </a:spcBef>
                      </a:pPr>
                      <a:r>
                        <a:rPr sz="800" dirty="0">
                          <a:latin typeface="Arial Narrow"/>
                          <a:cs typeface="Arial Narrow"/>
                        </a:rPr>
                        <a:t>De 250 à 499</a:t>
                      </a:r>
                      <a:r>
                        <a:rPr sz="800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salariés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26034" marB="0">
                    <a:solidFill>
                      <a:srgbClr val="F1F1F1"/>
                    </a:solidFill>
                  </a:tcPr>
                </a:tc>
              </a:tr>
              <a:tr h="148462">
                <a:tc>
                  <a:txBody>
                    <a:bodyPr/>
                    <a:lstStyle/>
                    <a:p>
                      <a:pPr marL="90170">
                        <a:lnSpc>
                          <a:spcPts val="985"/>
                        </a:lnSpc>
                        <a:spcBef>
                          <a:spcPts val="80"/>
                        </a:spcBef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CARGILL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ts val="985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HAUBOURDIN</a:t>
                      </a:r>
                      <a:r>
                        <a:rPr sz="900" spc="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(59)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ts val="985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Céréales </a:t>
                      </a:r>
                      <a:r>
                        <a:rPr sz="900" dirty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900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Amylacés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104139" algn="ctr">
                        <a:lnSpc>
                          <a:spcPts val="985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Transformation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  <a:spcBef>
                          <a:spcPts val="204"/>
                        </a:spcBef>
                      </a:pPr>
                      <a:r>
                        <a:rPr sz="800" dirty="0">
                          <a:latin typeface="Arial Narrow"/>
                          <a:cs typeface="Arial Narrow"/>
                        </a:rPr>
                        <a:t>De 250 à 499</a:t>
                      </a:r>
                      <a:r>
                        <a:rPr sz="800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salariés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26034" marB="0"/>
                </a:tc>
              </a:tr>
              <a:tr h="148717">
                <a:tc>
                  <a:txBody>
                    <a:bodyPr/>
                    <a:lstStyle/>
                    <a:p>
                      <a:pPr marL="90170">
                        <a:lnSpc>
                          <a:spcPts val="985"/>
                        </a:lnSpc>
                        <a:spcBef>
                          <a:spcPts val="80"/>
                        </a:spcBef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BOUQUET D'OR 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-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CEMOI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ts val="985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VILLENEUVE D'ASCQ</a:t>
                      </a:r>
                      <a:r>
                        <a:rPr sz="9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(59)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ts val="985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Sucre </a:t>
                      </a:r>
                      <a:r>
                        <a:rPr sz="900" dirty="0">
                          <a:latin typeface="Arial Narrow"/>
                          <a:cs typeface="Arial Narrow"/>
                        </a:rPr>
                        <a:t>et</a:t>
                      </a:r>
                      <a:r>
                        <a:rPr sz="9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confiserie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4139" algn="ctr">
                        <a:lnSpc>
                          <a:spcPts val="985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Transformation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  <a:spcBef>
                          <a:spcPts val="204"/>
                        </a:spcBef>
                      </a:pPr>
                      <a:r>
                        <a:rPr sz="800" dirty="0">
                          <a:latin typeface="Arial Narrow"/>
                          <a:cs typeface="Arial Narrow"/>
                        </a:rPr>
                        <a:t>De 250 à 499</a:t>
                      </a:r>
                      <a:r>
                        <a:rPr sz="800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salariés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26034" marB="0">
                    <a:solidFill>
                      <a:srgbClr val="F1F1F1"/>
                    </a:solidFill>
                  </a:tcPr>
                </a:tc>
              </a:tr>
              <a:tr h="148716">
                <a:tc>
                  <a:txBody>
                    <a:bodyPr/>
                    <a:lstStyle/>
                    <a:p>
                      <a:pPr marL="90170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AJINOMOTO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EUROLYSINE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AMIENS</a:t>
                      </a:r>
                      <a:r>
                        <a:rPr sz="9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(80)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Alimentation</a:t>
                      </a:r>
                      <a:r>
                        <a:rPr sz="900" spc="-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animale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104139" algn="ctr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Transformation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0"/>
                        </a:lnSpc>
                        <a:spcBef>
                          <a:spcPts val="204"/>
                        </a:spcBef>
                      </a:pPr>
                      <a:r>
                        <a:rPr sz="800" dirty="0">
                          <a:latin typeface="Arial Narrow"/>
                          <a:cs typeface="Arial Narrow"/>
                        </a:rPr>
                        <a:t>De 250 à 499</a:t>
                      </a:r>
                      <a:r>
                        <a:rPr sz="800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salariés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26034" marB="0"/>
                </a:tc>
              </a:tr>
              <a:tr h="148844">
                <a:tc>
                  <a:txBody>
                    <a:bodyPr/>
                    <a:lstStyle/>
                    <a:p>
                      <a:pPr marL="90170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UNITED</a:t>
                      </a:r>
                      <a:r>
                        <a:rPr sz="9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BISCUITS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NIEPPE</a:t>
                      </a:r>
                      <a:r>
                        <a:rPr sz="900" spc="-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(59)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66395" algn="r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900" dirty="0">
                          <a:latin typeface="Arial Narrow"/>
                          <a:cs typeface="Arial Narrow"/>
                        </a:rPr>
                        <a:t>é</a:t>
                      </a:r>
                      <a:r>
                        <a:rPr sz="900" spc="-10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900" dirty="0">
                          <a:latin typeface="Arial Narrow"/>
                          <a:cs typeface="Arial Narrow"/>
                        </a:rPr>
                        <a:t>é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dirty="0">
                          <a:latin typeface="Arial Narrow"/>
                          <a:cs typeface="Arial Narrow"/>
                        </a:rPr>
                        <a:t>les</a:t>
                      </a:r>
                      <a:r>
                        <a:rPr sz="900" spc="-10" dirty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900" dirty="0">
                          <a:latin typeface="Arial Narrow"/>
                          <a:cs typeface="Arial Narrow"/>
                        </a:rPr>
                        <a:t>b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900" dirty="0">
                          <a:latin typeface="Arial Narrow"/>
                          <a:cs typeface="Arial Narrow"/>
                        </a:rPr>
                        <a:t>ul.</a:t>
                      </a:r>
                      <a:r>
                        <a:rPr sz="900" spc="-10" dirty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900" dirty="0">
                          <a:latin typeface="Arial Narrow"/>
                          <a:cs typeface="Arial Narrow"/>
                        </a:rPr>
                        <a:t>bis</a:t>
                      </a:r>
                      <a:r>
                        <a:rPr sz="900" spc="10" dirty="0"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900" dirty="0">
                          <a:latin typeface="Arial Narrow"/>
                          <a:cs typeface="Arial Narrow"/>
                        </a:rPr>
                        <a:t>uit.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4139" algn="ctr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Transformation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0"/>
                        </a:lnSpc>
                        <a:spcBef>
                          <a:spcPts val="209"/>
                        </a:spcBef>
                      </a:pPr>
                      <a:r>
                        <a:rPr sz="800" dirty="0">
                          <a:latin typeface="Arial Narrow"/>
                          <a:cs typeface="Arial Narrow"/>
                        </a:rPr>
                        <a:t>De 250 à 499</a:t>
                      </a:r>
                      <a:r>
                        <a:rPr sz="800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salariés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26669" marB="0">
                    <a:solidFill>
                      <a:srgbClr val="F1F1F1"/>
                    </a:solidFill>
                  </a:tcPr>
                </a:tc>
              </a:tr>
              <a:tr h="148716">
                <a:tc>
                  <a:txBody>
                    <a:bodyPr/>
                    <a:lstStyle/>
                    <a:p>
                      <a:pPr marL="90170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NESTLE PURINA</a:t>
                      </a:r>
                      <a:r>
                        <a:rPr sz="900" b="1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PETCARE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AUBIGNY</a:t>
                      </a:r>
                      <a:r>
                        <a:rPr sz="9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(80)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Alimentation</a:t>
                      </a:r>
                      <a:r>
                        <a:rPr sz="900" spc="-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animale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104139" algn="ctr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Transformation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0"/>
                        </a:lnSpc>
                        <a:spcBef>
                          <a:spcPts val="209"/>
                        </a:spcBef>
                      </a:pPr>
                      <a:r>
                        <a:rPr sz="800" dirty="0">
                          <a:latin typeface="Arial Narrow"/>
                          <a:cs typeface="Arial Narrow"/>
                        </a:rPr>
                        <a:t>De 250 à 499</a:t>
                      </a:r>
                      <a:r>
                        <a:rPr sz="800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salariés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26669" marB="0"/>
                </a:tc>
              </a:tr>
              <a:tr h="148716">
                <a:tc>
                  <a:txBody>
                    <a:bodyPr/>
                    <a:lstStyle/>
                    <a:p>
                      <a:pPr marL="90170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HEINEKEN</a:t>
                      </a:r>
                      <a:r>
                        <a:rPr sz="9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ENTREPRISE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MONS </a:t>
                      </a:r>
                      <a:r>
                        <a:rPr sz="900" dirty="0">
                          <a:latin typeface="Arial Narrow"/>
                          <a:cs typeface="Arial Narrow"/>
                        </a:rPr>
                        <a:t>EN 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BAROEUL</a:t>
                      </a:r>
                      <a:r>
                        <a:rPr sz="9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(59)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Brasserie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4139" algn="ctr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Transformation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0"/>
                        </a:lnSpc>
                        <a:spcBef>
                          <a:spcPts val="210"/>
                        </a:spcBef>
                      </a:pPr>
                      <a:r>
                        <a:rPr sz="800" dirty="0">
                          <a:latin typeface="Arial Narrow"/>
                          <a:cs typeface="Arial Narrow"/>
                        </a:rPr>
                        <a:t>De 250 à 499</a:t>
                      </a:r>
                      <a:r>
                        <a:rPr sz="800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salariés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26670" marB="0">
                    <a:solidFill>
                      <a:srgbClr val="F1F1F1"/>
                    </a:solidFill>
                  </a:tcPr>
                </a:tc>
              </a:tr>
              <a:tr h="148717">
                <a:tc>
                  <a:txBody>
                    <a:bodyPr/>
                    <a:lstStyle/>
                    <a:p>
                      <a:pPr marL="90170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FERME DE 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LA</a:t>
                      </a:r>
                      <a:r>
                        <a:rPr sz="900" b="1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GONTIERE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COMINES</a:t>
                      </a:r>
                      <a:r>
                        <a:rPr sz="9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(59)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Légumes </a:t>
                      </a:r>
                      <a:r>
                        <a:rPr sz="900" dirty="0">
                          <a:latin typeface="Arial Narrow"/>
                          <a:cs typeface="Arial Narrow"/>
                        </a:rPr>
                        <a:t>et 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fruits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104139" algn="ctr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Transformation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0"/>
                        </a:lnSpc>
                        <a:spcBef>
                          <a:spcPts val="210"/>
                        </a:spcBef>
                      </a:pPr>
                      <a:r>
                        <a:rPr sz="800" dirty="0">
                          <a:latin typeface="Arial Narrow"/>
                          <a:cs typeface="Arial Narrow"/>
                        </a:rPr>
                        <a:t>De 250 à 499</a:t>
                      </a:r>
                      <a:r>
                        <a:rPr sz="800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salariés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26670" marB="0"/>
                </a:tc>
              </a:tr>
              <a:tr h="148462">
                <a:tc>
                  <a:txBody>
                    <a:bodyPr/>
                    <a:lstStyle/>
                    <a:p>
                      <a:pPr marL="90170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NESTLE PURINA PETCARE</a:t>
                      </a:r>
                      <a:r>
                        <a:rPr sz="9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FRANCE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MARCONNELLE</a:t>
                      </a:r>
                      <a:r>
                        <a:rPr sz="9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(62)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Alimentation</a:t>
                      </a:r>
                      <a:r>
                        <a:rPr sz="900" spc="-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animale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4139" algn="ctr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Transformation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0"/>
                        </a:lnSpc>
                        <a:spcBef>
                          <a:spcPts val="209"/>
                        </a:spcBef>
                      </a:pPr>
                      <a:r>
                        <a:rPr sz="800" dirty="0">
                          <a:latin typeface="Arial Narrow"/>
                          <a:cs typeface="Arial Narrow"/>
                        </a:rPr>
                        <a:t>De 250 à 499</a:t>
                      </a:r>
                      <a:r>
                        <a:rPr sz="800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salariés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26669" marB="0">
                    <a:solidFill>
                      <a:srgbClr val="F1F1F1"/>
                    </a:solidFill>
                  </a:tcPr>
                </a:tc>
              </a:tr>
              <a:tr h="148717">
                <a:tc>
                  <a:txBody>
                    <a:bodyPr/>
                    <a:lstStyle/>
                    <a:p>
                      <a:pPr marL="90170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CEREAL PARTNERS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NESTLE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ITANCOURT (02)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Céréales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104139" algn="ctr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Transformation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0"/>
                        </a:lnSpc>
                        <a:spcBef>
                          <a:spcPts val="209"/>
                        </a:spcBef>
                      </a:pPr>
                      <a:r>
                        <a:rPr sz="800" dirty="0">
                          <a:latin typeface="Arial Narrow"/>
                          <a:cs typeface="Arial Narrow"/>
                        </a:rPr>
                        <a:t>De 250 à 499</a:t>
                      </a:r>
                      <a:r>
                        <a:rPr sz="800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salariés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26669" marB="0"/>
                </a:tc>
              </a:tr>
              <a:tr h="148717">
                <a:tc>
                  <a:txBody>
                    <a:bodyPr/>
                    <a:lstStyle/>
                    <a:p>
                      <a:pPr marL="90170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BRIOCHE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PASQUIER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VRON</a:t>
                      </a:r>
                      <a:r>
                        <a:rPr sz="9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(80)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66395" algn="r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900" dirty="0">
                          <a:latin typeface="Arial Narrow"/>
                          <a:cs typeface="Arial Narrow"/>
                        </a:rPr>
                        <a:t>é</a:t>
                      </a:r>
                      <a:r>
                        <a:rPr sz="900" spc="-10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900" dirty="0">
                          <a:latin typeface="Arial Narrow"/>
                          <a:cs typeface="Arial Narrow"/>
                        </a:rPr>
                        <a:t>é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dirty="0">
                          <a:latin typeface="Arial Narrow"/>
                          <a:cs typeface="Arial Narrow"/>
                        </a:rPr>
                        <a:t>les</a:t>
                      </a:r>
                      <a:r>
                        <a:rPr sz="900" spc="-10" dirty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900" dirty="0">
                          <a:latin typeface="Arial Narrow"/>
                          <a:cs typeface="Arial Narrow"/>
                        </a:rPr>
                        <a:t>b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900" dirty="0">
                          <a:latin typeface="Arial Narrow"/>
                          <a:cs typeface="Arial Narrow"/>
                        </a:rPr>
                        <a:t>ul.</a:t>
                      </a:r>
                      <a:r>
                        <a:rPr sz="900" spc="-10" dirty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900" dirty="0">
                          <a:latin typeface="Arial Narrow"/>
                          <a:cs typeface="Arial Narrow"/>
                        </a:rPr>
                        <a:t>bis</a:t>
                      </a:r>
                      <a:r>
                        <a:rPr sz="900" spc="10" dirty="0"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900" dirty="0">
                          <a:latin typeface="Arial Narrow"/>
                          <a:cs typeface="Arial Narrow"/>
                        </a:rPr>
                        <a:t>uit.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4139" algn="ctr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Transformation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0"/>
                        </a:lnSpc>
                        <a:spcBef>
                          <a:spcPts val="210"/>
                        </a:spcBef>
                      </a:pPr>
                      <a:r>
                        <a:rPr sz="800" dirty="0">
                          <a:latin typeface="Arial Narrow"/>
                          <a:cs typeface="Arial Narrow"/>
                        </a:rPr>
                        <a:t>De 250 à 499</a:t>
                      </a:r>
                      <a:r>
                        <a:rPr sz="800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salariés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26670" marB="0">
                    <a:solidFill>
                      <a:srgbClr val="F1F1F1"/>
                    </a:solidFill>
                  </a:tcPr>
                </a:tc>
              </a:tr>
              <a:tr h="148844">
                <a:tc>
                  <a:txBody>
                    <a:bodyPr/>
                    <a:lstStyle/>
                    <a:p>
                      <a:pPr marL="90170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TEREOS</a:t>
                      </a:r>
                      <a:r>
                        <a:rPr sz="900" b="1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FRANCE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LILLERS</a:t>
                      </a:r>
                      <a:r>
                        <a:rPr sz="9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(62)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Sucre </a:t>
                      </a:r>
                      <a:r>
                        <a:rPr sz="900" dirty="0">
                          <a:latin typeface="Arial Narrow"/>
                          <a:cs typeface="Arial Narrow"/>
                        </a:rPr>
                        <a:t>et</a:t>
                      </a:r>
                      <a:r>
                        <a:rPr sz="9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confiserie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104139" algn="ctr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Transformation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0"/>
                        </a:lnSpc>
                        <a:spcBef>
                          <a:spcPts val="210"/>
                        </a:spcBef>
                      </a:pPr>
                      <a:r>
                        <a:rPr sz="800" dirty="0">
                          <a:latin typeface="Arial Narrow"/>
                          <a:cs typeface="Arial Narrow"/>
                        </a:rPr>
                        <a:t>De 250 à 499</a:t>
                      </a:r>
                      <a:r>
                        <a:rPr sz="800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salariés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26670" marB="0"/>
                </a:tc>
              </a:tr>
              <a:tr h="148716">
                <a:tc>
                  <a:txBody>
                    <a:bodyPr/>
                    <a:lstStyle/>
                    <a:p>
                      <a:pPr marL="90170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M'C</a:t>
                      </a:r>
                      <a:r>
                        <a:rPr sz="900" b="1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CAIN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BETHUNE</a:t>
                      </a:r>
                      <a:r>
                        <a:rPr sz="9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(62)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Pommes </a:t>
                      </a:r>
                      <a:r>
                        <a:rPr sz="900" dirty="0">
                          <a:latin typeface="Arial Narrow"/>
                          <a:cs typeface="Arial Narrow"/>
                        </a:rPr>
                        <a:t>de</a:t>
                      </a:r>
                      <a:r>
                        <a:rPr sz="9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terre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4139" algn="ctr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Transformation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0"/>
                        </a:lnSpc>
                        <a:spcBef>
                          <a:spcPts val="210"/>
                        </a:spcBef>
                      </a:pPr>
                      <a:r>
                        <a:rPr sz="800" dirty="0">
                          <a:latin typeface="Arial Narrow"/>
                          <a:cs typeface="Arial Narrow"/>
                        </a:rPr>
                        <a:t>De 100 à 249</a:t>
                      </a:r>
                      <a:r>
                        <a:rPr sz="800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salariés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26670" marB="0">
                    <a:solidFill>
                      <a:srgbClr val="F1F1F1"/>
                    </a:solidFill>
                  </a:tcPr>
                </a:tc>
              </a:tr>
              <a:tr h="148717">
                <a:tc>
                  <a:txBody>
                    <a:bodyPr/>
                    <a:lstStyle/>
                    <a:p>
                      <a:pPr marL="90170">
                        <a:lnSpc>
                          <a:spcPts val="980"/>
                        </a:lnSpc>
                        <a:spcBef>
                          <a:spcPts val="85"/>
                        </a:spcBef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TEREOS</a:t>
                      </a:r>
                      <a:r>
                        <a:rPr sz="900" b="1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SYRAL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ts val="980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MESNIL SAINT NICAISE</a:t>
                      </a:r>
                      <a:r>
                        <a:rPr sz="900" spc="-5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(80)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ts val="980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Céréales </a:t>
                      </a:r>
                      <a:r>
                        <a:rPr sz="900" dirty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900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Amylacés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104139" algn="ctr">
                        <a:lnSpc>
                          <a:spcPts val="980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Transformation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0"/>
                        </a:lnSpc>
                        <a:spcBef>
                          <a:spcPts val="210"/>
                        </a:spcBef>
                      </a:pPr>
                      <a:r>
                        <a:rPr sz="800" dirty="0">
                          <a:latin typeface="Arial Narrow"/>
                          <a:cs typeface="Arial Narrow"/>
                        </a:rPr>
                        <a:t>De 100 à 249</a:t>
                      </a:r>
                      <a:r>
                        <a:rPr sz="800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salariés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26670" marB="0"/>
                </a:tc>
              </a:tr>
              <a:tr h="148717">
                <a:tc>
                  <a:txBody>
                    <a:bodyPr/>
                    <a:lstStyle/>
                    <a:p>
                      <a:pPr marL="90170">
                        <a:lnSpc>
                          <a:spcPts val="980"/>
                        </a:lnSpc>
                        <a:spcBef>
                          <a:spcPts val="85"/>
                        </a:spcBef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BRIOCHE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PASQUIER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ts val="980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AUBIGNY </a:t>
                      </a:r>
                      <a:r>
                        <a:rPr sz="900" dirty="0">
                          <a:latin typeface="Arial Narrow"/>
                          <a:cs typeface="Arial Narrow"/>
                        </a:rPr>
                        <a:t>EN 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ARTOIS</a:t>
                      </a:r>
                      <a:r>
                        <a:rPr sz="900" spc="-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(62)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66395" algn="r">
                        <a:lnSpc>
                          <a:spcPts val="980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900" dirty="0">
                          <a:latin typeface="Arial Narrow"/>
                          <a:cs typeface="Arial Narrow"/>
                        </a:rPr>
                        <a:t>é</a:t>
                      </a:r>
                      <a:r>
                        <a:rPr sz="900" spc="-10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900" dirty="0">
                          <a:latin typeface="Arial Narrow"/>
                          <a:cs typeface="Arial Narrow"/>
                        </a:rPr>
                        <a:t>é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dirty="0">
                          <a:latin typeface="Arial Narrow"/>
                          <a:cs typeface="Arial Narrow"/>
                        </a:rPr>
                        <a:t>les</a:t>
                      </a:r>
                      <a:r>
                        <a:rPr sz="900" spc="-10" dirty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900" dirty="0">
                          <a:latin typeface="Arial Narrow"/>
                          <a:cs typeface="Arial Narrow"/>
                        </a:rPr>
                        <a:t>b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900" dirty="0">
                          <a:latin typeface="Arial Narrow"/>
                          <a:cs typeface="Arial Narrow"/>
                        </a:rPr>
                        <a:t>ul.</a:t>
                      </a:r>
                      <a:r>
                        <a:rPr sz="900" spc="-10" dirty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900" dirty="0">
                          <a:latin typeface="Arial Narrow"/>
                          <a:cs typeface="Arial Narrow"/>
                        </a:rPr>
                        <a:t>bis</a:t>
                      </a:r>
                      <a:r>
                        <a:rPr sz="900" spc="10" dirty="0"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900" dirty="0">
                          <a:latin typeface="Arial Narrow"/>
                          <a:cs typeface="Arial Narrow"/>
                        </a:rPr>
                        <a:t>uit.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4139" algn="ctr">
                        <a:lnSpc>
                          <a:spcPts val="980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Transformation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0"/>
                        </a:lnSpc>
                        <a:spcBef>
                          <a:spcPts val="210"/>
                        </a:spcBef>
                      </a:pPr>
                      <a:r>
                        <a:rPr sz="800" dirty="0">
                          <a:latin typeface="Arial Narrow"/>
                          <a:cs typeface="Arial Narrow"/>
                        </a:rPr>
                        <a:t>De 100 à 249</a:t>
                      </a:r>
                      <a:r>
                        <a:rPr sz="800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salariés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26670" marB="0">
                    <a:solidFill>
                      <a:srgbClr val="F1F1F1"/>
                    </a:solidFill>
                  </a:tcPr>
                </a:tc>
              </a:tr>
              <a:tr h="148462">
                <a:tc>
                  <a:txBody>
                    <a:bodyPr/>
                    <a:lstStyle/>
                    <a:p>
                      <a:pPr marL="90170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SAS INZO 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IN</a:t>
                      </a:r>
                      <a:r>
                        <a:rPr sz="900" b="1" spc="-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VIVO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CHIERRY</a:t>
                      </a:r>
                      <a:r>
                        <a:rPr sz="900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(02)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Alimentation</a:t>
                      </a:r>
                      <a:r>
                        <a:rPr sz="900" spc="-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animale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104139" algn="ctr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Transformation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0"/>
                        </a:lnSpc>
                        <a:spcBef>
                          <a:spcPts val="210"/>
                        </a:spcBef>
                      </a:pPr>
                      <a:r>
                        <a:rPr sz="800" dirty="0">
                          <a:latin typeface="Arial Narrow"/>
                          <a:cs typeface="Arial Narrow"/>
                        </a:rPr>
                        <a:t>De 100 à 249</a:t>
                      </a:r>
                      <a:r>
                        <a:rPr sz="800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salariés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26670" marB="0"/>
                </a:tc>
              </a:tr>
              <a:tr h="148717">
                <a:tc>
                  <a:txBody>
                    <a:bodyPr/>
                    <a:lstStyle/>
                    <a:p>
                      <a:pPr marL="90170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SAINT LOUIS SUCRE 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9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SUDSUCKER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EPPEVILLE</a:t>
                      </a:r>
                      <a:r>
                        <a:rPr sz="900" spc="-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(80)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Sucre </a:t>
                      </a:r>
                      <a:r>
                        <a:rPr sz="900" dirty="0">
                          <a:latin typeface="Arial Narrow"/>
                          <a:cs typeface="Arial Narrow"/>
                        </a:rPr>
                        <a:t>et</a:t>
                      </a:r>
                      <a:r>
                        <a:rPr sz="9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confiserie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4139" algn="ctr">
                        <a:lnSpc>
                          <a:spcPts val="985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Transformation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0"/>
                        </a:lnSpc>
                        <a:spcBef>
                          <a:spcPts val="210"/>
                        </a:spcBef>
                      </a:pPr>
                      <a:r>
                        <a:rPr sz="800" dirty="0">
                          <a:latin typeface="Arial Narrow"/>
                          <a:cs typeface="Arial Narrow"/>
                        </a:rPr>
                        <a:t>De 100 à 249</a:t>
                      </a:r>
                      <a:r>
                        <a:rPr sz="800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salariés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26670" marB="0">
                    <a:solidFill>
                      <a:srgbClr val="F1F1F1"/>
                    </a:solidFill>
                  </a:tcPr>
                </a:tc>
              </a:tr>
              <a:tr h="148716">
                <a:tc>
                  <a:txBody>
                    <a:bodyPr/>
                    <a:lstStyle/>
                    <a:p>
                      <a:pPr marL="90170">
                        <a:lnSpc>
                          <a:spcPts val="980"/>
                        </a:lnSpc>
                        <a:spcBef>
                          <a:spcPts val="85"/>
                        </a:spcBef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TEREOS</a:t>
                      </a:r>
                      <a:r>
                        <a:rPr sz="900" b="1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FRANCE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ts val="980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BOIRY SAINTE RICTRUDE</a:t>
                      </a:r>
                      <a:r>
                        <a:rPr sz="9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(62)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ts val="980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Sucre </a:t>
                      </a:r>
                      <a:r>
                        <a:rPr sz="900" dirty="0">
                          <a:latin typeface="Arial Narrow"/>
                          <a:cs typeface="Arial Narrow"/>
                        </a:rPr>
                        <a:t>et</a:t>
                      </a:r>
                      <a:r>
                        <a:rPr sz="9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confiserie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104139" algn="ctr">
                        <a:lnSpc>
                          <a:spcPts val="980"/>
                        </a:lnSpc>
                        <a:spcBef>
                          <a:spcPts val="85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Transformation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0"/>
                        </a:lnSpc>
                        <a:spcBef>
                          <a:spcPts val="210"/>
                        </a:spcBef>
                      </a:pPr>
                      <a:r>
                        <a:rPr sz="800" dirty="0">
                          <a:latin typeface="Arial Narrow"/>
                          <a:cs typeface="Arial Narrow"/>
                        </a:rPr>
                        <a:t>De 100 à 249</a:t>
                      </a:r>
                      <a:r>
                        <a:rPr sz="800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salariés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26670" marB="0"/>
                </a:tc>
              </a:tr>
              <a:tr h="148844">
                <a:tc>
                  <a:txBody>
                    <a:bodyPr/>
                    <a:lstStyle/>
                    <a:p>
                      <a:pPr marL="90170">
                        <a:lnSpc>
                          <a:spcPts val="980"/>
                        </a:lnSpc>
                        <a:spcBef>
                          <a:spcPts val="90"/>
                        </a:spcBef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MATERNE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143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ts val="980"/>
                        </a:lnSpc>
                        <a:spcBef>
                          <a:spcPts val="90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BOUE</a:t>
                      </a:r>
                      <a:r>
                        <a:rPr sz="9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(02)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143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ts val="980"/>
                        </a:lnSpc>
                        <a:spcBef>
                          <a:spcPts val="90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Fruits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143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4139" algn="ctr">
                        <a:lnSpc>
                          <a:spcPts val="980"/>
                        </a:lnSpc>
                        <a:spcBef>
                          <a:spcPts val="90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Transformation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143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  <a:spcBef>
                          <a:spcPts val="210"/>
                        </a:spcBef>
                      </a:pPr>
                      <a:r>
                        <a:rPr sz="800" dirty="0">
                          <a:latin typeface="Arial Narrow"/>
                          <a:cs typeface="Arial Narrow"/>
                        </a:rPr>
                        <a:t>De 100 à 249</a:t>
                      </a:r>
                      <a:r>
                        <a:rPr sz="800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salariés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26670" marB="0">
                    <a:solidFill>
                      <a:srgbClr val="F1F1F1"/>
                    </a:solidFill>
                  </a:tcPr>
                </a:tc>
              </a:tr>
              <a:tr h="148691">
                <a:tc>
                  <a:txBody>
                    <a:bodyPr/>
                    <a:lstStyle/>
                    <a:p>
                      <a:pPr marL="90170">
                        <a:lnSpc>
                          <a:spcPts val="980"/>
                        </a:lnSpc>
                        <a:spcBef>
                          <a:spcPts val="90"/>
                        </a:spcBef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TEREOS</a:t>
                      </a:r>
                      <a:r>
                        <a:rPr sz="900" b="1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FRANCE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ts val="980"/>
                        </a:lnSpc>
                        <a:spcBef>
                          <a:spcPts val="90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ESCAUDOEUVRES (59)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ts val="980"/>
                        </a:lnSpc>
                        <a:spcBef>
                          <a:spcPts val="90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Sucre </a:t>
                      </a:r>
                      <a:r>
                        <a:rPr sz="900" dirty="0">
                          <a:latin typeface="Arial Narrow"/>
                          <a:cs typeface="Arial Narrow"/>
                        </a:rPr>
                        <a:t>et</a:t>
                      </a:r>
                      <a:r>
                        <a:rPr sz="9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confiserie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104139" algn="ctr">
                        <a:lnSpc>
                          <a:spcPts val="980"/>
                        </a:lnSpc>
                        <a:spcBef>
                          <a:spcPts val="90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Transformation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  <a:spcBef>
                          <a:spcPts val="210"/>
                        </a:spcBef>
                      </a:pPr>
                      <a:r>
                        <a:rPr sz="800" dirty="0">
                          <a:latin typeface="Arial Narrow"/>
                          <a:cs typeface="Arial Narrow"/>
                        </a:rPr>
                        <a:t>De 100 à 249</a:t>
                      </a:r>
                      <a:r>
                        <a:rPr sz="800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salariés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26670" marB="0"/>
                </a:tc>
              </a:tr>
              <a:tr h="146928">
                <a:tc>
                  <a:txBody>
                    <a:bodyPr/>
                    <a:lstStyle/>
                    <a:p>
                      <a:pPr marL="90170">
                        <a:lnSpc>
                          <a:spcPts val="980"/>
                        </a:lnSpc>
                        <a:spcBef>
                          <a:spcPts val="90"/>
                        </a:spcBef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TEREOS</a:t>
                      </a:r>
                      <a:r>
                        <a:rPr sz="900" b="1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FRANCE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1430" marB="0">
                    <a:lnB w="12700">
                      <a:solidFill>
                        <a:srgbClr val="D68271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ts val="980"/>
                        </a:lnSpc>
                        <a:spcBef>
                          <a:spcPts val="90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ORIGNY SAINTE BENOITE</a:t>
                      </a:r>
                      <a:r>
                        <a:rPr sz="900" spc="-5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(02)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1430" marB="0">
                    <a:lnB w="12700">
                      <a:solidFill>
                        <a:srgbClr val="D68271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ts val="980"/>
                        </a:lnSpc>
                        <a:spcBef>
                          <a:spcPts val="90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Sucre </a:t>
                      </a:r>
                      <a:r>
                        <a:rPr sz="900" dirty="0">
                          <a:latin typeface="Arial Narrow"/>
                          <a:cs typeface="Arial Narrow"/>
                        </a:rPr>
                        <a:t>et</a:t>
                      </a:r>
                      <a:r>
                        <a:rPr sz="9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spc="-5" dirty="0">
                          <a:latin typeface="Arial Narrow"/>
                          <a:cs typeface="Arial Narrow"/>
                        </a:rPr>
                        <a:t>confiserie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1430" marB="0">
                    <a:lnB w="12700">
                      <a:solidFill>
                        <a:srgbClr val="D68271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4139" algn="ctr">
                        <a:lnSpc>
                          <a:spcPts val="980"/>
                        </a:lnSpc>
                        <a:spcBef>
                          <a:spcPts val="90"/>
                        </a:spcBef>
                      </a:pPr>
                      <a:r>
                        <a:rPr sz="900" spc="-5" dirty="0">
                          <a:latin typeface="Arial Narrow"/>
                          <a:cs typeface="Arial Narrow"/>
                        </a:rPr>
                        <a:t>Transformation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1430" marB="0">
                    <a:lnB w="12700">
                      <a:solidFill>
                        <a:srgbClr val="D68271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  <a:spcBef>
                          <a:spcPts val="215"/>
                        </a:spcBef>
                      </a:pPr>
                      <a:r>
                        <a:rPr sz="800" dirty="0">
                          <a:latin typeface="Arial Narrow"/>
                          <a:cs typeface="Arial Narrow"/>
                        </a:rPr>
                        <a:t>De 100 à 249</a:t>
                      </a:r>
                      <a:r>
                        <a:rPr sz="800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spc="-5" dirty="0">
                          <a:latin typeface="Arial Narrow"/>
                          <a:cs typeface="Arial Narrow"/>
                        </a:rPr>
                        <a:t>salariés</a:t>
                      </a: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27305" marB="0">
                    <a:lnB w="12700">
                      <a:solidFill>
                        <a:srgbClr val="D68271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7519542" y="5908650"/>
            <a:ext cx="271018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5255">
              <a:spcBef>
                <a:spcPts val="100"/>
              </a:spcBef>
            </a:pPr>
            <a:r>
              <a:rPr sz="800" i="1" spc="-5" dirty="0">
                <a:solidFill>
                  <a:prstClr val="black"/>
                </a:solidFill>
                <a:latin typeface="Arial"/>
                <a:cs typeface="Arial"/>
              </a:rPr>
              <a:t>Source </a:t>
            </a:r>
            <a:r>
              <a:rPr sz="800" i="1" dirty="0">
                <a:solidFill>
                  <a:prstClr val="black"/>
                </a:solidFill>
                <a:latin typeface="Arial"/>
                <a:cs typeface="Arial"/>
              </a:rPr>
              <a:t>: Fichier </a:t>
            </a:r>
            <a:r>
              <a:rPr sz="800" i="1" spc="-5" dirty="0">
                <a:solidFill>
                  <a:prstClr val="black"/>
                </a:solidFill>
                <a:latin typeface="Arial"/>
                <a:cs typeface="Arial"/>
              </a:rPr>
              <a:t>Chambre d’Agriculture </a:t>
            </a:r>
            <a:r>
              <a:rPr sz="800" i="1" dirty="0">
                <a:solidFill>
                  <a:prstClr val="black"/>
                </a:solidFill>
                <a:latin typeface="Arial"/>
                <a:cs typeface="Arial"/>
              </a:rPr>
              <a:t>Hauts-de-France  </a:t>
            </a:r>
            <a:r>
              <a:rPr sz="800" i="1" spc="-10" dirty="0">
                <a:solidFill>
                  <a:prstClr val="black"/>
                </a:solidFill>
                <a:latin typeface="Arial"/>
                <a:cs typeface="Arial"/>
              </a:rPr>
              <a:t>d’après </a:t>
            </a:r>
            <a:r>
              <a:rPr sz="800" i="1" spc="-5" dirty="0">
                <a:solidFill>
                  <a:prstClr val="black"/>
                </a:solidFill>
                <a:latin typeface="Arial"/>
                <a:cs typeface="Arial"/>
              </a:rPr>
              <a:t>CCI Hauts-de-France, </a:t>
            </a:r>
            <a:r>
              <a:rPr sz="800" i="1" dirty="0">
                <a:solidFill>
                  <a:prstClr val="black"/>
                </a:solidFill>
                <a:latin typeface="Arial"/>
                <a:cs typeface="Arial"/>
              </a:rPr>
              <a:t>Pôle </a:t>
            </a:r>
            <a:r>
              <a:rPr sz="800" i="1" spc="-5" dirty="0">
                <a:solidFill>
                  <a:prstClr val="black"/>
                </a:solidFill>
                <a:latin typeface="Arial"/>
                <a:cs typeface="Arial"/>
              </a:rPr>
              <a:t>Agroé, Coop de</a:t>
            </a:r>
            <a:r>
              <a:rPr sz="800" i="1" spc="1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00" i="1" spc="-5" dirty="0">
                <a:solidFill>
                  <a:prstClr val="black"/>
                </a:solidFill>
                <a:latin typeface="Arial"/>
                <a:cs typeface="Arial"/>
              </a:rPr>
              <a:t>France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79319" y="845565"/>
            <a:ext cx="71056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prstClr val="black"/>
                </a:solidFill>
                <a:latin typeface="Arial"/>
                <a:cs typeface="Arial"/>
              </a:rPr>
              <a:t>Les 30 premiers établissements agroalimentaires des </a:t>
            </a:r>
            <a:r>
              <a:rPr sz="1200" b="1" dirty="0">
                <a:solidFill>
                  <a:prstClr val="black"/>
                </a:solidFill>
                <a:latin typeface="Arial"/>
                <a:cs typeface="Arial"/>
              </a:rPr>
              <a:t>filières </a:t>
            </a:r>
            <a:r>
              <a:rPr sz="1200" b="1" spc="-5" dirty="0">
                <a:solidFill>
                  <a:prstClr val="black"/>
                </a:solidFill>
                <a:latin typeface="Arial"/>
                <a:cs typeface="Arial"/>
              </a:rPr>
              <a:t>végétales en </a:t>
            </a:r>
            <a:r>
              <a:rPr sz="1200" b="1" dirty="0">
                <a:solidFill>
                  <a:prstClr val="black"/>
                </a:solidFill>
                <a:latin typeface="Arial"/>
                <a:cs typeface="Arial"/>
              </a:rPr>
              <a:t>Hauts-de-France</a:t>
            </a:r>
            <a:r>
              <a:rPr sz="1200" b="1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prstClr val="black"/>
                </a:solidFill>
                <a:latin typeface="Arial"/>
                <a:cs typeface="Arial"/>
              </a:rPr>
              <a:t>(2016)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049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1824</Words>
  <Application>Microsoft Office PowerPoint</Application>
  <PresentationFormat>Grand écran</PresentationFormat>
  <Paragraphs>445</Paragraphs>
  <Slides>13</Slides>
  <Notes>1</Notes>
  <HiddenSlides>1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6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Helvetica LT Std</vt:lpstr>
      <vt:lpstr>Symbol</vt:lpstr>
      <vt:lpstr>Verdana</vt:lpstr>
      <vt:lpstr>Wingdings</vt:lpstr>
      <vt:lpstr>Thème Office</vt:lpstr>
      <vt:lpstr>1_Office Theme</vt:lpstr>
      <vt:lpstr>2_Office Theme</vt:lpstr>
      <vt:lpstr>3_Office Theme</vt:lpstr>
      <vt:lpstr>4_Office Theme</vt:lpstr>
      <vt:lpstr>5_Office Theme</vt:lpstr>
      <vt:lpstr>Feuille de calcul</vt:lpstr>
      <vt:lpstr>Présentation PowerPoint</vt:lpstr>
      <vt:lpstr>Un palmarès agricole impressionnant et varié</vt:lpstr>
      <vt:lpstr>Près de 80 % des surfaces cultivées  dédiées aux filières végétales</vt:lpstr>
      <vt:lpstr>Un territoire régional  maillé par de  multiples opérateurs  des diverses filières</vt:lpstr>
      <vt:lpstr>Plus de 206 000 emplois directs et  indirects en Hauts-de-France – 1er employeur</vt:lpstr>
      <vt:lpstr>La 1ère région française des pommes de terre</vt:lpstr>
      <vt:lpstr>Une localisation des opérateurs  liée aux bassins de production  et aux axes de communication</vt:lpstr>
      <vt:lpstr>La 1ère région française du légume</vt:lpstr>
      <vt:lpstr>Des poids lourds en aval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Emmanuel Du Tertre</dc:creator>
  <cp:lastModifiedBy>Emmanuel Du Tertre</cp:lastModifiedBy>
  <cp:revision>44</cp:revision>
  <dcterms:created xsi:type="dcterms:W3CDTF">2019-11-25T10:02:50Z</dcterms:created>
  <dcterms:modified xsi:type="dcterms:W3CDTF">2019-11-28T05:36:49Z</dcterms:modified>
</cp:coreProperties>
</file>