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8" r:id="rId2"/>
    <p:sldId id="357" r:id="rId3"/>
    <p:sldId id="364" r:id="rId4"/>
    <p:sldId id="281" r:id="rId5"/>
    <p:sldId id="297" r:id="rId6"/>
    <p:sldId id="371" r:id="rId7"/>
    <p:sldId id="300" r:id="rId8"/>
    <p:sldId id="291" r:id="rId9"/>
    <p:sldId id="301" r:id="rId10"/>
    <p:sldId id="302" r:id="rId11"/>
    <p:sldId id="303" r:id="rId12"/>
    <p:sldId id="304" r:id="rId13"/>
    <p:sldId id="353" r:id="rId14"/>
    <p:sldId id="306" r:id="rId15"/>
    <p:sldId id="313" r:id="rId16"/>
    <p:sldId id="314" r:id="rId17"/>
    <p:sldId id="315" r:id="rId18"/>
    <p:sldId id="316" r:id="rId19"/>
    <p:sldId id="309" r:id="rId20"/>
    <p:sldId id="308" r:id="rId21"/>
    <p:sldId id="310" r:id="rId22"/>
    <p:sldId id="319" r:id="rId23"/>
    <p:sldId id="321" r:id="rId24"/>
    <p:sldId id="322" r:id="rId25"/>
    <p:sldId id="323" r:id="rId26"/>
    <p:sldId id="324" r:id="rId27"/>
    <p:sldId id="325" r:id="rId28"/>
    <p:sldId id="326" r:id="rId29"/>
    <p:sldId id="37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Ayala-Research\Copy\11.01.12\Ayala2015\internal%20material\results%20naot%20smadar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yala-Research\Copy\11.01.12\AYALA%202016\HGA\HGA%20test%20reports\HGA%20Test%20repor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yala-Research\Copy\11.01.12\AYALA%202016\HGA\HGA%20test%20reports\HGA%20Test%20repor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yala-Research\Copy\11.01.12\AYALA%202016\HGA\HGA%20test%20reports\HGA%20Test%20repor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yala-Research\Copy\11.01.12\AYALA%202016\HGA\HGA%20test%20reports\HGA%20Test%20reports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zra\Copy\11.01.12\&#1502;&#1488;&#1502;&#1512;&#1497;&#1501;%20&#1495;&#1491;&#1513;\&#1502;&#1488;&#1502;&#1512;&#1497;&#1501;%20&#1495;&#1491;&#1513;%20(1)\Heavy%20Metals\&#1514;&#1513;&#1514;&#1497;&#1493;&#1514;%20&#1504;&#1508;&#1496;%20&#1505;&#1512;&#1497;&#1511;&#1514;%20&#1502;&#1514;&#1499;&#1493;&#1514;%20&#1497;&#1493;&#1500;&#1497;-&#1491;&#1510;&#1502;09.xls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zra\Copy\11.01.12\&#1502;&#1488;&#1502;&#1512;&#1497;&#1501;%20&#1495;&#1491;&#1513;\&#1502;&#1488;&#1502;&#1512;&#1497;&#1501;%20&#1495;&#1491;&#1513;%20(1)\Heavy%20Metals\&#1514;&#1513;&#1514;&#1497;&#1493;&#1514;%20&#1504;&#1508;&#1496;%20&#1505;&#1512;&#1497;&#1511;&#1514;%20&#1502;&#1514;&#1499;&#1493;&#1514;%20&#1497;&#1493;&#1500;&#1497;-&#1491;&#1510;&#1502;09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767409704272899"/>
          <c:y val="3.8647973046407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Percent Removal of Pollutants in Naot Smadar Aquaculture NBS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Sheet1!$B$16:$G$16</c:f>
              <c:strCache>
                <c:ptCount val="6"/>
                <c:pt idx="0">
                  <c:v>BOD</c:v>
                </c:pt>
                <c:pt idx="1">
                  <c:v>COD</c:v>
                </c:pt>
                <c:pt idx="2">
                  <c:v>TSS</c:v>
                </c:pt>
                <c:pt idx="3">
                  <c:v>TN</c:v>
                </c:pt>
                <c:pt idx="4">
                  <c:v>P</c:v>
                </c:pt>
                <c:pt idx="5">
                  <c:v>Faecal Coli</c:v>
                </c:pt>
              </c:strCache>
            </c:strRef>
          </c:cat>
          <c:val>
            <c:numRef>
              <c:f>Sheet1!$B$17:$G$17</c:f>
              <c:numCache>
                <c:formatCode>General</c:formatCode>
                <c:ptCount val="6"/>
                <c:pt idx="0">
                  <c:v>98</c:v>
                </c:pt>
                <c:pt idx="1">
                  <c:v>98</c:v>
                </c:pt>
                <c:pt idx="2">
                  <c:v>98</c:v>
                </c:pt>
                <c:pt idx="3">
                  <c:v>88</c:v>
                </c:pt>
                <c:pt idx="4">
                  <c:v>91</c:v>
                </c:pt>
                <c:pt idx="5">
                  <c:v>99.99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265213440"/>
        <c:axId val="265622656"/>
      </c:barChart>
      <c:catAx>
        <c:axId val="265213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65622656"/>
        <c:crosses val="autoZero"/>
        <c:auto val="1"/>
        <c:lblAlgn val="ctr"/>
        <c:lblOffset val="100"/>
        <c:noMultiLvlLbl val="0"/>
      </c:catAx>
      <c:valAx>
        <c:axId val="26562265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65213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000"/>
      </a:pPr>
      <a:endParaRPr lang="he-I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GB"/>
              <a:t>Biochemical Oxygen Demand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'Select Data'!$F$10:$F$11</c:f>
              <c:strCache>
                <c:ptCount val="2"/>
                <c:pt idx="0">
                  <c:v>BOD</c:v>
                </c:pt>
                <c:pt idx="1">
                  <c:v>Inlet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'Select Data'!$A$12:$A$14</c:f>
              <c:numCache>
                <c:formatCode>m/d/yyyy</c:formatCode>
                <c:ptCount val="3"/>
                <c:pt idx="0">
                  <c:v>42276</c:v>
                </c:pt>
                <c:pt idx="1">
                  <c:v>42292</c:v>
                </c:pt>
                <c:pt idx="2">
                  <c:v>42357</c:v>
                </c:pt>
              </c:numCache>
            </c:numRef>
          </c:cat>
          <c:val>
            <c:numRef>
              <c:f>'Select Data'!$F$12:$F$14</c:f>
              <c:numCache>
                <c:formatCode>General</c:formatCode>
                <c:ptCount val="3"/>
                <c:pt idx="0">
                  <c:v>35</c:v>
                </c:pt>
                <c:pt idx="1">
                  <c:v>183</c:v>
                </c:pt>
                <c:pt idx="2">
                  <c:v>260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B61-48EA-9E20-550864D389FA}"/>
            </c:ext>
          </c:extLst>
        </c:ser>
        <c:ser>
          <c:idx val="1"/>
          <c:order val="1"/>
          <c:tx>
            <c:strRef>
              <c:f>'Select Data'!$G$10:$G$11</c:f>
              <c:strCache>
                <c:ptCount val="2"/>
                <c:pt idx="0">
                  <c:v>BOD</c:v>
                </c:pt>
                <c:pt idx="1">
                  <c:v>Outlet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nd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61-48EA-9E20-550864D389F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'Select Data'!$A$12:$A$14</c:f>
              <c:numCache>
                <c:formatCode>m/d/yyyy</c:formatCode>
                <c:ptCount val="3"/>
                <c:pt idx="0">
                  <c:v>42276</c:v>
                </c:pt>
                <c:pt idx="1">
                  <c:v>42292</c:v>
                </c:pt>
                <c:pt idx="2">
                  <c:v>42357</c:v>
                </c:pt>
              </c:numCache>
            </c:numRef>
          </c:cat>
          <c:val>
            <c:numRef>
              <c:f>'Select Data'!$G$12:$G$14</c:f>
              <c:numCache>
                <c:formatCode>General</c:formatCode>
                <c:ptCount val="3"/>
                <c:pt idx="0">
                  <c:v>26</c:v>
                </c:pt>
                <c:pt idx="1">
                  <c:v>20</c:v>
                </c:pt>
                <c:pt idx="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9B61-48EA-9E20-550864D389F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7784320"/>
        <c:axId val="217785856"/>
      </c:lineChart>
      <c:catAx>
        <c:axId val="21778432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7785856"/>
        <c:crosses val="autoZero"/>
        <c:auto val="0"/>
        <c:lblAlgn val="ctr"/>
        <c:lblOffset val="100"/>
        <c:noMultiLvlLbl val="0"/>
      </c:catAx>
      <c:valAx>
        <c:axId val="21778585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mg/l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21778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GB"/>
              <a:t>Total Suspended Solids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'Select Data'!$B$10:$B$11</c:f>
              <c:strCache>
                <c:ptCount val="2"/>
                <c:pt idx="0">
                  <c:v>TSS</c:v>
                </c:pt>
                <c:pt idx="1">
                  <c:v>Inlet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'Select Data'!$A$12:$A$14</c:f>
              <c:numCache>
                <c:formatCode>m/d/yyyy</c:formatCode>
                <c:ptCount val="3"/>
                <c:pt idx="0">
                  <c:v>42276</c:v>
                </c:pt>
                <c:pt idx="1">
                  <c:v>42292</c:v>
                </c:pt>
                <c:pt idx="2">
                  <c:v>42357</c:v>
                </c:pt>
              </c:numCache>
            </c:numRef>
          </c:cat>
          <c:val>
            <c:numRef>
              <c:f>'Select Data'!$B$12:$B$14</c:f>
              <c:numCache>
                <c:formatCode>General</c:formatCode>
                <c:ptCount val="3"/>
                <c:pt idx="0">
                  <c:v>102</c:v>
                </c:pt>
                <c:pt idx="1">
                  <c:v>165</c:v>
                </c:pt>
                <c:pt idx="2">
                  <c:v>235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348-40A9-A7CA-C65136D3974E}"/>
            </c:ext>
          </c:extLst>
        </c:ser>
        <c:ser>
          <c:idx val="1"/>
          <c:order val="1"/>
          <c:tx>
            <c:strRef>
              <c:f>'Select Data'!$C$10:$C$11</c:f>
              <c:strCache>
                <c:ptCount val="2"/>
                <c:pt idx="0">
                  <c:v>TSS</c:v>
                </c:pt>
                <c:pt idx="1">
                  <c:v>Outlet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'Select Data'!$A$12:$A$14</c:f>
              <c:numCache>
                <c:formatCode>m/d/yyyy</c:formatCode>
                <c:ptCount val="3"/>
                <c:pt idx="0">
                  <c:v>42276</c:v>
                </c:pt>
                <c:pt idx="1">
                  <c:v>42292</c:v>
                </c:pt>
                <c:pt idx="2">
                  <c:v>42357</c:v>
                </c:pt>
              </c:numCache>
            </c:numRef>
          </c:cat>
          <c:val>
            <c:numRef>
              <c:f>'Select Data'!$C$12:$C$14</c:f>
              <c:numCache>
                <c:formatCode>General</c:formatCode>
                <c:ptCount val="3"/>
                <c:pt idx="0">
                  <c:v>28</c:v>
                </c:pt>
                <c:pt idx="1">
                  <c:v>25</c:v>
                </c:pt>
                <c:pt idx="2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348-40A9-A7CA-C65136D397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8194304"/>
        <c:axId val="218195840"/>
      </c:lineChart>
      <c:catAx>
        <c:axId val="2181943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18195840"/>
        <c:crosses val="autoZero"/>
        <c:auto val="0"/>
        <c:lblAlgn val="ctr"/>
        <c:lblOffset val="100"/>
        <c:tickLblSkip val="1"/>
        <c:noMultiLvlLbl val="0"/>
      </c:catAx>
      <c:valAx>
        <c:axId val="2181958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mg/l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218194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GB"/>
              <a:t>Chemical Oxygen Demand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'Select Data'!$D$10:$D$11</c:f>
              <c:strCache>
                <c:ptCount val="2"/>
                <c:pt idx="0">
                  <c:v>COD</c:v>
                </c:pt>
                <c:pt idx="1">
                  <c:v>Inlet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'Select Data'!$A$12:$A$14</c:f>
              <c:numCache>
                <c:formatCode>m/d/yyyy</c:formatCode>
                <c:ptCount val="3"/>
                <c:pt idx="0">
                  <c:v>42276</c:v>
                </c:pt>
                <c:pt idx="1">
                  <c:v>42292</c:v>
                </c:pt>
                <c:pt idx="2">
                  <c:v>42357</c:v>
                </c:pt>
              </c:numCache>
            </c:numRef>
          </c:cat>
          <c:val>
            <c:numRef>
              <c:f>'Select Data'!$D$12:$D$14</c:f>
              <c:numCache>
                <c:formatCode>General</c:formatCode>
                <c:ptCount val="3"/>
                <c:pt idx="0">
                  <c:v>120</c:v>
                </c:pt>
                <c:pt idx="1">
                  <c:v>240</c:v>
                </c:pt>
                <c:pt idx="2">
                  <c:v>550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F2-427E-A648-A6B956C5B5C7}"/>
            </c:ext>
          </c:extLst>
        </c:ser>
        <c:ser>
          <c:idx val="1"/>
          <c:order val="1"/>
          <c:tx>
            <c:strRef>
              <c:f>'Select Data'!$E$10:$E$11</c:f>
              <c:strCache>
                <c:ptCount val="2"/>
                <c:pt idx="0">
                  <c:v>COD</c:v>
                </c:pt>
                <c:pt idx="1">
                  <c:v>Outlet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'Select Data'!$A$12:$A$14</c:f>
              <c:numCache>
                <c:formatCode>m/d/yyyy</c:formatCode>
                <c:ptCount val="3"/>
                <c:pt idx="0">
                  <c:v>42276</c:v>
                </c:pt>
                <c:pt idx="1">
                  <c:v>42292</c:v>
                </c:pt>
                <c:pt idx="2">
                  <c:v>42357</c:v>
                </c:pt>
              </c:numCache>
            </c:numRef>
          </c:cat>
          <c:val>
            <c:numRef>
              <c:f>'Select Data'!$E$12:$E$14</c:f>
              <c:numCache>
                <c:formatCode>General</c:formatCode>
                <c:ptCount val="3"/>
                <c:pt idx="0">
                  <c:v>110</c:v>
                </c:pt>
                <c:pt idx="1">
                  <c:v>50</c:v>
                </c:pt>
                <c:pt idx="2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D3F2-427E-A648-A6B956C5B5C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20353280"/>
        <c:axId val="220354816"/>
      </c:lineChart>
      <c:catAx>
        <c:axId val="22035328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20354816"/>
        <c:crosses val="autoZero"/>
        <c:auto val="0"/>
        <c:lblAlgn val="ctr"/>
        <c:lblOffset val="100"/>
        <c:noMultiLvlLbl val="0"/>
      </c:catAx>
      <c:valAx>
        <c:axId val="22035481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mg/l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22035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15" b="0" i="0" u="none" strike="noStrike" kern="1200" cap="all" spc="0" baseline="0">
                <a:gradFill>
                  <a:gsLst>
                    <a:gs pos="0">
                      <a:schemeClr val="dk1">
                        <a:lumMod val="50000"/>
                        <a:lumOff val="50000"/>
                      </a:schemeClr>
                    </a:gs>
                    <a:gs pos="100000">
                      <a:schemeClr val="dk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pPr>
            <a:r>
              <a:rPr lang="en-GB"/>
              <a:t>Faecal Coli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'Select Data'!$H$10:$H$11</c:f>
              <c:strCache>
                <c:ptCount val="2"/>
                <c:pt idx="0">
                  <c:v>Faecal Coli </c:v>
                </c:pt>
                <c:pt idx="1">
                  <c:v>Inlet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'Select Data'!$A$13:$A$14</c:f>
              <c:numCache>
                <c:formatCode>m/d/yyyy</c:formatCode>
                <c:ptCount val="2"/>
                <c:pt idx="0">
                  <c:v>42292</c:v>
                </c:pt>
                <c:pt idx="1">
                  <c:v>42357</c:v>
                </c:pt>
              </c:numCache>
            </c:numRef>
          </c:cat>
          <c:val>
            <c:numRef>
              <c:f>'Select Data'!$H$13:$H$14</c:f>
              <c:numCache>
                <c:formatCode>General</c:formatCode>
                <c:ptCount val="2"/>
                <c:pt idx="0">
                  <c:v>50200</c:v>
                </c:pt>
                <c:pt idx="1">
                  <c:v>286000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061-4502-B1D2-64738391CB20}"/>
            </c:ext>
          </c:extLst>
        </c:ser>
        <c:ser>
          <c:idx val="1"/>
          <c:order val="1"/>
          <c:tx>
            <c:strRef>
              <c:f>'Select Data'!$I$10:$I$11</c:f>
              <c:strCache>
                <c:ptCount val="2"/>
                <c:pt idx="0">
                  <c:v>Faecal Coli </c:v>
                </c:pt>
                <c:pt idx="1">
                  <c:v>Outlet</c:v>
                </c:pt>
              </c:strCache>
            </c:strRef>
          </c:tx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nd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061-4502-B1D2-64738391CB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nd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061-4502-B1D2-64738391CB2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'Select Data'!$A$13:$A$14</c:f>
              <c:numCache>
                <c:formatCode>m/d/yyyy</c:formatCode>
                <c:ptCount val="2"/>
                <c:pt idx="0">
                  <c:v>42292</c:v>
                </c:pt>
                <c:pt idx="1">
                  <c:v>42357</c:v>
                </c:pt>
              </c:numCache>
            </c:numRef>
          </c:cat>
          <c:val>
            <c:numRef>
              <c:f>'Select Data'!$I$13:$I$14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F061-4502-B1D2-64738391CB20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48543104"/>
        <c:axId val="248544640"/>
      </c:lineChart>
      <c:dateAx>
        <c:axId val="24854310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248544640"/>
        <c:crosses val="autoZero"/>
        <c:auto val="1"/>
        <c:lblOffset val="100"/>
        <c:baseTimeUnit val="months"/>
      </c:dateAx>
      <c:valAx>
        <c:axId val="2485446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MPN/100 ml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248543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 Total Petroleum </a:t>
            </a:r>
            <a:r>
              <a:rPr lang="en-US" dirty="0" smtClean="0"/>
              <a:t>Hydrocarbons</a:t>
            </a:r>
            <a:endParaRPr lang="en-US" dirty="0"/>
          </a:p>
        </c:rich>
      </c:tx>
      <c:layout>
        <c:manualLayout>
          <c:xMode val="edge"/>
          <c:yMode val="edge"/>
          <c:x val="0.17224844473623899"/>
          <c:y val="3.3696149738060201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994899293237999"/>
          <c:y val="0.17191283292978199"/>
          <c:w val="0.84469066889775701"/>
          <c:h val="0.66585956416464898"/>
        </c:manualLayout>
      </c:layout>
      <c:barChart>
        <c:barDir val="col"/>
        <c:grouping val="clustered"/>
        <c:varyColors val="0"/>
        <c:ser>
          <c:idx val="0"/>
          <c:order val="0"/>
          <c:tx>
            <c:v>Inlet</c:v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('ניתוח תוצאות תשתיות נפט 2009'!$C$45,'ניתוח תוצאות תשתיות נפט 2009'!$C$4,'ניתוח תוצאות תשתיות נפט 2009'!$H$4,'ניתוח תוצאות תשתיות נפט 2009'!$M$4,'ניתוח תוצאות תשתיות נפט 2009'!$R$4)</c:f>
              <c:strCache>
                <c:ptCount val="5"/>
                <c:pt idx="0">
                  <c:v>14.01.09</c:v>
                </c:pt>
                <c:pt idx="1">
                  <c:v>5.7.09</c:v>
                </c:pt>
                <c:pt idx="2">
                  <c:v>16.8.09</c:v>
                </c:pt>
                <c:pt idx="3">
                  <c:v>1.10.09</c:v>
                </c:pt>
                <c:pt idx="4">
                  <c:v>24.11.09</c:v>
                </c:pt>
              </c:strCache>
            </c:strRef>
          </c:cat>
          <c:val>
            <c:numRef>
              <c:f>('ניתוח תוצאות תשתיות נפט 2009'!$C$46,'ניתוח תוצאות תשתיות נפט 2009'!$C$39,'ניתוח תוצאות תשתיות נפט 2009'!$H$39,'ניתוח תוצאות תשתיות נפט 2009'!$M$39,'ניתוח תוצאות תשתיות נפט 2009'!$R$39)</c:f>
              <c:numCache>
                <c:formatCode>General</c:formatCode>
                <c:ptCount val="5"/>
                <c:pt idx="0">
                  <c:v>2</c:v>
                </c:pt>
                <c:pt idx="1">
                  <c:v>14</c:v>
                </c:pt>
                <c:pt idx="2">
                  <c:v>5</c:v>
                </c:pt>
                <c:pt idx="3">
                  <c:v>3</c:v>
                </c:pt>
                <c:pt idx="4">
                  <c:v>4</c:v>
                </c:pt>
              </c:numCache>
            </c:numRef>
          </c:val>
        </c:ser>
        <c:ser>
          <c:idx val="1"/>
          <c:order val="1"/>
          <c:tx>
            <c:v>Outlet</c:v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43129175976635E-2"/>
                  <c:y val="1.562738416153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ND</a:t>
                    </a:r>
                  </a:p>
                  <a:p>
                    <a:r>
                      <a:rPr lang="en-US" dirty="0" smtClean="0"/>
                      <a:t>(&lt;0.3)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ND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ND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ND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solidFill>
                <a:srgbClr xmlns:mc="http://schemas.openxmlformats.org/markup-compatibility/2006" xmlns:a14="http://schemas.microsoft.com/office/drawing/2010/main" val="FFFFFF" mc:Ignorable="a14" a14:legacySpreadsheetColorIndex="9">
                  <a:alpha val="78000"/>
                </a:srgb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('ניתוח תוצאות תשתיות נפט 2009'!$C$45,'ניתוח תוצאות תשתיות נפט 2009'!$C$4,'ניתוח תוצאות תשתיות נפט 2009'!$H$4,'ניתוח תוצאות תשתיות נפט 2009'!$M$4,'ניתוח תוצאות תשתיות נפט 2009'!$R$4)</c:f>
              <c:strCache>
                <c:ptCount val="5"/>
                <c:pt idx="0">
                  <c:v>14.01.09</c:v>
                </c:pt>
                <c:pt idx="1">
                  <c:v>5.7.09</c:v>
                </c:pt>
                <c:pt idx="2">
                  <c:v>16.8.09</c:v>
                </c:pt>
                <c:pt idx="3">
                  <c:v>1.10.09</c:v>
                </c:pt>
                <c:pt idx="4">
                  <c:v>24.11.09</c:v>
                </c:pt>
              </c:strCache>
            </c:strRef>
          </c:cat>
          <c:val>
            <c:numRef>
              <c:f>('ניתוח תוצאות תשתיות נפט 2009'!$E$46,'ניתוח תוצאות תשתיות נפט 2009'!$E$39,'ניתוח תוצאות תשתיות נפט 2009'!$J$39,'ניתוח תוצאות תשתיות נפט 2009'!$O$39,'ניתוח תוצאות תשתיות נפט 2009'!$T$39)</c:f>
              <c:numCache>
                <c:formatCode>General</c:formatCode>
                <c:ptCount val="5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794624"/>
        <c:axId val="258796544"/>
      </c:barChart>
      <c:catAx>
        <c:axId val="258794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51087051618547696"/>
              <c:y val="0.9104116222760290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58796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879654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1.6304347826087001E-2"/>
              <c:y val="0.469733656174333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5879462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912769538774899"/>
          <c:y val="0.18886198547215499"/>
          <c:w val="0.15007713651948101"/>
          <c:h val="0.1017348902608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 Fe Removal by NBS</a:t>
            </a:r>
          </a:p>
        </c:rich>
      </c:tx>
      <c:layout>
        <c:manualLayout>
          <c:xMode val="edge"/>
          <c:yMode val="edge"/>
          <c:x val="0.32073209359716498"/>
          <c:y val="2.045664118439450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9955947136564"/>
          <c:y val="0.17067307692307701"/>
          <c:w val="0.84752841471720497"/>
          <c:h val="0.663461538461537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'עיבוד נתונים'!$C$3</c:f>
              <c:strCache>
                <c:ptCount val="1"/>
                <c:pt idx="0">
                  <c:v>Inlet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('עיבוד נתונים'!$C$4,'עיבוד נתונים'!$E$4,'עיבוד נתונים'!$G$4,'עיבוד נתונים'!$I$4)</c:f>
              <c:strCache>
                <c:ptCount val="4"/>
                <c:pt idx="0">
                  <c:v>5.7.09</c:v>
                </c:pt>
                <c:pt idx="1">
                  <c:v>16.8.09</c:v>
                </c:pt>
                <c:pt idx="2">
                  <c:v>1.10.09</c:v>
                </c:pt>
                <c:pt idx="3">
                  <c:v>24.11.09</c:v>
                </c:pt>
              </c:strCache>
            </c:strRef>
          </c:cat>
          <c:val>
            <c:numRef>
              <c:f>('עיבוד נתונים'!$C$19,'עיבוד נתונים'!$E$19,'עיבוד נתונים'!$G$19,'עיבוד נתונים'!$I$19)</c:f>
              <c:numCache>
                <c:formatCode>General</c:formatCode>
                <c:ptCount val="4"/>
                <c:pt idx="0">
                  <c:v>6.2</c:v>
                </c:pt>
                <c:pt idx="1">
                  <c:v>5.79</c:v>
                </c:pt>
                <c:pt idx="2">
                  <c:v>3.7</c:v>
                </c:pt>
                <c:pt idx="3">
                  <c:v>5.73</c:v>
                </c:pt>
              </c:numCache>
            </c:numRef>
          </c:val>
        </c:ser>
        <c:ser>
          <c:idx val="1"/>
          <c:order val="1"/>
          <c:tx>
            <c:strRef>
              <c:f>'עיבוד נתונים'!$C$2</c:f>
              <c:strCache>
                <c:ptCount val="1"/>
                <c:pt idx="0">
                  <c:v>Outlet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solidFill>
                <a:srgbClr xmlns:mc="http://schemas.openxmlformats.org/markup-compatibility/2006" xmlns:a14="http://schemas.microsoft.com/office/drawing/2010/main" val="FFFFFF" mc:Ignorable="a14" a14:legacySpreadsheetColorIndex="9">
                  <a:alpha val="56000"/>
                </a:srgb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('עיבוד נתונים'!$D$19,'עיבוד נתונים'!$F$19,'עיבוד נתונים'!$H$19,'עיבוד נתונים'!$J$19)</c:f>
              <c:numCache>
                <c:formatCode>General</c:formatCode>
                <c:ptCount val="4"/>
                <c:pt idx="0">
                  <c:v>0.25</c:v>
                </c:pt>
                <c:pt idx="1">
                  <c:v>0.13</c:v>
                </c:pt>
                <c:pt idx="2">
                  <c:v>0.23699999999999999</c:v>
                </c:pt>
                <c:pt idx="3">
                  <c:v>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8908544"/>
        <c:axId val="258910464"/>
      </c:barChart>
      <c:catAx>
        <c:axId val="25890854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Date</a:t>
                </a:r>
              </a:p>
            </c:rich>
          </c:tx>
          <c:layout>
            <c:manualLayout>
              <c:xMode val="edge"/>
              <c:yMode val="edge"/>
              <c:x val="0.53964757709251099"/>
              <c:y val="0.9086538461538460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589104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89104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mg/l</a:t>
                </a:r>
              </a:p>
            </c:rich>
          </c:tx>
          <c:layout>
            <c:manualLayout>
              <c:xMode val="edge"/>
              <c:yMode val="edge"/>
              <c:x val="1.14467186861035E-3"/>
              <c:y val="0.4639425140336639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he-IL"/>
          </a:p>
        </c:txPr>
        <c:crossAx val="25890854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l"/>
      <c:layout>
        <c:manualLayout>
          <c:xMode val="edge"/>
          <c:yMode val="edge"/>
          <c:x val="0.80434857119894498"/>
          <c:y val="0.18748252431722701"/>
          <c:w val="0.165643829172645"/>
          <c:h val="0.10336538461538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9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he-IL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he-IL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032B7-3409-420C-9991-DD9A2B783745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B792A-BD75-450C-83FE-B3FBFC0D5AE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5962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ECCBF-68E5-4B30-AA29-CF142E5ABDF2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5D9ADE-6C41-4468-AB5C-75B7E5341046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17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9C7FC4-CD4D-4902-9CB7-C069FBCD093A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272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722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7" descr="ayala header new 4-4-2015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445" y="6007100"/>
            <a:ext cx="9171194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64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18" descr="SuperSpreader_Imag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157192"/>
            <a:ext cx="9144000" cy="169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ID\Desktop\Ayala 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3281" y="6082480"/>
            <a:ext cx="1656183" cy="76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97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18" descr="SuperSpreader_Image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5589240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SID\Desktop\Ayala 1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6187764"/>
            <a:ext cx="1355136" cy="62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59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64349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3020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4023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181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134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8026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85585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500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403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ID\Desktop\1\Ayaala_presentation\Ayala_Logos\logo_tzel_lavan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917" y="5993007"/>
            <a:ext cx="100674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79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SID\Desktop\1\Ayaala_presentation\Ayala_Logos\logo_tzel_lavan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757" y="5993007"/>
            <a:ext cx="1006747" cy="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46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4936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36C38-FB41-433C-AAD0-D2B56034592B}" type="datetimeFigureOut">
              <a:rPr lang="en-IN" smtClean="0"/>
              <a:t>28-11-2019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B39F3-1B06-44A0-B8E7-0CAD8469B5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265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4" r:id="rId8"/>
    <p:sldLayoutId id="2147483663" r:id="rId9"/>
    <p:sldLayoutId id="2147483655" r:id="rId10"/>
    <p:sldLayoutId id="2147483660" r:id="rId11"/>
    <p:sldLayoutId id="2147483661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jpeg"/><Relationship Id="rId11" Type="http://schemas.openxmlformats.org/officeDocument/2006/relationships/image" Target="../media/image36.jpeg"/><Relationship Id="rId5" Type="http://schemas.openxmlformats.org/officeDocument/2006/relationships/image" Target="../media/image31.jpeg"/><Relationship Id="rId10" Type="http://schemas.openxmlformats.org/officeDocument/2006/relationships/image" Target="../media/image35.jpeg"/><Relationship Id="rId4" Type="http://schemas.openxmlformats.org/officeDocument/2006/relationships/image" Target="../media/image30.jpeg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chart" Target="../charts/char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ver page ppt 29-7-20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804" y="404664"/>
            <a:ext cx="8100392" cy="6075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60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מפעל אהבה מצפה של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140" y="922806"/>
            <a:ext cx="3384550" cy="2509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1506" name="Picture 6" descr="DSC_0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6763" y="879944"/>
            <a:ext cx="3379787" cy="2522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 descr="DSC_02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627" y="2600000"/>
            <a:ext cx="890587" cy="81121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5496" y="1708619"/>
            <a:ext cx="12001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rtl="1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Cosmetics plant</a:t>
            </a: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558005" y="21767"/>
            <a:ext cx="7944645" cy="85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Industrial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Sewage -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H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ydrocarbons, Heavy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metals, 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Detergents, </a:t>
            </a:r>
            <a:r>
              <a:rPr lang="en-US" alt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</a:t>
            </a:r>
            <a:r>
              <a:rPr lang="en-US" altLang="en-US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alinity</a:t>
            </a:r>
            <a:endParaRPr lang="en-US" altLang="en-US" sz="2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grpSp>
        <p:nvGrpSpPr>
          <p:cNvPr id="21511" name="Group 2"/>
          <p:cNvGrpSpPr>
            <a:grpSpLocks/>
          </p:cNvGrpSpPr>
          <p:nvPr/>
        </p:nvGrpSpPr>
        <p:grpSpPr bwMode="auto">
          <a:xfrm>
            <a:off x="5678488" y="2573806"/>
            <a:ext cx="2163762" cy="798513"/>
            <a:chOff x="5678488" y="2349500"/>
            <a:chExt cx="2163762" cy="799165"/>
          </a:xfrm>
          <a:solidFill>
            <a:schemeClr val="bg1"/>
          </a:solidFill>
        </p:grpSpPr>
        <p:pic>
          <p:nvPicPr>
            <p:cNvPr id="16391" name="Picture 7" descr="DSC_005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488" y="2349500"/>
              <a:ext cx="914400" cy="799165"/>
            </a:xfrm>
            <a:prstGeom prst="rect">
              <a:avLst/>
            </a:prstGeom>
            <a:grpFill/>
            <a:ln w="15875">
              <a:solidFill>
                <a:schemeClr val="bg1"/>
              </a:solidFill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pic>
          <p:nvPicPr>
            <p:cNvPr id="16392" name="Picture 7" descr="DSC_006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27850" y="2349500"/>
              <a:ext cx="914400" cy="799165"/>
            </a:xfrm>
            <a:prstGeom prst="rect">
              <a:avLst/>
            </a:prstGeom>
            <a:grpFill/>
            <a:ln w="15875"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pic>
        <p:sp>
          <p:nvSpPr>
            <p:cNvPr id="2" name="Right Arrow 1"/>
            <p:cNvSpPr/>
            <p:nvPr/>
          </p:nvSpPr>
          <p:spPr>
            <a:xfrm>
              <a:off x="6443663" y="2656138"/>
              <a:ext cx="560387" cy="428975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endParaRPr>
            </a:p>
          </p:txBody>
        </p:sp>
      </p:grpSp>
      <p:sp>
        <p:nvSpPr>
          <p:cNvPr id="21512" name="TextBox 2"/>
          <p:cNvSpPr txBox="1">
            <a:spLocks noChangeArrowheads="1"/>
          </p:cNvSpPr>
          <p:nvPr/>
        </p:nvSpPr>
        <p:spPr bwMode="auto">
          <a:xfrm>
            <a:off x="0" y="4248619"/>
            <a:ext cx="11160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Petroleum </a:t>
            </a: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container 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epots</a:t>
            </a:r>
            <a:endParaRPr lang="en-US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21513" name="Rectangle 8"/>
          <p:cNvSpPr>
            <a:spLocks noChangeArrowheads="1"/>
          </p:cNvSpPr>
          <p:nvPr/>
        </p:nvSpPr>
        <p:spPr bwMode="auto">
          <a:xfrm>
            <a:off x="7885113" y="1734019"/>
            <a:ext cx="1235075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Oil factory and refinery</a:t>
            </a:r>
          </a:p>
        </p:txBody>
      </p:sp>
      <p:pic>
        <p:nvPicPr>
          <p:cNvPr id="215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683469"/>
            <a:ext cx="3409950" cy="2227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5" name="TextBox 27"/>
          <p:cNvSpPr txBox="1">
            <a:spLocks noChangeArrowheads="1"/>
          </p:cNvSpPr>
          <p:nvPr/>
        </p:nvSpPr>
        <p:spPr bwMode="auto">
          <a:xfrm>
            <a:off x="7931150" y="3986681"/>
            <a:ext cx="118903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Landfill Leachate, </a:t>
            </a:r>
            <a:r>
              <a:rPr lang="en-US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dumptruck</a:t>
            </a: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rinse and run-off treatment</a:t>
            </a:r>
          </a:p>
        </p:txBody>
      </p:sp>
      <p:pic>
        <p:nvPicPr>
          <p:cNvPr id="21516" name="Picture 2" descr="D:\תמונות חדש\תמונות פרויקטים\חירייה\17.5.11 כניסה ויציאה\DSC_0099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3691406"/>
            <a:ext cx="1719263" cy="11128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xtLst/>
        </p:spPr>
      </p:pic>
      <p:sp>
        <p:nvSpPr>
          <p:cNvPr id="21517" name="מלבן 1"/>
          <p:cNvSpPr>
            <a:spLocks noChangeArrowheads="1"/>
          </p:cNvSpPr>
          <p:nvPr/>
        </p:nvSpPr>
        <p:spPr bwMode="auto">
          <a:xfrm>
            <a:off x="3173930" y="6300788"/>
            <a:ext cx="248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rebuchet MS" pitchFamily="34" charset="0"/>
                <a:cs typeface="Times New Roman" panose="02020603050405020304" pitchFamily="18" charset="0"/>
              </a:rPr>
              <a:t>www.ayala-aqua.com</a:t>
            </a:r>
          </a:p>
        </p:txBody>
      </p:sp>
      <p:sp>
        <p:nvSpPr>
          <p:cNvPr id="21518" name="TextBox 2"/>
          <p:cNvSpPr txBox="1">
            <a:spLocks noChangeArrowheads="1"/>
          </p:cNvSpPr>
          <p:nvPr/>
        </p:nvSpPr>
        <p:spPr bwMode="auto">
          <a:xfrm>
            <a:off x="1116013" y="3005606"/>
            <a:ext cx="805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Ahava</a:t>
            </a:r>
          </a:p>
        </p:txBody>
      </p:sp>
      <p:sp>
        <p:nvSpPr>
          <p:cNvPr id="21519" name="TextBox 18"/>
          <p:cNvSpPr txBox="1">
            <a:spLocks noChangeArrowheads="1"/>
          </p:cNvSpPr>
          <p:nvPr/>
        </p:nvSpPr>
        <p:spPr bwMode="auto">
          <a:xfrm>
            <a:off x="1093788" y="5540844"/>
            <a:ext cx="805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Ahava</a:t>
            </a:r>
          </a:p>
        </p:txBody>
      </p:sp>
      <p:pic>
        <p:nvPicPr>
          <p:cNvPr id="21520" name="Picture 5" descr="DSC_040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8" y="3650131"/>
            <a:ext cx="3406775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1" name="TextBox 20"/>
          <p:cNvSpPr txBox="1">
            <a:spLocks noChangeArrowheads="1"/>
          </p:cNvSpPr>
          <p:nvPr/>
        </p:nvSpPr>
        <p:spPr bwMode="auto">
          <a:xfrm>
            <a:off x="4500563" y="2500781"/>
            <a:ext cx="1214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Shemen Industries LLC</a:t>
            </a:r>
          </a:p>
        </p:txBody>
      </p:sp>
      <p:sp>
        <p:nvSpPr>
          <p:cNvPr id="21522" name="TextBox 21"/>
          <p:cNvSpPr txBox="1">
            <a:spLocks noChangeArrowheads="1"/>
          </p:cNvSpPr>
          <p:nvPr/>
        </p:nvSpPr>
        <p:spPr bwMode="auto">
          <a:xfrm>
            <a:off x="1116013" y="5540844"/>
            <a:ext cx="32623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Petroleum Infrastructures LLC</a:t>
            </a:r>
          </a:p>
        </p:txBody>
      </p:sp>
      <p:sp>
        <p:nvSpPr>
          <p:cNvPr id="21523" name="TextBox 22"/>
          <p:cNvSpPr txBox="1">
            <a:spLocks noChangeArrowheads="1"/>
          </p:cNvSpPr>
          <p:nvPr/>
        </p:nvSpPr>
        <p:spPr bwMode="auto">
          <a:xfrm>
            <a:off x="4572000" y="5524969"/>
            <a:ext cx="7922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Hiriya</a:t>
            </a:r>
          </a:p>
        </p:txBody>
      </p:sp>
      <p:sp>
        <p:nvSpPr>
          <p:cNvPr id="3" name="Right Arrow 2"/>
          <p:cNvSpPr/>
          <p:nvPr/>
        </p:nvSpPr>
        <p:spPr>
          <a:xfrm>
            <a:off x="5127625" y="3869206"/>
            <a:ext cx="452438" cy="288925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4892" y="2557138"/>
            <a:ext cx="9525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Influent sludge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0613" y="3612675"/>
            <a:ext cx="3409950" cy="23366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7405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874" y="3643313"/>
            <a:ext cx="3267075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763" y="3624263"/>
            <a:ext cx="3079750" cy="2162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874" y="1111803"/>
            <a:ext cx="3257550" cy="2426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2534" name="Rectangle 8"/>
          <p:cNvSpPr>
            <a:spLocks noChangeArrowheads="1"/>
          </p:cNvSpPr>
          <p:nvPr/>
        </p:nvSpPr>
        <p:spPr bwMode="auto">
          <a:xfrm>
            <a:off x="58738" y="153988"/>
            <a:ext cx="8905750" cy="91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River &amp; Lake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Rehabilitation -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Environmental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Buffers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,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Stream Purification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ea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2535" name="מלבן 1"/>
          <p:cNvSpPr>
            <a:spLocks noChangeArrowheads="1"/>
          </p:cNvSpPr>
          <p:nvPr/>
        </p:nvSpPr>
        <p:spPr bwMode="auto">
          <a:xfrm>
            <a:off x="3173930" y="6300788"/>
            <a:ext cx="248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rebuchet MS" pitchFamily="34" charset="0"/>
                <a:cs typeface="Times New Roman" panose="02020603050405020304" pitchFamily="18" charset="0"/>
              </a:rPr>
              <a:t>www.ayala-aqua.com</a:t>
            </a:r>
          </a:p>
        </p:txBody>
      </p:sp>
      <p:sp>
        <p:nvSpPr>
          <p:cNvPr id="23560" name="TextBox 1"/>
          <p:cNvSpPr txBox="1">
            <a:spLocks noChangeArrowheads="1"/>
          </p:cNvSpPr>
          <p:nvPr/>
        </p:nvSpPr>
        <p:spPr bwMode="auto">
          <a:xfrm>
            <a:off x="0" y="1817688"/>
            <a:ext cx="13287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accent5"/>
              </a:buClr>
              <a:defRPr/>
            </a:pP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Acid Mine Drainage</a:t>
            </a:r>
          </a:p>
        </p:txBody>
      </p:sp>
      <p:sp>
        <p:nvSpPr>
          <p:cNvPr id="23561" name="Rectangle 2"/>
          <p:cNvSpPr>
            <a:spLocks noChangeArrowheads="1"/>
          </p:cNvSpPr>
          <p:nvPr/>
        </p:nvSpPr>
        <p:spPr bwMode="auto">
          <a:xfrm>
            <a:off x="0" y="3016250"/>
            <a:ext cx="1338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accent5"/>
              </a:buClr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Industrial outflows</a:t>
            </a:r>
          </a:p>
        </p:txBody>
      </p:sp>
      <p:sp>
        <p:nvSpPr>
          <p:cNvPr id="23562" name="Rectangle 3"/>
          <p:cNvSpPr>
            <a:spLocks noChangeArrowheads="1"/>
          </p:cNvSpPr>
          <p:nvPr/>
        </p:nvSpPr>
        <p:spPr bwMode="auto">
          <a:xfrm>
            <a:off x="7831261" y="1603375"/>
            <a:ext cx="15652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accent5"/>
              </a:buClr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Non-point source pollution control</a:t>
            </a:r>
          </a:p>
        </p:txBody>
      </p:sp>
      <p:sp>
        <p:nvSpPr>
          <p:cNvPr id="23563" name="Rectangle 4"/>
          <p:cNvSpPr>
            <a:spLocks noChangeArrowheads="1"/>
          </p:cNvSpPr>
          <p:nvPr/>
        </p:nvSpPr>
        <p:spPr bwMode="auto">
          <a:xfrm>
            <a:off x="7815386" y="3030538"/>
            <a:ext cx="13874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accent5"/>
              </a:buClr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Riverbank and sediment stabilization</a:t>
            </a:r>
          </a:p>
        </p:txBody>
      </p:sp>
      <p:sp>
        <p:nvSpPr>
          <p:cNvPr id="23564" name="Rectangle 5"/>
          <p:cNvSpPr>
            <a:spLocks noChangeArrowheads="1"/>
          </p:cNvSpPr>
          <p:nvPr/>
        </p:nvSpPr>
        <p:spPr bwMode="auto">
          <a:xfrm>
            <a:off x="-36512" y="4365625"/>
            <a:ext cx="1328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accent5"/>
              </a:buClr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Run-off harvesting and treatment</a:t>
            </a:r>
          </a:p>
        </p:txBody>
      </p:sp>
      <p:sp>
        <p:nvSpPr>
          <p:cNvPr id="23565" name="Rectangle 12"/>
          <p:cNvSpPr>
            <a:spLocks noChangeArrowheads="1"/>
          </p:cNvSpPr>
          <p:nvPr/>
        </p:nvSpPr>
        <p:spPr bwMode="auto">
          <a:xfrm>
            <a:off x="7831261" y="4365625"/>
            <a:ext cx="13874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accent5"/>
              </a:buClr>
              <a:defRPr/>
            </a:pPr>
            <a:r>
              <a:rPr lang="en-US" altLang="en-US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Flora and fauna restoration</a:t>
            </a:r>
          </a:p>
        </p:txBody>
      </p:sp>
      <p:pic>
        <p:nvPicPr>
          <p:cNvPr id="14" name="Picture 4" descr="http://www.ofra-aqua.co.il/files/smadar/smadar_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402" y="3624263"/>
            <a:ext cx="310703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1442" y="1111803"/>
            <a:ext cx="3163507" cy="2459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תמונה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403" y="3624264"/>
            <a:ext cx="6529442" cy="21812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6102" y="1126458"/>
            <a:ext cx="1676847" cy="10914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ight Arrow 1"/>
          <p:cNvSpPr/>
          <p:nvPr/>
        </p:nvSpPr>
        <p:spPr>
          <a:xfrm>
            <a:off x="3564295" y="1627982"/>
            <a:ext cx="302168" cy="379412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99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635000"/>
          </a:xfrm>
        </p:spPr>
        <p:txBody>
          <a:bodyPr>
            <a:noAutofit/>
          </a:bodyPr>
          <a:lstStyle/>
          <a:p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Onsite Solutions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or </a:t>
            </a:r>
            <a:b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Business &amp; Non-Profits</a:t>
            </a:r>
          </a:p>
        </p:txBody>
      </p:sp>
      <p:pic>
        <p:nvPicPr>
          <p:cNvPr id="39939" name="Picture 2" descr="C:\Users\ezra\Copy\11.01.12\פרוייקטים חדש\India-\CII Green Building Center\1.5.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84784"/>
            <a:ext cx="3940175" cy="2955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3"/>
          <p:cNvSpPr txBox="1">
            <a:spLocks noChangeArrowheads="1"/>
          </p:cNvSpPr>
          <p:nvPr/>
        </p:nvSpPr>
        <p:spPr bwMode="auto">
          <a:xfrm flipH="1">
            <a:off x="452438" y="4737918"/>
            <a:ext cx="38941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Indian Green Building Council- treatment and reuse of office waste</a:t>
            </a:r>
          </a:p>
        </p:txBody>
      </p:sp>
      <p:pic>
        <p:nvPicPr>
          <p:cNvPr id="39941" name="Picture 3" descr="C:\Users\ezra\Copy\11.01.12\Ayala2015\For Website\Photos to accompany project list\6-Divyasree Developers\Degraded partial sewage stream to be reclaim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84784"/>
            <a:ext cx="3439343" cy="2579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8652" y="3898800"/>
            <a:ext cx="3633788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4787900" y="5375175"/>
            <a:ext cx="404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Diyasree</a:t>
            </a: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developers: restoration of degraded streams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94805"/>
            <a:ext cx="1223962" cy="854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489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0382" y="116632"/>
            <a:ext cx="7772400" cy="908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Images of Water Samples</a:t>
            </a:r>
          </a:p>
          <a:p>
            <a:r>
              <a:rPr lang="en-IN" sz="28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 Before &amp; After</a:t>
            </a:r>
            <a:endParaRPr lang="en-IN" sz="28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4338" name="Picture 2" descr="C:\Users\SID\Desktop\1\Ayaala_presentation\Ayala_Water_Sample_Test_Comparitive\Pictures of water in and out of NBS\water in and out of house system.jp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4208" y="2389772"/>
            <a:ext cx="2365110" cy="2621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39" name="Picture 3" descr="C:\Users\SID\Desktop\1\Ayaala_presentation\Ayala_Water_Sample_Test_Comparitive\Pictures of water in and out of NBS\yarkon before and after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54036" y="2392937"/>
            <a:ext cx="2623401" cy="2617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0" name="Picture 4" descr="C:\Users\SID\Desktop\1\Ayaala_presentation\Ayala_Water_Sample_Test_Comparitive\Pictures of water in and out of NBS\r hovav in and out jul 16.jpe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491880" y="2389772"/>
            <a:ext cx="2632841" cy="2615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6300192" y="1856570"/>
            <a:ext cx="2595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</a:rPr>
              <a:t>Domestic Sewage Treated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1856570"/>
            <a:ext cx="2600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</a:rPr>
              <a:t>Industrial Sewage Treated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1128" y="1856570"/>
            <a:ext cx="26559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>
                <a:solidFill>
                  <a:schemeClr val="accent5">
                    <a:lumMod val="75000"/>
                  </a:schemeClr>
                </a:solidFill>
              </a:rPr>
              <a:t>Pharmaceutical Discharge </a:t>
            </a:r>
          </a:p>
          <a:p>
            <a:pPr algn="ctr"/>
            <a:r>
              <a:rPr lang="en-IN" dirty="0" smtClean="0">
                <a:solidFill>
                  <a:schemeClr val="accent5">
                    <a:lumMod val="75000"/>
                  </a:schemeClr>
                </a:solidFill>
              </a:rPr>
              <a:t>Treated</a:t>
            </a:r>
            <a:endParaRPr lang="en-IN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7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0" y="28881"/>
            <a:ext cx="9144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B0F0"/>
              </a:buClr>
              <a:defRPr/>
            </a:pP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France</a:t>
            </a:r>
            <a:r>
              <a:rPr lang="en-US" alt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-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n Cooperation With Dutch WEST8:</a:t>
            </a:r>
          </a:p>
          <a:p>
            <a:pPr algn="ctr" eaLnBrk="1" hangingPunct="1">
              <a:buClr>
                <a:srgbClr val="00B0F0"/>
              </a:buClr>
              <a:defRPr/>
            </a:pP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Ecological Planning Of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he City Of Nice &amp; The </a:t>
            </a:r>
            <a:r>
              <a:rPr lang="en-US" alt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Var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Valley</a:t>
            </a:r>
          </a:p>
          <a:p>
            <a:pPr algn="ctr" eaLnBrk="1" hangingPunct="1">
              <a:buClr>
                <a:srgbClr val="00B0F0"/>
              </a:buClr>
              <a:defRPr/>
            </a:pPr>
            <a:endParaRPr lang="en-US" altLang="en-US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24579" name="מלבן 1"/>
          <p:cNvSpPr>
            <a:spLocks noChangeArrowheads="1"/>
          </p:cNvSpPr>
          <p:nvPr/>
        </p:nvSpPr>
        <p:spPr bwMode="auto">
          <a:xfrm>
            <a:off x="3200917" y="6308725"/>
            <a:ext cx="248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rebuchet MS" pitchFamily="34" charset="0"/>
                <a:cs typeface="Times New Roman" panose="02020603050405020304" pitchFamily="18" charset="0"/>
              </a:rPr>
              <a:t>www.ayala-aqua.com</a:t>
            </a:r>
          </a:p>
        </p:txBody>
      </p:sp>
      <p:pic>
        <p:nvPicPr>
          <p:cNvPr id="24580" name="Picture 4" descr="oin%20bande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525" y="2616200"/>
            <a:ext cx="8682038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115" y="2616201"/>
            <a:ext cx="4306869" cy="30988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67544" y="1364575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1" hangingPunct="1">
              <a:lnSpc>
                <a:spcPct val="9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Flood prevention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Protection and restoration of aquifers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Rehabilitation of local flora and fauna</a:t>
            </a:r>
          </a:p>
          <a:p>
            <a:pPr marL="457200" indent="-457200" eaLnBrk="1" hangingPunct="1">
              <a:lnSpc>
                <a:spcPct val="90000"/>
              </a:lnSpc>
              <a:buClr>
                <a:srgbClr val="00B0F0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Improvement of air </a:t>
            </a: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quality</a:t>
            </a: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94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457200" y="188640"/>
            <a:ext cx="8229600" cy="796925"/>
          </a:xfrm>
        </p:spPr>
        <p:txBody>
          <a:bodyPr>
            <a:normAutofit fontScale="90000"/>
          </a:bodyPr>
          <a:lstStyle/>
          <a:p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How To </a:t>
            </a: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urn </a:t>
            </a: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iability </a:t>
            </a: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nto </a:t>
            </a:r>
            <a:r>
              <a:rPr lang="en-US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</a:t>
            </a:r>
            <a:r>
              <a:rPr lang="en-US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n Asset ?</a:t>
            </a:r>
          </a:p>
        </p:txBody>
      </p:sp>
      <p:pic>
        <p:nvPicPr>
          <p:cNvPr id="30723" name="Picture 2" descr="C:\Users\ezra\Copy\11.01.12\Ayala2015\פרויקטים\HGC\HGA sewage nalla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918246"/>
            <a:ext cx="4311650" cy="216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2013" y="2938884"/>
            <a:ext cx="4246562" cy="2146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4841875" y="2518196"/>
            <a:ext cx="37465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Shortfall of 2MLD irrigation water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614685" y="2518196"/>
            <a:ext cx="359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Nearby urban effluents 3-5 MLD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3568" y="1343090"/>
            <a:ext cx="78488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Hyderabad Gold Course irrigation requirement of </a:t>
            </a:r>
          </a:p>
          <a:p>
            <a:pPr algn="ctr"/>
            <a:r>
              <a:rPr lang="en-US" sz="2500" dirty="0" smtClean="0">
                <a:solidFill>
                  <a:schemeClr val="accent3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2 MLD for Landscape and Lawn care </a:t>
            </a:r>
            <a:endParaRPr lang="en-US" sz="2500" dirty="0">
              <a:solidFill>
                <a:schemeClr val="accent3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06563" y="-27384"/>
            <a:ext cx="5730875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The NBS™ Wetlands at HGA 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49" y="2899470"/>
            <a:ext cx="3036888" cy="2106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2906942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7505" y="2899468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3568" y="1390417"/>
            <a:ext cx="78488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The Natural Biological Systems - Active Landscape has helps recover 4 MLD of water for the Irrigation of Hyderabad Golf Course</a:t>
            </a:r>
            <a:endParaRPr lang="en-US" sz="2500" dirty="0">
              <a:solidFill>
                <a:schemeClr val="accent5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0257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296166"/>
            <a:ext cx="2278596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3" y="3317159"/>
            <a:ext cx="2304257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7777" y="3286354"/>
            <a:ext cx="2472695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496" y="2694152"/>
            <a:ext cx="28862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15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Raw sewage from </a:t>
            </a:r>
            <a:r>
              <a:rPr lang="en-GB" altLang="en-US" sz="1500" dirty="0" err="1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Satam</a:t>
            </a:r>
            <a:r>
              <a:rPr lang="en-GB" altLang="en-US" sz="15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en-GB" altLang="en-US" sz="1500" dirty="0" err="1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</a:t>
            </a:r>
            <a:r>
              <a:rPr lang="en-GB" altLang="en-US" sz="1500" dirty="0" err="1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heruvu</a:t>
            </a:r>
            <a:r>
              <a:rPr lang="en-GB" altLang="en-US" sz="15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overflow</a:t>
            </a:r>
            <a:endParaRPr lang="en-GB" altLang="en-US" sz="1500" dirty="0">
              <a:solidFill>
                <a:schemeClr val="accent5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1332" y="2747177"/>
            <a:ext cx="25748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The Natural Biological System™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44208" y="2745795"/>
            <a:ext cx="213879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500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Tertiary Quality Outlet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5733062" y="4073194"/>
            <a:ext cx="532047" cy="357680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735796" y="4064425"/>
            <a:ext cx="518312" cy="335624"/>
          </a:xfrm>
          <a:prstGeom prst="rightArrow">
            <a:avLst>
              <a:gd name="adj1" fmla="val 50000"/>
              <a:gd name="adj2" fmla="val 5711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8894" y="188640"/>
            <a:ext cx="65262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Summary: </a:t>
            </a:r>
            <a:r>
              <a:rPr lang="en-GB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The Natural Biological System™ at HGA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55776" y="3683818"/>
            <a:ext cx="705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Diversion to NBS™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1364575"/>
            <a:ext cx="4843314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4 MLD Capacity in 7000 m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2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~300K USD Capital Cost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4 months implementation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Saves 2 Million Liters Irrigation Water Daily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15983" y="3716218"/>
            <a:ext cx="756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Subsurface Flow</a:t>
            </a:r>
            <a:endParaRPr lang="en-GB" sz="9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12"/>
          <p:cNvSpPr txBox="1">
            <a:spLocks noChangeArrowheads="1"/>
          </p:cNvSpPr>
          <p:nvPr/>
        </p:nvSpPr>
        <p:spPr bwMode="auto">
          <a:xfrm>
            <a:off x="5760322" y="1424788"/>
            <a:ext cx="32041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3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AND: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3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Local </a:t>
            </a:r>
            <a:r>
              <a:rPr lang="en-US" altLang="en-US" sz="13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labor &amp;</a:t>
            </a:r>
            <a:r>
              <a:rPr lang="en-US" altLang="en-US" sz="13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3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resources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3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Minimal </a:t>
            </a:r>
            <a:r>
              <a:rPr lang="en-US" altLang="en-US" sz="13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maintenance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13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Zero-energy</a:t>
            </a:r>
            <a:r>
              <a:rPr lang="en-US" altLang="en-US" sz="13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treatment</a:t>
            </a:r>
          </a:p>
        </p:txBody>
      </p:sp>
    </p:spTree>
    <p:extLst>
      <p:ext uri="{BB962C8B-B14F-4D97-AF65-F5344CB8AC3E}">
        <p14:creationId xmlns:p14="http://schemas.microsoft.com/office/powerpoint/2010/main" val="272005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836712"/>
            <a:ext cx="2971800" cy="2112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71910"/>
              </p:ext>
            </p:extLst>
          </p:nvPr>
        </p:nvGraphicFramePr>
        <p:xfrm>
          <a:off x="89502" y="3266982"/>
          <a:ext cx="2916324" cy="2637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7407286"/>
              </p:ext>
            </p:extLst>
          </p:nvPr>
        </p:nvGraphicFramePr>
        <p:xfrm>
          <a:off x="89502" y="476672"/>
          <a:ext cx="2916324" cy="272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939325"/>
              </p:ext>
            </p:extLst>
          </p:nvPr>
        </p:nvGraphicFramePr>
        <p:xfrm>
          <a:off x="3005826" y="476672"/>
          <a:ext cx="2862318" cy="272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947595"/>
              </p:ext>
            </p:extLst>
          </p:nvPr>
        </p:nvGraphicFramePr>
        <p:xfrm>
          <a:off x="3005826" y="3266888"/>
          <a:ext cx="2862318" cy="2637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160" y="3212976"/>
            <a:ext cx="2970330" cy="2066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282347" y="5355973"/>
            <a:ext cx="23846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Testing by Care Labs, Hyderabad</a:t>
            </a:r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19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156369" y="197768"/>
            <a:ext cx="8831262" cy="1143000"/>
          </a:xfrm>
        </p:spPr>
        <p:txBody>
          <a:bodyPr>
            <a:noAutofit/>
          </a:bodyPr>
          <a:lstStyle/>
          <a:p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Current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tate Of </a:t>
            </a:r>
            <a:r>
              <a:rPr lang="en-US" alt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Arkavathi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River – Sewage Influence An Ongoing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atastrophe To TG </a:t>
            </a:r>
            <a:r>
              <a:rPr lang="en-US" alt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Halli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Watershed</a:t>
            </a:r>
          </a:p>
        </p:txBody>
      </p:sp>
      <p:pic>
        <p:nvPicPr>
          <p:cNvPr id="27651" name="Picture 1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676400"/>
            <a:ext cx="9144000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 descr="C:\Users\ezra\Downloads\IMG_025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549525"/>
            <a:ext cx="2700337" cy="25479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C:\Users\ezra\Downloads\IMG_026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8" y="2538413"/>
            <a:ext cx="2725737" cy="254793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27652" idx="1"/>
          </p:cNvCxnSpPr>
          <p:nvPr/>
        </p:nvCxnSpPr>
        <p:spPr>
          <a:xfrm flipH="1">
            <a:off x="4643438" y="3822700"/>
            <a:ext cx="1584325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7653" idx="0"/>
          </p:cNvCxnSpPr>
          <p:nvPr/>
        </p:nvCxnSpPr>
        <p:spPr>
          <a:xfrm flipV="1">
            <a:off x="2981325" y="3433763"/>
            <a:ext cx="1303338" cy="37941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6084168" y="5148263"/>
            <a:ext cx="29756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bg1"/>
                </a:solidFill>
                <a:latin typeface="Trebuchet MS" pitchFamily="34" charset="0"/>
              </a:rPr>
              <a:t>Perrenial</a:t>
            </a:r>
            <a:r>
              <a:rPr lang="en-US" altLang="en-US" sz="2000" dirty="0">
                <a:solidFill>
                  <a:schemeClr val="bg1"/>
                </a:solidFill>
                <a:latin typeface="Trebuchet MS" pitchFamily="34" charset="0"/>
              </a:rPr>
              <a:t> Urban Sewage Flow (15 MLD)</a:t>
            </a: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123270" y="5086350"/>
            <a:ext cx="29479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chemeClr val="bg1"/>
                </a:solidFill>
                <a:latin typeface="Trebuchet MS" pitchFamily="34" charset="0"/>
              </a:rPr>
              <a:t>Arkavathy</a:t>
            </a:r>
            <a:r>
              <a:rPr lang="en-US" altLang="en-US" sz="2000" dirty="0">
                <a:solidFill>
                  <a:schemeClr val="bg1"/>
                </a:solidFill>
                <a:latin typeface="Trebuchet MS" pitchFamily="34" charset="0"/>
              </a:rPr>
              <a:t> River prior to confluence with </a:t>
            </a:r>
            <a:r>
              <a:rPr lang="en-US" altLang="en-US" sz="2000" dirty="0" err="1">
                <a:solidFill>
                  <a:schemeClr val="bg1"/>
                </a:solidFill>
                <a:latin typeface="Trebuchet MS" pitchFamily="34" charset="0"/>
              </a:rPr>
              <a:t>nalla</a:t>
            </a:r>
            <a:endParaRPr lang="en-US" altLang="en-US" sz="20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72839" y="548680"/>
            <a:ext cx="6694511" cy="1849042"/>
          </a:xfrm>
        </p:spPr>
        <p:txBody>
          <a:bodyPr>
            <a:normAutofit/>
          </a:bodyPr>
          <a:lstStyle/>
          <a:p>
            <a:pPr algn="ctr"/>
            <a:r>
              <a:rPr lang="en-IN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SUSTAINABILITY IN PRACTICE</a:t>
            </a:r>
            <a:endParaRPr lang="en-IN" sz="3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Picture 2" descr="C:\Users\SID\Desktop\Ayal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6032894" cy="27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107950" y="260350"/>
            <a:ext cx="9036050" cy="1143000"/>
          </a:xfrm>
        </p:spPr>
        <p:txBody>
          <a:bodyPr>
            <a:normAutofit fontScale="90000"/>
          </a:bodyPr>
          <a:lstStyle/>
          <a:p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India: Protection &amp; Rejuvenation Of </a:t>
            </a:r>
            <a:r>
              <a:rPr lang="en-US" alt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Arkvathi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River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rom </a:t>
            </a:r>
            <a:r>
              <a:rPr lang="en-US" alt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Hesaraghatta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Lake To TG </a:t>
            </a:r>
            <a:r>
              <a:rPr lang="en-US" altLang="en-US" sz="3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Halli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Reservoir, Bangalore</a:t>
            </a:r>
            <a:r>
              <a:rPr lang="en-US" altLang="en-US" sz="3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/>
            </a:r>
            <a:br>
              <a:rPr lang="en-US" altLang="en-US" sz="3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</a:br>
            <a:endParaRPr lang="en-US" altLang="en-US" sz="30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16" descr="http://bwssb.org/wp-content/uploads/2012/02/login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2338" y="6213301"/>
            <a:ext cx="31416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3"/>
          <p:cNvGrpSpPr>
            <a:grpSpLocks/>
          </p:cNvGrpSpPr>
          <p:nvPr/>
        </p:nvGrpSpPr>
        <p:grpSpPr bwMode="auto">
          <a:xfrm>
            <a:off x="179388" y="2568575"/>
            <a:ext cx="4757732" cy="2857500"/>
            <a:chOff x="250288" y="2959095"/>
            <a:chExt cx="4757224" cy="2715406"/>
          </a:xfrm>
        </p:grpSpPr>
        <p:grpSp>
          <p:nvGrpSpPr>
            <p:cNvPr id="26638" name="Group 5"/>
            <p:cNvGrpSpPr>
              <a:grpSpLocks/>
            </p:cNvGrpSpPr>
            <p:nvPr/>
          </p:nvGrpSpPr>
          <p:grpSpPr bwMode="auto">
            <a:xfrm>
              <a:off x="250288" y="2959095"/>
              <a:ext cx="4757224" cy="2715406"/>
              <a:chOff x="250288" y="2959095"/>
              <a:chExt cx="4757224" cy="2715406"/>
            </a:xfrm>
          </p:grpSpPr>
          <p:pic>
            <p:nvPicPr>
              <p:cNvPr id="26640" name="Picture 2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0288" y="2959095"/>
                <a:ext cx="4757224" cy="27154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41" name="Picture 2" descr="http://img4.orkut.com/images/mittel/1256874926/94583659/ep.jp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6416" y="4870364"/>
                <a:ext cx="980281" cy="8041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9" name="Straight Arrow Connector 8"/>
              <p:cNvCxnSpPr/>
              <p:nvPr/>
            </p:nvCxnSpPr>
            <p:spPr>
              <a:xfrm flipH="1">
                <a:off x="2642394" y="4434466"/>
                <a:ext cx="453977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flipH="1" flipV="1">
                <a:off x="2656681" y="4271541"/>
                <a:ext cx="65239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flipH="1">
                <a:off x="2656681" y="4657732"/>
                <a:ext cx="35556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45" name="TextBox 11"/>
              <p:cNvSpPr txBox="1">
                <a:spLocks noChangeArrowheads="1"/>
              </p:cNvSpPr>
              <p:nvPr/>
            </p:nvSpPr>
            <p:spPr bwMode="auto">
              <a:xfrm>
                <a:off x="3607297" y="3810000"/>
                <a:ext cx="1304981" cy="8774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8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itchFamily="34" charset="0"/>
                  </a:rPr>
                  <a:t>Bangalore sewage outflows</a:t>
                </a:r>
              </a:p>
            </p:txBody>
          </p:sp>
          <p:cxnSp>
            <p:nvCxnSpPr>
              <p:cNvPr id="13" name="Straight Arrow Connector 12"/>
              <p:cNvCxnSpPr/>
              <p:nvPr/>
            </p:nvCxnSpPr>
            <p:spPr>
              <a:xfrm flipH="1">
                <a:off x="894744" y="4119177"/>
                <a:ext cx="419055" cy="40429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H="1">
                <a:off x="1066176" y="3758631"/>
                <a:ext cx="342863" cy="33791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986827" y="3505193"/>
                <a:ext cx="346038" cy="45256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>
                <a:off x="2056670" y="3957761"/>
                <a:ext cx="276195" cy="32434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Freeform 18"/>
            <p:cNvSpPr/>
            <p:nvPr/>
          </p:nvSpPr>
          <p:spPr>
            <a:xfrm>
              <a:off x="2839223" y="3894402"/>
              <a:ext cx="938113" cy="1080128"/>
            </a:xfrm>
            <a:custGeom>
              <a:avLst/>
              <a:gdLst>
                <a:gd name="connsiteX0" fmla="*/ 3382139 w 3382139"/>
                <a:gd name="connsiteY0" fmla="*/ 246742 h 3120571"/>
                <a:gd name="connsiteX1" fmla="*/ 3382139 w 3382139"/>
                <a:gd name="connsiteY1" fmla="*/ 246742 h 3120571"/>
                <a:gd name="connsiteX2" fmla="*/ 3251510 w 3382139"/>
                <a:gd name="connsiteY2" fmla="*/ 217714 h 3120571"/>
                <a:gd name="connsiteX3" fmla="*/ 3164424 w 3382139"/>
                <a:gd name="connsiteY3" fmla="*/ 188685 h 3120571"/>
                <a:gd name="connsiteX4" fmla="*/ 3120882 w 3382139"/>
                <a:gd name="connsiteY4" fmla="*/ 174171 h 3120571"/>
                <a:gd name="connsiteX5" fmla="*/ 3004767 w 3382139"/>
                <a:gd name="connsiteY5" fmla="*/ 145142 h 3120571"/>
                <a:gd name="connsiteX6" fmla="*/ 2917682 w 3382139"/>
                <a:gd name="connsiteY6" fmla="*/ 116114 h 3120571"/>
                <a:gd name="connsiteX7" fmla="*/ 2830596 w 3382139"/>
                <a:gd name="connsiteY7" fmla="*/ 101600 h 3120571"/>
                <a:gd name="connsiteX8" fmla="*/ 2670939 w 3382139"/>
                <a:gd name="connsiteY8" fmla="*/ 72571 h 3120571"/>
                <a:gd name="connsiteX9" fmla="*/ 2322596 w 3382139"/>
                <a:gd name="connsiteY9" fmla="*/ 43542 h 3120571"/>
                <a:gd name="connsiteX10" fmla="*/ 2235510 w 3382139"/>
                <a:gd name="connsiteY10" fmla="*/ 29028 h 3120571"/>
                <a:gd name="connsiteX11" fmla="*/ 2046824 w 3382139"/>
                <a:gd name="connsiteY11" fmla="*/ 0 h 3120571"/>
                <a:gd name="connsiteX12" fmla="*/ 1161453 w 3382139"/>
                <a:gd name="connsiteY12" fmla="*/ 14514 h 3120571"/>
                <a:gd name="connsiteX13" fmla="*/ 1016310 w 3382139"/>
                <a:gd name="connsiteY13" fmla="*/ 58057 h 3120571"/>
                <a:gd name="connsiteX14" fmla="*/ 972767 w 3382139"/>
                <a:gd name="connsiteY14" fmla="*/ 72571 h 3120571"/>
                <a:gd name="connsiteX15" fmla="*/ 929224 w 3382139"/>
                <a:gd name="connsiteY15" fmla="*/ 87085 h 3120571"/>
                <a:gd name="connsiteX16" fmla="*/ 842139 w 3382139"/>
                <a:gd name="connsiteY16" fmla="*/ 130628 h 3120571"/>
                <a:gd name="connsiteX17" fmla="*/ 755053 w 3382139"/>
                <a:gd name="connsiteY17" fmla="*/ 174171 h 3120571"/>
                <a:gd name="connsiteX18" fmla="*/ 711510 w 3382139"/>
                <a:gd name="connsiteY18" fmla="*/ 203200 h 3120571"/>
                <a:gd name="connsiteX19" fmla="*/ 667967 w 3382139"/>
                <a:gd name="connsiteY19" fmla="*/ 246742 h 3120571"/>
                <a:gd name="connsiteX20" fmla="*/ 609910 w 3382139"/>
                <a:gd name="connsiteY20" fmla="*/ 275771 h 3120571"/>
                <a:gd name="connsiteX21" fmla="*/ 580882 w 3382139"/>
                <a:gd name="connsiteY21" fmla="*/ 319314 h 3120571"/>
                <a:gd name="connsiteX22" fmla="*/ 479282 w 3382139"/>
                <a:gd name="connsiteY22" fmla="*/ 435428 h 3120571"/>
                <a:gd name="connsiteX23" fmla="*/ 435739 w 3382139"/>
                <a:gd name="connsiteY23" fmla="*/ 522514 h 3120571"/>
                <a:gd name="connsiteX24" fmla="*/ 406710 w 3382139"/>
                <a:gd name="connsiteY24" fmla="*/ 580571 h 3120571"/>
                <a:gd name="connsiteX25" fmla="*/ 377682 w 3382139"/>
                <a:gd name="connsiteY25" fmla="*/ 624114 h 3120571"/>
                <a:gd name="connsiteX26" fmla="*/ 348653 w 3382139"/>
                <a:gd name="connsiteY26" fmla="*/ 711200 h 3120571"/>
                <a:gd name="connsiteX27" fmla="*/ 319624 w 3382139"/>
                <a:gd name="connsiteY27" fmla="*/ 769257 h 3120571"/>
                <a:gd name="connsiteX28" fmla="*/ 290596 w 3382139"/>
                <a:gd name="connsiteY28" fmla="*/ 870857 h 3120571"/>
                <a:gd name="connsiteX29" fmla="*/ 261567 w 3382139"/>
                <a:gd name="connsiteY29" fmla="*/ 972457 h 3120571"/>
                <a:gd name="connsiteX30" fmla="*/ 232539 w 3382139"/>
                <a:gd name="connsiteY30" fmla="*/ 1016000 h 3120571"/>
                <a:gd name="connsiteX31" fmla="*/ 188996 w 3382139"/>
                <a:gd name="connsiteY31" fmla="*/ 1146628 h 3120571"/>
                <a:gd name="connsiteX32" fmla="*/ 159967 w 3382139"/>
                <a:gd name="connsiteY32" fmla="*/ 1233714 h 3120571"/>
                <a:gd name="connsiteX33" fmla="*/ 145453 w 3382139"/>
                <a:gd name="connsiteY33" fmla="*/ 1277257 h 3120571"/>
                <a:gd name="connsiteX34" fmla="*/ 116424 w 3382139"/>
                <a:gd name="connsiteY34" fmla="*/ 1451428 h 3120571"/>
                <a:gd name="connsiteX35" fmla="*/ 101910 w 3382139"/>
                <a:gd name="connsiteY35" fmla="*/ 1494971 h 3120571"/>
                <a:gd name="connsiteX36" fmla="*/ 87396 w 3382139"/>
                <a:gd name="connsiteY36" fmla="*/ 1567542 h 3120571"/>
                <a:gd name="connsiteX37" fmla="*/ 72882 w 3382139"/>
                <a:gd name="connsiteY37" fmla="*/ 1683657 h 3120571"/>
                <a:gd name="connsiteX38" fmla="*/ 58367 w 3382139"/>
                <a:gd name="connsiteY38" fmla="*/ 1727200 h 3120571"/>
                <a:gd name="connsiteX39" fmla="*/ 43853 w 3382139"/>
                <a:gd name="connsiteY39" fmla="*/ 1799771 h 3120571"/>
                <a:gd name="connsiteX40" fmla="*/ 14824 w 3382139"/>
                <a:gd name="connsiteY40" fmla="*/ 1973942 h 3120571"/>
                <a:gd name="connsiteX41" fmla="*/ 14824 w 3382139"/>
                <a:gd name="connsiteY41" fmla="*/ 2525485 h 3120571"/>
                <a:gd name="connsiteX42" fmla="*/ 43853 w 3382139"/>
                <a:gd name="connsiteY42" fmla="*/ 2612571 h 3120571"/>
                <a:gd name="connsiteX43" fmla="*/ 72882 w 3382139"/>
                <a:gd name="connsiteY43" fmla="*/ 2699657 h 3120571"/>
                <a:gd name="connsiteX44" fmla="*/ 87396 w 3382139"/>
                <a:gd name="connsiteY44" fmla="*/ 2743200 h 3120571"/>
                <a:gd name="connsiteX45" fmla="*/ 116424 w 3382139"/>
                <a:gd name="connsiteY45" fmla="*/ 2786742 h 3120571"/>
                <a:gd name="connsiteX46" fmla="*/ 145453 w 3382139"/>
                <a:gd name="connsiteY46" fmla="*/ 2873828 h 3120571"/>
                <a:gd name="connsiteX47" fmla="*/ 232539 w 3382139"/>
                <a:gd name="connsiteY47" fmla="*/ 3004457 h 3120571"/>
                <a:gd name="connsiteX48" fmla="*/ 261567 w 3382139"/>
                <a:gd name="connsiteY48" fmla="*/ 3048000 h 3120571"/>
                <a:gd name="connsiteX49" fmla="*/ 392196 w 3382139"/>
                <a:gd name="connsiteY49" fmla="*/ 3091542 h 3120571"/>
                <a:gd name="connsiteX50" fmla="*/ 435739 w 3382139"/>
                <a:gd name="connsiteY50" fmla="*/ 3106057 h 3120571"/>
                <a:gd name="connsiteX51" fmla="*/ 479282 w 3382139"/>
                <a:gd name="connsiteY51" fmla="*/ 3120571 h 3120571"/>
                <a:gd name="connsiteX52" fmla="*/ 566367 w 3382139"/>
                <a:gd name="connsiteY52" fmla="*/ 3106057 h 3120571"/>
                <a:gd name="connsiteX53" fmla="*/ 638939 w 3382139"/>
                <a:gd name="connsiteY53" fmla="*/ 3033485 h 3120571"/>
                <a:gd name="connsiteX54" fmla="*/ 726024 w 3382139"/>
                <a:gd name="connsiteY54" fmla="*/ 2975428 h 3120571"/>
                <a:gd name="connsiteX55" fmla="*/ 813110 w 3382139"/>
                <a:gd name="connsiteY55" fmla="*/ 2931885 h 3120571"/>
                <a:gd name="connsiteX56" fmla="*/ 900196 w 3382139"/>
                <a:gd name="connsiteY56" fmla="*/ 2989942 h 3120571"/>
                <a:gd name="connsiteX57" fmla="*/ 929224 w 3382139"/>
                <a:gd name="connsiteY57" fmla="*/ 2902857 h 3120571"/>
                <a:gd name="connsiteX58" fmla="*/ 943739 w 3382139"/>
                <a:gd name="connsiteY58" fmla="*/ 2859314 h 3120571"/>
                <a:gd name="connsiteX59" fmla="*/ 958253 w 3382139"/>
                <a:gd name="connsiteY59" fmla="*/ 2699657 h 3120571"/>
                <a:gd name="connsiteX60" fmla="*/ 1001796 w 3382139"/>
                <a:gd name="connsiteY60" fmla="*/ 2685142 h 3120571"/>
                <a:gd name="connsiteX61" fmla="*/ 1175967 w 3382139"/>
                <a:gd name="connsiteY61" fmla="*/ 2670628 h 3120571"/>
                <a:gd name="connsiteX62" fmla="*/ 1234024 w 3382139"/>
                <a:gd name="connsiteY62" fmla="*/ 2656114 h 3120571"/>
                <a:gd name="connsiteX63" fmla="*/ 1277567 w 3382139"/>
                <a:gd name="connsiteY63" fmla="*/ 2641600 h 3120571"/>
                <a:gd name="connsiteX64" fmla="*/ 1422710 w 3382139"/>
                <a:gd name="connsiteY64" fmla="*/ 2656114 h 3120571"/>
                <a:gd name="connsiteX65" fmla="*/ 1480767 w 3382139"/>
                <a:gd name="connsiteY65" fmla="*/ 2670628 h 3120571"/>
                <a:gd name="connsiteX66" fmla="*/ 1567853 w 3382139"/>
                <a:gd name="connsiteY66" fmla="*/ 2699657 h 3120571"/>
                <a:gd name="connsiteX67" fmla="*/ 1611396 w 3382139"/>
                <a:gd name="connsiteY67" fmla="*/ 2714171 h 3120571"/>
                <a:gd name="connsiteX68" fmla="*/ 1727510 w 3382139"/>
                <a:gd name="connsiteY68" fmla="*/ 2743200 h 3120571"/>
                <a:gd name="connsiteX69" fmla="*/ 1771053 w 3382139"/>
                <a:gd name="connsiteY69" fmla="*/ 2772228 h 3120571"/>
                <a:gd name="connsiteX70" fmla="*/ 2191967 w 3382139"/>
                <a:gd name="connsiteY70" fmla="*/ 2743200 h 3120571"/>
                <a:gd name="connsiteX71" fmla="*/ 2235510 w 3382139"/>
                <a:gd name="connsiteY71" fmla="*/ 2714171 h 3120571"/>
                <a:gd name="connsiteX72" fmla="*/ 2250024 w 3382139"/>
                <a:gd name="connsiteY72" fmla="*/ 2670628 h 3120571"/>
                <a:gd name="connsiteX73" fmla="*/ 2308082 w 3382139"/>
                <a:gd name="connsiteY73" fmla="*/ 2583542 h 3120571"/>
                <a:gd name="connsiteX74" fmla="*/ 2337110 w 3382139"/>
                <a:gd name="connsiteY74" fmla="*/ 2540000 h 3120571"/>
                <a:gd name="connsiteX75" fmla="*/ 2351624 w 3382139"/>
                <a:gd name="connsiteY75" fmla="*/ 2409371 h 3120571"/>
                <a:gd name="connsiteX76" fmla="*/ 2380653 w 3382139"/>
                <a:gd name="connsiteY76" fmla="*/ 2322285 h 3120571"/>
                <a:gd name="connsiteX77" fmla="*/ 2395167 w 3382139"/>
                <a:gd name="connsiteY77" fmla="*/ 2206171 h 3120571"/>
                <a:gd name="connsiteX78" fmla="*/ 2409682 w 3382139"/>
                <a:gd name="connsiteY78" fmla="*/ 2075542 h 3120571"/>
                <a:gd name="connsiteX79" fmla="*/ 2511282 w 3382139"/>
                <a:gd name="connsiteY79" fmla="*/ 2002971 h 3120571"/>
                <a:gd name="connsiteX80" fmla="*/ 2627396 w 3382139"/>
                <a:gd name="connsiteY80" fmla="*/ 1930400 h 3120571"/>
                <a:gd name="connsiteX81" fmla="*/ 2670939 w 3382139"/>
                <a:gd name="connsiteY81" fmla="*/ 1886857 h 3120571"/>
                <a:gd name="connsiteX82" fmla="*/ 2743510 w 3382139"/>
                <a:gd name="connsiteY82" fmla="*/ 1799771 h 3120571"/>
                <a:gd name="connsiteX83" fmla="*/ 2801567 w 3382139"/>
                <a:gd name="connsiteY83" fmla="*/ 1770742 h 3120571"/>
                <a:gd name="connsiteX84" fmla="*/ 2917682 w 3382139"/>
                <a:gd name="connsiteY84" fmla="*/ 1640114 h 3120571"/>
                <a:gd name="connsiteX85" fmla="*/ 2961224 w 3382139"/>
                <a:gd name="connsiteY85" fmla="*/ 1596571 h 3120571"/>
                <a:gd name="connsiteX86" fmla="*/ 3048310 w 3382139"/>
                <a:gd name="connsiteY86" fmla="*/ 1465942 h 3120571"/>
                <a:gd name="connsiteX87" fmla="*/ 3077339 w 3382139"/>
                <a:gd name="connsiteY87" fmla="*/ 1422400 h 3120571"/>
                <a:gd name="connsiteX88" fmla="*/ 3091853 w 3382139"/>
                <a:gd name="connsiteY88" fmla="*/ 1378857 h 3120571"/>
                <a:gd name="connsiteX89" fmla="*/ 3120882 w 3382139"/>
                <a:gd name="connsiteY89" fmla="*/ 1335314 h 3120571"/>
                <a:gd name="connsiteX90" fmla="*/ 3178939 w 3382139"/>
                <a:gd name="connsiteY90" fmla="*/ 1204685 h 3120571"/>
                <a:gd name="connsiteX91" fmla="*/ 3193453 w 3382139"/>
                <a:gd name="connsiteY91" fmla="*/ 1161142 h 3120571"/>
                <a:gd name="connsiteX92" fmla="*/ 3236996 w 3382139"/>
                <a:gd name="connsiteY92" fmla="*/ 972457 h 3120571"/>
                <a:gd name="connsiteX93" fmla="*/ 3266024 w 3382139"/>
                <a:gd name="connsiteY93" fmla="*/ 696685 h 3120571"/>
                <a:gd name="connsiteX94" fmla="*/ 3295053 w 3382139"/>
                <a:gd name="connsiteY94" fmla="*/ 522514 h 3120571"/>
                <a:gd name="connsiteX95" fmla="*/ 3309567 w 3382139"/>
                <a:gd name="connsiteY95" fmla="*/ 420914 h 3120571"/>
                <a:gd name="connsiteX96" fmla="*/ 3324082 w 3382139"/>
                <a:gd name="connsiteY96" fmla="*/ 304800 h 3120571"/>
                <a:gd name="connsiteX97" fmla="*/ 3338596 w 3382139"/>
                <a:gd name="connsiteY97" fmla="*/ 246742 h 3120571"/>
                <a:gd name="connsiteX98" fmla="*/ 3353110 w 3382139"/>
                <a:gd name="connsiteY98" fmla="*/ 188685 h 3120571"/>
                <a:gd name="connsiteX99" fmla="*/ 3353110 w 3382139"/>
                <a:gd name="connsiteY99" fmla="*/ 188685 h 3120571"/>
                <a:gd name="connsiteX100" fmla="*/ 3309567 w 3382139"/>
                <a:gd name="connsiteY100" fmla="*/ 232228 h 3120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</a:cxnLst>
              <a:rect l="l" t="t" r="r" b="b"/>
              <a:pathLst>
                <a:path w="3382139" h="3120571">
                  <a:moveTo>
                    <a:pt x="3382139" y="246742"/>
                  </a:moveTo>
                  <a:lnTo>
                    <a:pt x="3382139" y="246742"/>
                  </a:lnTo>
                  <a:cubicBezTo>
                    <a:pt x="3338596" y="237066"/>
                    <a:pt x="3294609" y="229207"/>
                    <a:pt x="3251510" y="217714"/>
                  </a:cubicBezTo>
                  <a:cubicBezTo>
                    <a:pt x="3221944" y="209830"/>
                    <a:pt x="3193453" y="198361"/>
                    <a:pt x="3164424" y="188685"/>
                  </a:cubicBezTo>
                  <a:cubicBezTo>
                    <a:pt x="3149910" y="183847"/>
                    <a:pt x="3135724" y="177882"/>
                    <a:pt x="3120882" y="174171"/>
                  </a:cubicBezTo>
                  <a:cubicBezTo>
                    <a:pt x="3082177" y="164495"/>
                    <a:pt x="3042616" y="157758"/>
                    <a:pt x="3004767" y="145142"/>
                  </a:cubicBezTo>
                  <a:cubicBezTo>
                    <a:pt x="2975739" y="135466"/>
                    <a:pt x="2947864" y="121144"/>
                    <a:pt x="2917682" y="116114"/>
                  </a:cubicBezTo>
                  <a:lnTo>
                    <a:pt x="2830596" y="101600"/>
                  </a:lnTo>
                  <a:cubicBezTo>
                    <a:pt x="2751805" y="75335"/>
                    <a:pt x="2797759" y="87491"/>
                    <a:pt x="2670939" y="72571"/>
                  </a:cubicBezTo>
                  <a:cubicBezTo>
                    <a:pt x="2494041" y="51760"/>
                    <a:pt x="2540829" y="58092"/>
                    <a:pt x="2322596" y="43542"/>
                  </a:cubicBezTo>
                  <a:lnTo>
                    <a:pt x="2235510" y="29028"/>
                  </a:lnTo>
                  <a:cubicBezTo>
                    <a:pt x="1992719" y="-8324"/>
                    <a:pt x="2264051" y="36204"/>
                    <a:pt x="2046824" y="0"/>
                  </a:cubicBezTo>
                  <a:lnTo>
                    <a:pt x="1161453" y="14514"/>
                  </a:lnTo>
                  <a:cubicBezTo>
                    <a:pt x="1137285" y="15258"/>
                    <a:pt x="1024801" y="55227"/>
                    <a:pt x="1016310" y="58057"/>
                  </a:cubicBezTo>
                  <a:lnTo>
                    <a:pt x="972767" y="72571"/>
                  </a:lnTo>
                  <a:lnTo>
                    <a:pt x="929224" y="87085"/>
                  </a:lnTo>
                  <a:cubicBezTo>
                    <a:pt x="804444" y="170274"/>
                    <a:pt x="962317" y="70539"/>
                    <a:pt x="842139" y="130628"/>
                  </a:cubicBezTo>
                  <a:cubicBezTo>
                    <a:pt x="729593" y="186901"/>
                    <a:pt x="864499" y="137690"/>
                    <a:pt x="755053" y="174171"/>
                  </a:cubicBezTo>
                  <a:cubicBezTo>
                    <a:pt x="740539" y="183847"/>
                    <a:pt x="724911" y="192033"/>
                    <a:pt x="711510" y="203200"/>
                  </a:cubicBezTo>
                  <a:cubicBezTo>
                    <a:pt x="695741" y="216340"/>
                    <a:pt x="684670" y="234811"/>
                    <a:pt x="667967" y="246742"/>
                  </a:cubicBezTo>
                  <a:cubicBezTo>
                    <a:pt x="650361" y="259318"/>
                    <a:pt x="629262" y="266095"/>
                    <a:pt x="609910" y="275771"/>
                  </a:cubicBezTo>
                  <a:cubicBezTo>
                    <a:pt x="600234" y="290285"/>
                    <a:pt x="593217" y="306979"/>
                    <a:pt x="580882" y="319314"/>
                  </a:cubicBezTo>
                  <a:cubicBezTo>
                    <a:pt x="521613" y="378583"/>
                    <a:pt x="520410" y="312049"/>
                    <a:pt x="479282" y="435428"/>
                  </a:cubicBezTo>
                  <a:cubicBezTo>
                    <a:pt x="452670" y="515260"/>
                    <a:pt x="480756" y="443733"/>
                    <a:pt x="435739" y="522514"/>
                  </a:cubicBezTo>
                  <a:cubicBezTo>
                    <a:pt x="425004" y="541300"/>
                    <a:pt x="417445" y="561785"/>
                    <a:pt x="406710" y="580571"/>
                  </a:cubicBezTo>
                  <a:cubicBezTo>
                    <a:pt x="398055" y="595717"/>
                    <a:pt x="384767" y="608174"/>
                    <a:pt x="377682" y="624114"/>
                  </a:cubicBezTo>
                  <a:cubicBezTo>
                    <a:pt x="365255" y="652076"/>
                    <a:pt x="362337" y="683832"/>
                    <a:pt x="348653" y="711200"/>
                  </a:cubicBezTo>
                  <a:lnTo>
                    <a:pt x="319624" y="769257"/>
                  </a:lnTo>
                  <a:cubicBezTo>
                    <a:pt x="274251" y="950752"/>
                    <a:pt x="332240" y="725100"/>
                    <a:pt x="290596" y="870857"/>
                  </a:cubicBezTo>
                  <a:cubicBezTo>
                    <a:pt x="284393" y="892566"/>
                    <a:pt x="273170" y="949252"/>
                    <a:pt x="261567" y="972457"/>
                  </a:cubicBezTo>
                  <a:cubicBezTo>
                    <a:pt x="253766" y="988059"/>
                    <a:pt x="239624" y="1000060"/>
                    <a:pt x="232539" y="1016000"/>
                  </a:cubicBezTo>
                  <a:cubicBezTo>
                    <a:pt x="232533" y="1016014"/>
                    <a:pt x="196255" y="1124850"/>
                    <a:pt x="188996" y="1146628"/>
                  </a:cubicBezTo>
                  <a:lnTo>
                    <a:pt x="159967" y="1233714"/>
                  </a:lnTo>
                  <a:cubicBezTo>
                    <a:pt x="155129" y="1248228"/>
                    <a:pt x="149164" y="1262414"/>
                    <a:pt x="145453" y="1277257"/>
                  </a:cubicBezTo>
                  <a:cubicBezTo>
                    <a:pt x="106998" y="1431078"/>
                    <a:pt x="161728" y="1202259"/>
                    <a:pt x="116424" y="1451428"/>
                  </a:cubicBezTo>
                  <a:cubicBezTo>
                    <a:pt x="113687" y="1466481"/>
                    <a:pt x="105621" y="1480128"/>
                    <a:pt x="101910" y="1494971"/>
                  </a:cubicBezTo>
                  <a:cubicBezTo>
                    <a:pt x="95927" y="1518904"/>
                    <a:pt x="91147" y="1543159"/>
                    <a:pt x="87396" y="1567542"/>
                  </a:cubicBezTo>
                  <a:cubicBezTo>
                    <a:pt x="81465" y="1606095"/>
                    <a:pt x="79860" y="1645280"/>
                    <a:pt x="72882" y="1683657"/>
                  </a:cubicBezTo>
                  <a:cubicBezTo>
                    <a:pt x="70145" y="1698710"/>
                    <a:pt x="62078" y="1712357"/>
                    <a:pt x="58367" y="1727200"/>
                  </a:cubicBezTo>
                  <a:cubicBezTo>
                    <a:pt x="52384" y="1751133"/>
                    <a:pt x="47909" y="1775437"/>
                    <a:pt x="43853" y="1799771"/>
                  </a:cubicBezTo>
                  <a:cubicBezTo>
                    <a:pt x="7854" y="2015770"/>
                    <a:pt x="49026" y="1802941"/>
                    <a:pt x="14824" y="1973942"/>
                  </a:cubicBezTo>
                  <a:cubicBezTo>
                    <a:pt x="3844" y="2193537"/>
                    <a:pt x="-12167" y="2309558"/>
                    <a:pt x="14824" y="2525485"/>
                  </a:cubicBezTo>
                  <a:cubicBezTo>
                    <a:pt x="18619" y="2555848"/>
                    <a:pt x="34177" y="2583542"/>
                    <a:pt x="43853" y="2612571"/>
                  </a:cubicBezTo>
                  <a:lnTo>
                    <a:pt x="72882" y="2699657"/>
                  </a:lnTo>
                  <a:cubicBezTo>
                    <a:pt x="77720" y="2714171"/>
                    <a:pt x="78909" y="2730470"/>
                    <a:pt x="87396" y="2743200"/>
                  </a:cubicBezTo>
                  <a:cubicBezTo>
                    <a:pt x="97072" y="2757714"/>
                    <a:pt x="109339" y="2770802"/>
                    <a:pt x="116424" y="2786742"/>
                  </a:cubicBezTo>
                  <a:cubicBezTo>
                    <a:pt x="128851" y="2814704"/>
                    <a:pt x="128480" y="2848368"/>
                    <a:pt x="145453" y="2873828"/>
                  </a:cubicBezTo>
                  <a:lnTo>
                    <a:pt x="232539" y="3004457"/>
                  </a:lnTo>
                  <a:cubicBezTo>
                    <a:pt x="242215" y="3018971"/>
                    <a:pt x="245018" y="3042484"/>
                    <a:pt x="261567" y="3048000"/>
                  </a:cubicBezTo>
                  <a:lnTo>
                    <a:pt x="392196" y="3091542"/>
                  </a:lnTo>
                  <a:lnTo>
                    <a:pt x="435739" y="3106057"/>
                  </a:lnTo>
                  <a:lnTo>
                    <a:pt x="479282" y="3120571"/>
                  </a:lnTo>
                  <a:cubicBezTo>
                    <a:pt x="508310" y="3115733"/>
                    <a:pt x="538448" y="3115363"/>
                    <a:pt x="566367" y="3106057"/>
                  </a:cubicBezTo>
                  <a:cubicBezTo>
                    <a:pt x="633355" y="3083728"/>
                    <a:pt x="591303" y="3075166"/>
                    <a:pt x="638939" y="3033485"/>
                  </a:cubicBezTo>
                  <a:cubicBezTo>
                    <a:pt x="665195" y="3010511"/>
                    <a:pt x="696996" y="2994780"/>
                    <a:pt x="726024" y="2975428"/>
                  </a:cubicBezTo>
                  <a:cubicBezTo>
                    <a:pt x="782295" y="2937914"/>
                    <a:pt x="753020" y="2951916"/>
                    <a:pt x="813110" y="2931885"/>
                  </a:cubicBezTo>
                  <a:cubicBezTo>
                    <a:pt x="842139" y="2951237"/>
                    <a:pt x="889164" y="3023040"/>
                    <a:pt x="900196" y="2989942"/>
                  </a:cubicBezTo>
                  <a:lnTo>
                    <a:pt x="929224" y="2902857"/>
                  </a:lnTo>
                  <a:lnTo>
                    <a:pt x="943739" y="2859314"/>
                  </a:lnTo>
                  <a:cubicBezTo>
                    <a:pt x="948577" y="2806095"/>
                    <a:pt x="941354" y="2750353"/>
                    <a:pt x="958253" y="2699657"/>
                  </a:cubicBezTo>
                  <a:cubicBezTo>
                    <a:pt x="963091" y="2685143"/>
                    <a:pt x="986631" y="2687164"/>
                    <a:pt x="1001796" y="2685142"/>
                  </a:cubicBezTo>
                  <a:cubicBezTo>
                    <a:pt x="1059543" y="2677442"/>
                    <a:pt x="1117910" y="2675466"/>
                    <a:pt x="1175967" y="2670628"/>
                  </a:cubicBezTo>
                  <a:cubicBezTo>
                    <a:pt x="1195319" y="2665790"/>
                    <a:pt x="1214844" y="2661594"/>
                    <a:pt x="1234024" y="2656114"/>
                  </a:cubicBezTo>
                  <a:cubicBezTo>
                    <a:pt x="1248735" y="2651911"/>
                    <a:pt x="1262268" y="2641600"/>
                    <a:pt x="1277567" y="2641600"/>
                  </a:cubicBezTo>
                  <a:cubicBezTo>
                    <a:pt x="1326189" y="2641600"/>
                    <a:pt x="1374329" y="2651276"/>
                    <a:pt x="1422710" y="2656114"/>
                  </a:cubicBezTo>
                  <a:cubicBezTo>
                    <a:pt x="1442062" y="2660952"/>
                    <a:pt x="1461660" y="2664896"/>
                    <a:pt x="1480767" y="2670628"/>
                  </a:cubicBezTo>
                  <a:cubicBezTo>
                    <a:pt x="1510075" y="2679421"/>
                    <a:pt x="1538824" y="2689981"/>
                    <a:pt x="1567853" y="2699657"/>
                  </a:cubicBezTo>
                  <a:cubicBezTo>
                    <a:pt x="1582367" y="2704495"/>
                    <a:pt x="1596553" y="2710460"/>
                    <a:pt x="1611396" y="2714171"/>
                  </a:cubicBezTo>
                  <a:lnTo>
                    <a:pt x="1727510" y="2743200"/>
                  </a:lnTo>
                  <a:cubicBezTo>
                    <a:pt x="1742024" y="2752876"/>
                    <a:pt x="1753619" y="2771627"/>
                    <a:pt x="1771053" y="2772228"/>
                  </a:cubicBezTo>
                  <a:cubicBezTo>
                    <a:pt x="2085841" y="2783083"/>
                    <a:pt x="2038465" y="2794366"/>
                    <a:pt x="2191967" y="2743200"/>
                  </a:cubicBezTo>
                  <a:cubicBezTo>
                    <a:pt x="2206481" y="2733524"/>
                    <a:pt x="2224613" y="2727793"/>
                    <a:pt x="2235510" y="2714171"/>
                  </a:cubicBezTo>
                  <a:cubicBezTo>
                    <a:pt x="2245067" y="2702224"/>
                    <a:pt x="2242594" y="2684002"/>
                    <a:pt x="2250024" y="2670628"/>
                  </a:cubicBezTo>
                  <a:cubicBezTo>
                    <a:pt x="2266967" y="2640130"/>
                    <a:pt x="2288729" y="2612571"/>
                    <a:pt x="2308082" y="2583542"/>
                  </a:cubicBezTo>
                  <a:lnTo>
                    <a:pt x="2337110" y="2540000"/>
                  </a:lnTo>
                  <a:cubicBezTo>
                    <a:pt x="2341948" y="2496457"/>
                    <a:pt x="2343032" y="2452331"/>
                    <a:pt x="2351624" y="2409371"/>
                  </a:cubicBezTo>
                  <a:cubicBezTo>
                    <a:pt x="2357625" y="2379366"/>
                    <a:pt x="2380653" y="2322285"/>
                    <a:pt x="2380653" y="2322285"/>
                  </a:cubicBezTo>
                  <a:cubicBezTo>
                    <a:pt x="2385491" y="2283580"/>
                    <a:pt x="2390609" y="2244910"/>
                    <a:pt x="2395167" y="2206171"/>
                  </a:cubicBezTo>
                  <a:cubicBezTo>
                    <a:pt x="2400286" y="2162660"/>
                    <a:pt x="2395828" y="2117105"/>
                    <a:pt x="2409682" y="2075542"/>
                  </a:cubicBezTo>
                  <a:cubicBezTo>
                    <a:pt x="2422028" y="2038504"/>
                    <a:pt x="2483877" y="2018196"/>
                    <a:pt x="2511282" y="2002971"/>
                  </a:cubicBezTo>
                  <a:cubicBezTo>
                    <a:pt x="2519772" y="1998254"/>
                    <a:pt x="2609254" y="1945519"/>
                    <a:pt x="2627396" y="1930400"/>
                  </a:cubicBezTo>
                  <a:cubicBezTo>
                    <a:pt x="2643165" y="1917259"/>
                    <a:pt x="2657798" y="1902626"/>
                    <a:pt x="2670939" y="1886857"/>
                  </a:cubicBezTo>
                  <a:cubicBezTo>
                    <a:pt x="2708384" y="1841923"/>
                    <a:pt x="2691126" y="1837188"/>
                    <a:pt x="2743510" y="1799771"/>
                  </a:cubicBezTo>
                  <a:cubicBezTo>
                    <a:pt x="2761116" y="1787195"/>
                    <a:pt x="2782215" y="1780418"/>
                    <a:pt x="2801567" y="1770742"/>
                  </a:cubicBezTo>
                  <a:cubicBezTo>
                    <a:pt x="2853369" y="1693041"/>
                    <a:pt x="2818260" y="1739537"/>
                    <a:pt x="2917682" y="1640114"/>
                  </a:cubicBezTo>
                  <a:cubicBezTo>
                    <a:pt x="2932196" y="1625600"/>
                    <a:pt x="2949838" y="1613650"/>
                    <a:pt x="2961224" y="1596571"/>
                  </a:cubicBezTo>
                  <a:lnTo>
                    <a:pt x="3048310" y="1465942"/>
                  </a:lnTo>
                  <a:lnTo>
                    <a:pt x="3077339" y="1422400"/>
                  </a:lnTo>
                  <a:cubicBezTo>
                    <a:pt x="3082177" y="1407886"/>
                    <a:pt x="3085011" y="1392541"/>
                    <a:pt x="3091853" y="1378857"/>
                  </a:cubicBezTo>
                  <a:cubicBezTo>
                    <a:pt x="3099654" y="1363255"/>
                    <a:pt x="3113797" y="1351255"/>
                    <a:pt x="3120882" y="1335314"/>
                  </a:cubicBezTo>
                  <a:cubicBezTo>
                    <a:pt x="3189972" y="1179862"/>
                    <a:pt x="3113243" y="1303228"/>
                    <a:pt x="3178939" y="1204685"/>
                  </a:cubicBezTo>
                  <a:cubicBezTo>
                    <a:pt x="3183777" y="1190171"/>
                    <a:pt x="3190013" y="1176050"/>
                    <a:pt x="3193453" y="1161142"/>
                  </a:cubicBezTo>
                  <a:cubicBezTo>
                    <a:pt x="3241497" y="952954"/>
                    <a:pt x="3201914" y="1077705"/>
                    <a:pt x="3236996" y="972457"/>
                  </a:cubicBezTo>
                  <a:cubicBezTo>
                    <a:pt x="3260830" y="710281"/>
                    <a:pt x="3240657" y="912303"/>
                    <a:pt x="3266024" y="696685"/>
                  </a:cubicBezTo>
                  <a:cubicBezTo>
                    <a:pt x="3283701" y="546435"/>
                    <a:pt x="3266171" y="609162"/>
                    <a:pt x="3295053" y="522514"/>
                  </a:cubicBezTo>
                  <a:cubicBezTo>
                    <a:pt x="3299891" y="488647"/>
                    <a:pt x="3305046" y="454824"/>
                    <a:pt x="3309567" y="420914"/>
                  </a:cubicBezTo>
                  <a:cubicBezTo>
                    <a:pt x="3314722" y="382250"/>
                    <a:pt x="3317669" y="343275"/>
                    <a:pt x="3324082" y="304800"/>
                  </a:cubicBezTo>
                  <a:cubicBezTo>
                    <a:pt x="3327362" y="285123"/>
                    <a:pt x="3333116" y="265923"/>
                    <a:pt x="3338596" y="246742"/>
                  </a:cubicBezTo>
                  <a:cubicBezTo>
                    <a:pt x="3354640" y="190587"/>
                    <a:pt x="3353110" y="221036"/>
                    <a:pt x="3353110" y="188685"/>
                  </a:cubicBezTo>
                  <a:lnTo>
                    <a:pt x="3353110" y="188685"/>
                  </a:lnTo>
                  <a:lnTo>
                    <a:pt x="3309567" y="232228"/>
                  </a:lnTo>
                </a:path>
              </a:pathLst>
            </a:custGeom>
            <a:solidFill>
              <a:srgbClr val="FF0000">
                <a:alpha val="20000"/>
              </a:srgbClr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endParaRPr>
            </a:p>
          </p:txBody>
        </p:sp>
      </p:grpSp>
      <p:sp>
        <p:nvSpPr>
          <p:cNvPr id="26630" name="TextBox 4"/>
          <p:cNvSpPr txBox="1">
            <a:spLocks noChangeArrowheads="1"/>
          </p:cNvSpPr>
          <p:nvPr/>
        </p:nvSpPr>
        <p:spPr bwMode="auto">
          <a:xfrm>
            <a:off x="3347864" y="2996952"/>
            <a:ext cx="1768433" cy="369332"/>
          </a:xfrm>
          <a:prstGeom prst="rect">
            <a:avLst/>
          </a:prstGeom>
          <a:solidFill>
            <a:schemeClr val="bg2">
              <a:alpha val="64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Arkavathi River</a:t>
            </a:r>
          </a:p>
        </p:txBody>
      </p:sp>
      <p:sp>
        <p:nvSpPr>
          <p:cNvPr id="26631" name="TextBox 21"/>
          <p:cNvSpPr>
            <a:spLocks/>
          </p:cNvSpPr>
          <p:nvPr/>
        </p:nvSpPr>
        <p:spPr bwMode="auto">
          <a:xfrm>
            <a:off x="944563" y="2709863"/>
            <a:ext cx="1344612" cy="923925"/>
          </a:xfrm>
          <a:custGeom>
            <a:avLst/>
            <a:gdLst>
              <a:gd name="T0" fmla="*/ 0 w 1344851"/>
              <a:gd name="T1" fmla="*/ 0 h 923330"/>
              <a:gd name="T2" fmla="*/ 1343656 w 1344851"/>
              <a:gd name="T3" fmla="*/ 15290 h 923330"/>
              <a:gd name="T4" fmla="*/ 1252296 w 1344851"/>
              <a:gd name="T5" fmla="*/ 880442 h 923330"/>
              <a:gd name="T6" fmla="*/ 0 w 1344851"/>
              <a:gd name="T7" fmla="*/ 926309 h 923330"/>
              <a:gd name="T8" fmla="*/ 0 w 1344851"/>
              <a:gd name="T9" fmla="*/ 0 h 9233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44851"/>
              <a:gd name="T16" fmla="*/ 0 h 923330"/>
              <a:gd name="T17" fmla="*/ 1344851 w 1344851"/>
              <a:gd name="T18" fmla="*/ 923330 h 9233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44851" h="923330">
                <a:moveTo>
                  <a:pt x="0" y="0"/>
                </a:moveTo>
                <a:lnTo>
                  <a:pt x="1344851" y="15240"/>
                </a:lnTo>
                <a:lnTo>
                  <a:pt x="1253411" y="87761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70979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Rural and agricultural run-off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027363" y="3071813"/>
            <a:ext cx="298450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3" name="TextBox 24"/>
          <p:cNvSpPr txBox="1">
            <a:spLocks noChangeArrowheads="1"/>
          </p:cNvSpPr>
          <p:nvPr/>
        </p:nvSpPr>
        <p:spPr bwMode="auto">
          <a:xfrm>
            <a:off x="1354138" y="5022850"/>
            <a:ext cx="1019175" cy="369888"/>
          </a:xfrm>
          <a:prstGeom prst="rect">
            <a:avLst/>
          </a:prstGeom>
          <a:solidFill>
            <a:schemeClr val="bg2">
              <a:alpha val="67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TG </a:t>
            </a:r>
            <a:r>
              <a:rPr lang="en-US" altLang="en-US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Halli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1354138" y="4908550"/>
            <a:ext cx="261937" cy="300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5" name="Picture 5" descr="http://wkitravel.com/v/Thippagondanahalli-Reservoir-v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850" y="256857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25"/>
          <p:cNvSpPr txBox="1">
            <a:spLocks noChangeArrowheads="1"/>
          </p:cNvSpPr>
          <p:nvPr/>
        </p:nvSpPr>
        <p:spPr bwMode="auto">
          <a:xfrm>
            <a:off x="5159474" y="1558533"/>
            <a:ext cx="381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TG </a:t>
            </a:r>
            <a:r>
              <a:rPr lang="en-US" alt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Halli</a:t>
            </a: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-  Reservoir under danger of collapse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6637" name="TextBox 29"/>
          <p:cNvSpPr txBox="1">
            <a:spLocks noChangeArrowheads="1"/>
          </p:cNvSpPr>
          <p:nvPr/>
        </p:nvSpPr>
        <p:spPr bwMode="auto">
          <a:xfrm>
            <a:off x="179512" y="2164794"/>
            <a:ext cx="497849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Arkavathi</a:t>
            </a:r>
            <a:r>
              <a:rPr lang="en-US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&amp;</a:t>
            </a:r>
            <a:r>
              <a:rPr lang="en-US" altLang="en-US" sz="2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en-US" altLang="en-US" sz="2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Kumudavathi</a:t>
            </a:r>
            <a:r>
              <a:rPr lang="en-US" altLang="en-US" sz="21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Watershed</a:t>
            </a:r>
          </a:p>
        </p:txBody>
      </p:sp>
      <p:pic>
        <p:nvPicPr>
          <p:cNvPr id="26" name="Picture 25" descr="T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970" y="2565400"/>
            <a:ext cx="3856037" cy="28685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871748"/>
              </p:ext>
            </p:extLst>
          </p:nvPr>
        </p:nvGraphicFramePr>
        <p:xfrm>
          <a:off x="5164927" y="2167452"/>
          <a:ext cx="3810001" cy="75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352"/>
                <a:gridCol w="1224136"/>
                <a:gridCol w="136351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Year Established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Max supply (MLD)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Actual supply (MLD since 2012)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1933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135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34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>
          <a:xfrm>
            <a:off x="338931" y="13092"/>
            <a:ext cx="8466138" cy="11430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Solution: Treating The Perennial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ewage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low Without Affecting the River </a:t>
            </a:r>
            <a:r>
              <a:rPr lang="en-US" alt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hannel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8275" y="3294993"/>
            <a:ext cx="8166539" cy="2538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>
            <a:stCxn id="28686" idx="2"/>
          </p:cNvCxnSpPr>
          <p:nvPr/>
        </p:nvCxnSpPr>
        <p:spPr>
          <a:xfrm>
            <a:off x="4268788" y="3498850"/>
            <a:ext cx="735012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7" name="Picture 5" descr="C:\Users\ezra\Copy\11.01.12\Ayala2015\For Website\Photos to accompany project list\4-Rehabilitation of Hyderabad Urban Waterways\Diversion of nalla flow into side trench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0263" y="1747838"/>
            <a:ext cx="3167062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>
            <a:stCxn id="28677" idx="2"/>
          </p:cNvCxnSpPr>
          <p:nvPr/>
        </p:nvCxnSpPr>
        <p:spPr>
          <a:xfrm>
            <a:off x="7494588" y="3498850"/>
            <a:ext cx="503237" cy="17303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79" name="TextBox 12"/>
          <p:cNvSpPr txBox="1">
            <a:spLocks noChangeArrowheads="1"/>
          </p:cNvSpPr>
          <p:nvPr/>
        </p:nvSpPr>
        <p:spPr bwMode="auto">
          <a:xfrm>
            <a:off x="6199510" y="1402929"/>
            <a:ext cx="2620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Diversion to side canals</a:t>
            </a:r>
          </a:p>
        </p:txBody>
      </p:sp>
      <p:cxnSp>
        <p:nvCxnSpPr>
          <p:cNvPr id="21" name="Straight Arrow Connector 20"/>
          <p:cNvCxnSpPr>
            <a:stCxn id="28680" idx="2"/>
          </p:cNvCxnSpPr>
          <p:nvPr/>
        </p:nvCxnSpPr>
        <p:spPr>
          <a:xfrm>
            <a:off x="1416050" y="3435350"/>
            <a:ext cx="919163" cy="363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2" name="TextBox 31"/>
          <p:cNvSpPr txBox="1">
            <a:spLocks noChangeArrowheads="1"/>
          </p:cNvSpPr>
          <p:nvPr/>
        </p:nvSpPr>
        <p:spPr bwMode="auto">
          <a:xfrm>
            <a:off x="228228" y="1374354"/>
            <a:ext cx="2124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Revitalized waters</a:t>
            </a: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>
            <a:off x="2747590" y="1390229"/>
            <a:ext cx="3054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NBS</a:t>
            </a:r>
            <a:r>
              <a:rPr lang="en-US" altLang="en-US" sz="1800" baseline="3000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TM</a:t>
            </a:r>
            <a:r>
              <a:rPr lang="en-US" altLang="en-US" sz="180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 engineered wetlands</a:t>
            </a:r>
          </a:p>
        </p:txBody>
      </p:sp>
      <p:sp>
        <p:nvSpPr>
          <p:cNvPr id="17" name="Right Arrow 16"/>
          <p:cNvSpPr/>
          <p:nvPr/>
        </p:nvSpPr>
        <p:spPr>
          <a:xfrm rot="746717" flipH="1">
            <a:off x="6615850" y="4667239"/>
            <a:ext cx="830263" cy="285417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8685" name="TextBox 17"/>
          <p:cNvSpPr txBox="1">
            <a:spLocks noChangeArrowheads="1"/>
          </p:cNvSpPr>
          <p:nvPr/>
        </p:nvSpPr>
        <p:spPr bwMode="auto">
          <a:xfrm rot="705318">
            <a:off x="6516688" y="4292600"/>
            <a:ext cx="1314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Water flow</a:t>
            </a:r>
          </a:p>
        </p:txBody>
      </p:sp>
      <p:pic>
        <p:nvPicPr>
          <p:cNvPr id="28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1724025"/>
            <a:ext cx="2706687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688" name="TextBox 19"/>
          <p:cNvSpPr txBox="1">
            <a:spLocks noChangeArrowheads="1"/>
          </p:cNvSpPr>
          <p:nvPr/>
        </p:nvSpPr>
        <p:spPr bwMode="auto">
          <a:xfrm>
            <a:off x="900113" y="4670425"/>
            <a:ext cx="15573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Work in Progress</a:t>
            </a:r>
            <a:endParaRPr lang="en-US" altLang="en-US" sz="1800" i="1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"/>
          <a:stretch/>
        </p:blipFill>
        <p:spPr bwMode="auto">
          <a:xfrm>
            <a:off x="0" y="3307746"/>
            <a:ext cx="789196" cy="2681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038" y="1695450"/>
            <a:ext cx="2484437" cy="173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73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6" y="1124744"/>
            <a:ext cx="9162256" cy="4830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-36637" y="59408"/>
            <a:ext cx="8785225" cy="849312"/>
          </a:xfrm>
        </p:spPr>
        <p:txBody>
          <a:bodyPr>
            <a:normAutofit fontScale="90000"/>
          </a:bodyPr>
          <a:lstStyle/>
          <a:p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The Ganga River 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Basin - Where All 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C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onventional 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olutions Have </a:t>
            </a:r>
            <a:r>
              <a:rPr lang="en-US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R</a:t>
            </a:r>
            <a:r>
              <a:rPr lang="en-US" altLang="en-US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epeatedly Failed</a:t>
            </a:r>
            <a:endParaRPr lang="en-GB" sz="32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220072" y="6021289"/>
            <a:ext cx="3816424" cy="176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048" y="6237313"/>
            <a:ext cx="2032447" cy="117923"/>
          </a:xfrm>
          <a:prstGeom prst="rect">
            <a:avLst/>
          </a:prstGeom>
        </p:spPr>
      </p:pic>
      <p:pic>
        <p:nvPicPr>
          <p:cNvPr id="10" name="Picture 2" descr="http://www.indianetzone.com/photos_gallery/39/tehri-dam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256" y="1124744"/>
            <a:ext cx="3039188" cy="2282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16" name="Group 15"/>
          <p:cNvGrpSpPr/>
          <p:nvPr/>
        </p:nvGrpSpPr>
        <p:grpSpPr>
          <a:xfrm>
            <a:off x="971600" y="3645024"/>
            <a:ext cx="3198366" cy="2310220"/>
            <a:chOff x="2984500" y="838200"/>
            <a:chExt cx="5930900" cy="4730750"/>
          </a:xfrm>
        </p:grpSpPr>
        <p:pic>
          <p:nvPicPr>
            <p:cNvPr id="17" name="Picture 2" descr="C:\Users\user\Documents\תמונות חדש\India\G2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4500" y="838200"/>
              <a:ext cx="5930900" cy="473075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6451600" y="3668713"/>
              <a:ext cx="696913" cy="5635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54750" y="3949700"/>
              <a:ext cx="698500" cy="5635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907088" y="4164013"/>
              <a:ext cx="696912" cy="56356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reeform 20"/>
            <p:cNvSpPr/>
            <p:nvPr/>
          </p:nvSpPr>
          <p:spPr>
            <a:xfrm>
              <a:off x="4802188" y="2673350"/>
              <a:ext cx="2809875" cy="2552700"/>
            </a:xfrm>
            <a:custGeom>
              <a:avLst/>
              <a:gdLst>
                <a:gd name="connsiteX0" fmla="*/ 2809875 w 2809875"/>
                <a:gd name="connsiteY0" fmla="*/ 1295400 h 2552700"/>
                <a:gd name="connsiteX1" fmla="*/ 2733675 w 2809875"/>
                <a:gd name="connsiteY1" fmla="*/ 847725 h 2552700"/>
                <a:gd name="connsiteX2" fmla="*/ 2495550 w 2809875"/>
                <a:gd name="connsiteY2" fmla="*/ 781050 h 2552700"/>
                <a:gd name="connsiteX3" fmla="*/ 2105025 w 2809875"/>
                <a:gd name="connsiteY3" fmla="*/ 504825 h 2552700"/>
                <a:gd name="connsiteX4" fmla="*/ 1981200 w 2809875"/>
                <a:gd name="connsiteY4" fmla="*/ 390525 h 2552700"/>
                <a:gd name="connsiteX5" fmla="*/ 1552575 w 2809875"/>
                <a:gd name="connsiteY5" fmla="*/ 0 h 2552700"/>
                <a:gd name="connsiteX6" fmla="*/ 1362075 w 2809875"/>
                <a:gd name="connsiteY6" fmla="*/ 57150 h 2552700"/>
                <a:gd name="connsiteX7" fmla="*/ 1000125 w 2809875"/>
                <a:gd name="connsiteY7" fmla="*/ 85725 h 2552700"/>
                <a:gd name="connsiteX8" fmla="*/ 819150 w 2809875"/>
                <a:gd name="connsiteY8" fmla="*/ 114300 h 2552700"/>
                <a:gd name="connsiteX9" fmla="*/ 600075 w 2809875"/>
                <a:gd name="connsiteY9" fmla="*/ 295275 h 2552700"/>
                <a:gd name="connsiteX10" fmla="*/ 295275 w 2809875"/>
                <a:gd name="connsiteY10" fmla="*/ 666750 h 2552700"/>
                <a:gd name="connsiteX11" fmla="*/ 180975 w 2809875"/>
                <a:gd name="connsiteY11" fmla="*/ 695325 h 2552700"/>
                <a:gd name="connsiteX12" fmla="*/ 28575 w 2809875"/>
                <a:gd name="connsiteY12" fmla="*/ 962025 h 2552700"/>
                <a:gd name="connsiteX13" fmla="*/ 219075 w 2809875"/>
                <a:gd name="connsiteY13" fmla="*/ 1171575 h 2552700"/>
                <a:gd name="connsiteX14" fmla="*/ 457200 w 2809875"/>
                <a:gd name="connsiteY14" fmla="*/ 1247775 h 2552700"/>
                <a:gd name="connsiteX15" fmla="*/ 381000 w 2809875"/>
                <a:gd name="connsiteY15" fmla="*/ 1524000 h 2552700"/>
                <a:gd name="connsiteX16" fmla="*/ 276225 w 2809875"/>
                <a:gd name="connsiteY16" fmla="*/ 1638300 h 2552700"/>
                <a:gd name="connsiteX17" fmla="*/ 66675 w 2809875"/>
                <a:gd name="connsiteY17" fmla="*/ 1743075 h 2552700"/>
                <a:gd name="connsiteX18" fmla="*/ 0 w 2809875"/>
                <a:gd name="connsiteY18" fmla="*/ 1933575 h 2552700"/>
                <a:gd name="connsiteX19" fmla="*/ 28575 w 2809875"/>
                <a:gd name="connsiteY19" fmla="*/ 2162175 h 2552700"/>
                <a:gd name="connsiteX20" fmla="*/ 323850 w 2809875"/>
                <a:gd name="connsiteY20" fmla="*/ 2428875 h 2552700"/>
                <a:gd name="connsiteX21" fmla="*/ 514350 w 2809875"/>
                <a:gd name="connsiteY21" fmla="*/ 2476500 h 2552700"/>
                <a:gd name="connsiteX22" fmla="*/ 723900 w 2809875"/>
                <a:gd name="connsiteY22" fmla="*/ 2476500 h 2552700"/>
                <a:gd name="connsiteX23" fmla="*/ 1390650 w 2809875"/>
                <a:gd name="connsiteY23" fmla="*/ 2552700 h 2552700"/>
                <a:gd name="connsiteX24" fmla="*/ 1438275 w 2809875"/>
                <a:gd name="connsiteY24" fmla="*/ 2543175 h 2552700"/>
                <a:gd name="connsiteX25" fmla="*/ 1466850 w 2809875"/>
                <a:gd name="connsiteY25" fmla="*/ 2286000 h 2552700"/>
                <a:gd name="connsiteX26" fmla="*/ 1695450 w 2809875"/>
                <a:gd name="connsiteY26" fmla="*/ 2114550 h 2552700"/>
                <a:gd name="connsiteX27" fmla="*/ 1933575 w 2809875"/>
                <a:gd name="connsiteY27" fmla="*/ 2133600 h 2552700"/>
                <a:gd name="connsiteX28" fmla="*/ 2124075 w 2809875"/>
                <a:gd name="connsiteY28" fmla="*/ 1981200 h 2552700"/>
                <a:gd name="connsiteX29" fmla="*/ 2276475 w 2809875"/>
                <a:gd name="connsiteY29" fmla="*/ 1800225 h 2552700"/>
                <a:gd name="connsiteX30" fmla="*/ 2466975 w 2809875"/>
                <a:gd name="connsiteY30" fmla="*/ 1657350 h 2552700"/>
                <a:gd name="connsiteX31" fmla="*/ 2667000 w 2809875"/>
                <a:gd name="connsiteY31" fmla="*/ 1552575 h 2552700"/>
                <a:gd name="connsiteX32" fmla="*/ 2752725 w 2809875"/>
                <a:gd name="connsiteY32" fmla="*/ 1457325 h 2552700"/>
                <a:gd name="connsiteX33" fmla="*/ 2771775 w 2809875"/>
                <a:gd name="connsiteY33" fmla="*/ 120015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809875" h="2552700">
                  <a:moveTo>
                    <a:pt x="2809875" y="1295400"/>
                  </a:moveTo>
                  <a:lnTo>
                    <a:pt x="2733675" y="847725"/>
                  </a:lnTo>
                  <a:lnTo>
                    <a:pt x="2495550" y="781050"/>
                  </a:lnTo>
                  <a:lnTo>
                    <a:pt x="2105025" y="504825"/>
                  </a:lnTo>
                  <a:lnTo>
                    <a:pt x="1981200" y="390525"/>
                  </a:lnTo>
                  <a:lnTo>
                    <a:pt x="1552575" y="0"/>
                  </a:lnTo>
                  <a:lnTo>
                    <a:pt x="1362075" y="57150"/>
                  </a:lnTo>
                  <a:lnTo>
                    <a:pt x="1000125" y="85725"/>
                  </a:lnTo>
                  <a:lnTo>
                    <a:pt x="819150" y="114300"/>
                  </a:lnTo>
                  <a:lnTo>
                    <a:pt x="600075" y="295275"/>
                  </a:lnTo>
                  <a:lnTo>
                    <a:pt x="295275" y="666750"/>
                  </a:lnTo>
                  <a:lnTo>
                    <a:pt x="180975" y="695325"/>
                  </a:lnTo>
                  <a:lnTo>
                    <a:pt x="28575" y="962025"/>
                  </a:lnTo>
                  <a:lnTo>
                    <a:pt x="219075" y="1171575"/>
                  </a:lnTo>
                  <a:lnTo>
                    <a:pt x="457200" y="1247775"/>
                  </a:lnTo>
                  <a:lnTo>
                    <a:pt x="381000" y="1524000"/>
                  </a:lnTo>
                  <a:lnTo>
                    <a:pt x="276225" y="1638300"/>
                  </a:lnTo>
                  <a:lnTo>
                    <a:pt x="66675" y="1743075"/>
                  </a:lnTo>
                  <a:lnTo>
                    <a:pt x="0" y="1933575"/>
                  </a:lnTo>
                  <a:lnTo>
                    <a:pt x="28575" y="2162175"/>
                  </a:lnTo>
                  <a:lnTo>
                    <a:pt x="323850" y="2428875"/>
                  </a:lnTo>
                  <a:lnTo>
                    <a:pt x="514350" y="2476500"/>
                  </a:lnTo>
                  <a:lnTo>
                    <a:pt x="723900" y="2476500"/>
                  </a:lnTo>
                  <a:lnTo>
                    <a:pt x="1390650" y="2552700"/>
                  </a:lnTo>
                  <a:lnTo>
                    <a:pt x="1438275" y="2543175"/>
                  </a:lnTo>
                  <a:lnTo>
                    <a:pt x="1466850" y="2286000"/>
                  </a:lnTo>
                  <a:lnTo>
                    <a:pt x="1695450" y="2114550"/>
                  </a:lnTo>
                  <a:lnTo>
                    <a:pt x="1933575" y="2133600"/>
                  </a:lnTo>
                  <a:lnTo>
                    <a:pt x="2124075" y="1981200"/>
                  </a:lnTo>
                  <a:lnTo>
                    <a:pt x="2276475" y="1800225"/>
                  </a:lnTo>
                  <a:lnTo>
                    <a:pt x="2466975" y="1657350"/>
                  </a:lnTo>
                  <a:lnTo>
                    <a:pt x="2667000" y="1552575"/>
                  </a:lnTo>
                  <a:lnTo>
                    <a:pt x="2752725" y="1457325"/>
                  </a:lnTo>
                  <a:lnTo>
                    <a:pt x="2771775" y="1200150"/>
                  </a:lnTo>
                </a:path>
              </a:pathLst>
            </a:custGeom>
            <a:solidFill>
              <a:srgbClr val="FF0000">
                <a:alpha val="1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eaLnBrk="1" hangingPunct="1">
                <a:defRPr/>
              </a:pPr>
              <a:endParaRPr lang="he-IL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27584" y="391389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chemeClr val="bg1"/>
                </a:solidFill>
              </a:rPr>
              <a:t>Infiltration of  &gt;6 billion </a:t>
            </a:r>
            <a:r>
              <a:rPr lang="en-US" sz="1400" b="1" dirty="0" err="1" smtClean="0">
                <a:solidFill>
                  <a:schemeClr val="bg1"/>
                </a:solidFill>
              </a:rPr>
              <a:t>litres</a:t>
            </a:r>
            <a:r>
              <a:rPr lang="en-US" sz="1400" b="1" dirty="0" smtClean="0">
                <a:solidFill>
                  <a:schemeClr val="bg1"/>
                </a:solidFill>
              </a:rPr>
              <a:t>/day raw sewage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178" y="2348880"/>
            <a:ext cx="13468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Reduced flow</a:t>
            </a:r>
            <a:endParaRPr lang="en-GB" sz="1400" b="1" dirty="0">
              <a:solidFill>
                <a:schemeClr val="bg1"/>
              </a:solidFill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32757"/>
            <a:ext cx="3115239" cy="2152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024976" y="1132757"/>
            <a:ext cx="938077" cy="30777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Flooding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6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2195513" y="2200275"/>
            <a:ext cx="45402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APPENDIX: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Case Studies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478" y="3933056"/>
            <a:ext cx="197842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chemeClr val="accent5"/>
              </a:buCl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Landfill Leachate</a:t>
            </a:r>
          </a:p>
        </p:txBody>
      </p:sp>
      <p:sp>
        <p:nvSpPr>
          <p:cNvPr id="6" name="Rectangle 5"/>
          <p:cNvSpPr/>
          <p:nvPr/>
        </p:nvSpPr>
        <p:spPr>
          <a:xfrm>
            <a:off x="2339890" y="3935413"/>
            <a:ext cx="3335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5"/>
              </a:buCl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Petroleum Tanker Bilge Water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9353" y="3935413"/>
            <a:ext cx="3377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accent5"/>
              </a:buCl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Urban Wastewater Treatment </a:t>
            </a:r>
          </a:p>
        </p:txBody>
      </p:sp>
    </p:spTree>
    <p:extLst>
      <p:ext uri="{BB962C8B-B14F-4D97-AF65-F5344CB8AC3E}">
        <p14:creationId xmlns:p14="http://schemas.microsoft.com/office/powerpoint/2010/main" val="2145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179512" y="116632"/>
            <a:ext cx="88348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Case #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1: Landfill Leachate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&amp; </a:t>
            </a:r>
            <a:r>
              <a:rPr lang="en-US" alt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umptruck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inse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reatment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165100" y="1053897"/>
            <a:ext cx="34147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200" i="1" u="sng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2200" i="1" u="sng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Site &amp; The </a:t>
            </a:r>
            <a:r>
              <a:rPr lang="en-US" altLang="en-US" sz="2200" i="1" u="sng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200" i="1" u="sng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hallenge</a:t>
            </a:r>
            <a:endParaRPr lang="en-US" altLang="en-US" sz="2200" i="1" u="sng" dirty="0">
              <a:solidFill>
                <a:schemeClr val="accent5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04" y="1557367"/>
            <a:ext cx="54356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Hiriya was Israel’s main refuse disposal site, 1952 to 1998- now a sorting center for 2700 tons of waste, daily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16 million tons of refuse continue to decompose after cessation of activity at the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site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Leachate is mixed with the site’s domestic sewage, dump truck rinsing water and with local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runoff Together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they make up extremely difficult waste:  </a:t>
            </a:r>
          </a:p>
          <a:p>
            <a:pPr marL="742950" lvl="1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Highly saline (up to 5000 mg/L chlorides) </a:t>
            </a:r>
          </a:p>
          <a:p>
            <a:pPr marL="742950" lvl="1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High organic loads </a:t>
            </a:r>
          </a:p>
          <a:p>
            <a:pPr marL="742950" lvl="1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Heavy metals</a:t>
            </a:r>
          </a:p>
          <a:p>
            <a:pPr marL="742950" lvl="1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Fats and oils </a:t>
            </a:r>
          </a:p>
          <a:p>
            <a:pPr marL="285750" indent="-285750"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The site’s entire treatment needs (up to 80 m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3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/day) are economically and ecologically met by the NBS (5 treatment ponds, total 240 m</a:t>
            </a:r>
            <a:r>
              <a:rPr lang="en-US" sz="16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)  designed and installed by AYALA in 2006</a:t>
            </a:r>
          </a:p>
        </p:txBody>
      </p:sp>
      <p:pic>
        <p:nvPicPr>
          <p:cNvPr id="45061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3582317"/>
            <a:ext cx="3157537" cy="236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2" name="Picture 2" descr="C:\Users\ezra\Copy\11.01.12\Ayala2015\For Website\Projects\hiriya\Fig. 1 Aerial 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1070892"/>
            <a:ext cx="3157537" cy="2368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509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Displaying IMG_04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050" y="1174750"/>
            <a:ext cx="3230563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3"/>
          <p:cNvSpPr txBox="1">
            <a:spLocks noChangeArrowheads="1"/>
          </p:cNvSpPr>
          <p:nvPr/>
        </p:nvSpPr>
        <p:spPr bwMode="auto">
          <a:xfrm>
            <a:off x="827584" y="44624"/>
            <a:ext cx="748883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NBS @ </a:t>
            </a:r>
            <a:r>
              <a:rPr lang="en-US" altLang="en-US" sz="3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Hiriya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odel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or Sustainable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reatment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 Landfill </a:t>
            </a:r>
            <a:r>
              <a:rPr lang="en-US" alt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3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aste</a:t>
            </a:r>
            <a:endParaRPr lang="en-US" altLang="en-US" sz="30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17889"/>
              </p:ext>
            </p:extLst>
          </p:nvPr>
        </p:nvGraphicFramePr>
        <p:xfrm>
          <a:off x="139700" y="3770313"/>
          <a:ext cx="5673725" cy="1962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5176"/>
                <a:gridCol w="1540044"/>
                <a:gridCol w="894636"/>
                <a:gridCol w="1483869"/>
              </a:tblGrid>
              <a:tr h="49053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Parameter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err="1">
                          <a:effectLst/>
                        </a:rPr>
                        <a:t>Avg</a:t>
                      </a:r>
                      <a:r>
                        <a:rPr lang="en-US" sz="1400" b="1" dirty="0">
                          <a:effectLst/>
                        </a:rPr>
                        <a:t> Inlet (Highest Value)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>
                          <a:effectLst/>
                        </a:rPr>
                        <a:t>Avg Outlet </a:t>
                      </a:r>
                      <a:endParaRPr lang="en-US" sz="1400" b="1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Percent Removal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4526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BOD (mg/l)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4113 (29,360)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15.3 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99.6%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</a:tr>
              <a:tr h="24526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COD (mg/l)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13,677 (114,110)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181.4 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98.6%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</a:tr>
              <a:tr h="24526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TSS (mg/l)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9,155 (87,925)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16.14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99.8%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</a:tr>
              <a:tr h="490538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E. Coli (CFU/100 mL)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5.7 X 10</a:t>
                      </a:r>
                      <a:r>
                        <a:rPr lang="en-US" sz="1400" b="0" baseline="30000" dirty="0">
                          <a:effectLst/>
                        </a:rPr>
                        <a:t>7</a:t>
                      </a:r>
                      <a:r>
                        <a:rPr lang="en-US" sz="1400" b="0" dirty="0">
                          <a:effectLst/>
                        </a:rPr>
                        <a:t> </a:t>
                      </a:r>
                      <a:r>
                        <a:rPr lang="en-US" sz="1400" b="0" dirty="0" smtClean="0">
                          <a:effectLst/>
                        </a:rPr>
                        <a:t>(10</a:t>
                      </a:r>
                      <a:r>
                        <a:rPr lang="en-US" sz="1400" b="0" baseline="30000" dirty="0" smtClean="0">
                          <a:effectLst/>
                        </a:rPr>
                        <a:t>9</a:t>
                      </a:r>
                      <a:r>
                        <a:rPr lang="en-US" sz="1400" b="0" dirty="0">
                          <a:effectLst/>
                        </a:rPr>
                        <a:t>)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1.4 X </a:t>
                      </a:r>
                      <a:r>
                        <a:rPr lang="en-US" sz="1400" b="0" dirty="0" smtClean="0">
                          <a:effectLst/>
                        </a:rPr>
                        <a:t>10</a:t>
                      </a:r>
                      <a:r>
                        <a:rPr lang="en-US" sz="1400" b="0" baseline="30000" dirty="0" smtClean="0">
                          <a:effectLst/>
                        </a:rPr>
                        <a:t>4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99.98%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</a:tr>
              <a:tr h="245269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T-N (mg/l)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>
                          <a:effectLst/>
                        </a:rPr>
                        <a:t>284.3 (1700)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0" dirty="0" smtClean="0">
                          <a:effectLst/>
                        </a:rPr>
                        <a:t>50.6</a:t>
                      </a:r>
                      <a:endParaRPr lang="en-US" sz="1400" b="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</a:rPr>
                        <a:t>82.2%</a:t>
                      </a:r>
                      <a:endParaRPr lang="en-US" sz="1400" b="1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pic>
        <p:nvPicPr>
          <p:cNvPr id="46121" name="Picture 1" descr="C:\Users\ezra\Copy\11.01.12\Ayala2015\For Website\Projects\hiriya\Explanatory sign at Hiriya Visitor's Cen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196975"/>
            <a:ext cx="57054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2" name="TextBox 6"/>
          <p:cNvSpPr txBox="1">
            <a:spLocks noChangeArrowheads="1"/>
          </p:cNvSpPr>
          <p:nvPr/>
        </p:nvSpPr>
        <p:spPr bwMode="auto">
          <a:xfrm>
            <a:off x="107950" y="1196975"/>
            <a:ext cx="1995488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5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Schematic sign at the educational center </a:t>
            </a:r>
          </a:p>
        </p:txBody>
      </p:sp>
      <p:pic>
        <p:nvPicPr>
          <p:cNvPr id="46123" name="Picture 2" descr="D:\תמונות חדש\תמונות פרויקטים\חירייה\17.5.11 כניסה ויציאה\DSC_00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1050" y="3597275"/>
            <a:ext cx="3230563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4" name="TextBox 9"/>
          <p:cNvSpPr txBox="1">
            <a:spLocks noChangeArrowheads="1"/>
          </p:cNvSpPr>
          <p:nvPr/>
        </p:nvSpPr>
        <p:spPr bwMode="auto">
          <a:xfrm>
            <a:off x="84138" y="3357563"/>
            <a:ext cx="2552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 (Avg 2008-2010)</a:t>
            </a:r>
          </a:p>
        </p:txBody>
      </p:sp>
      <p:sp>
        <p:nvSpPr>
          <p:cNvPr id="46125" name="TextBox 10"/>
          <p:cNvSpPr txBox="1">
            <a:spLocks noChangeArrowheads="1"/>
          </p:cNvSpPr>
          <p:nvPr/>
        </p:nvSpPr>
        <p:spPr bwMode="auto">
          <a:xfrm>
            <a:off x="6227763" y="1196975"/>
            <a:ext cx="2871787" cy="553998"/>
          </a:xfrm>
          <a:prstGeom prst="rect">
            <a:avLst/>
          </a:prstGeom>
          <a:solidFill>
            <a:srgbClr val="FFFFFF">
              <a:alpha val="3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NBS @ </a:t>
            </a:r>
            <a:r>
              <a:rPr lang="en-US" altLang="en-US" sz="15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Hiriya</a:t>
            </a:r>
            <a:r>
              <a:rPr lang="en-US" alt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-over 10 </a:t>
            </a:r>
            <a:r>
              <a:rPr lang="en-US" altLang="en-US" sz="15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yrs</a:t>
            </a:r>
            <a:r>
              <a:rPr lang="en-US" altLang="en-US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(and counting) of smooth operation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6900863" y="4256881"/>
            <a:ext cx="839787" cy="251619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3"/>
          <p:cNvSpPr txBox="1">
            <a:spLocks noChangeArrowheads="1"/>
          </p:cNvSpPr>
          <p:nvPr/>
        </p:nvSpPr>
        <p:spPr bwMode="auto">
          <a:xfrm>
            <a:off x="0" y="116632"/>
            <a:ext cx="9036496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Case # 2 Petroleum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&amp;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Energy Infrastructures (PEI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) –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Treatment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 Water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ith High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L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evels Of Salinity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, H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ydrocarbons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Detergents &amp; Emulsions 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50" y="1777166"/>
            <a:ext cx="5795963" cy="35240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During the transportation of crude oil &amp;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during the transfer process, sea water infiltrates the oil and needs to be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separated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The recovered water contains hydrocarbons, heavy metals, minerals, emulsions, fats and oils &amp;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 high salinity level of up to 25,000 mg/l chlorides that is more than half the salinity level of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seawater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Before the recovered water can be returned to the sea, hydrocarbons, and other materials harmful to the environment must be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removed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Ayala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was approached because of the company’s experience and proven record of dealing with wastewater and runoff in gas stations and army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camps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pic>
        <p:nvPicPr>
          <p:cNvPr id="47108" name="Picture 2" descr="מערכת מישוב אדים ומערכת הפרדה בנמל הדלק / צלם: יחצ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25" y="1617663"/>
            <a:ext cx="2960688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4" descr="http://www.pei.co.il/db/images/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25" y="3278188"/>
            <a:ext cx="2976563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8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6" descr="IMG_599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425" y="1075184"/>
            <a:ext cx="2433638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7" descr="IMG_599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425" y="4099372"/>
            <a:ext cx="24336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131316" y="44624"/>
            <a:ext cx="89771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NBS - 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Safe </a:t>
            </a:r>
            <a:r>
              <a:rPr lang="en-US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&amp; 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Natural </a:t>
            </a:r>
            <a:r>
              <a:rPr lang="en-US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Tailored 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reatment 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</a:t>
            </a:r>
            <a:r>
              <a:rPr lang="en-US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 Hydrocarbon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&amp; Metals 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ontaminated </a:t>
            </a:r>
            <a:r>
              <a:rPr lang="en-US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</a:t>
            </a:r>
            <a:r>
              <a:rPr lang="en-US" altLang="en-US" sz="27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eawater</a:t>
            </a:r>
            <a:endParaRPr lang="en-US" altLang="en-US" sz="27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109635"/>
              </p:ext>
            </p:extLst>
          </p:nvPr>
        </p:nvGraphicFramePr>
        <p:xfrm>
          <a:off x="5633381" y="1086038"/>
          <a:ext cx="3331107" cy="2437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364429"/>
              </p:ext>
            </p:extLst>
          </p:nvPr>
        </p:nvGraphicFramePr>
        <p:xfrm>
          <a:off x="5633381" y="3596010"/>
          <a:ext cx="3312368" cy="2353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-12700" y="1523742"/>
            <a:ext cx="3159125" cy="401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defRPr/>
            </a:pPr>
            <a:r>
              <a:rPr lang="en-US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Ayala set up an extensive NBS facility with an array of hydrological and biological components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defRPr/>
            </a:pPr>
            <a:r>
              <a:rPr lang="en-US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The NBS operates continuously, under all types of weather and with no maintenance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defRPr/>
            </a:pPr>
            <a:r>
              <a:rPr lang="en-US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The system removes organics, metals, oils and fats, emulsions, </a:t>
            </a:r>
            <a:r>
              <a:rPr lang="en-US" altLang="en-US" sz="1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etc</a:t>
            </a:r>
            <a:r>
              <a:rPr lang="en-US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 at highly impressive rates with no energy input</a:t>
            </a:r>
          </a:p>
          <a:p>
            <a:pPr>
              <a:spcBef>
                <a:spcPct val="0"/>
              </a:spcBef>
              <a:spcAft>
                <a:spcPts val="600"/>
              </a:spcAft>
              <a:buClr>
                <a:schemeClr val="accent5"/>
              </a:buClr>
              <a:defRPr/>
            </a:pPr>
            <a:r>
              <a:rPr lang="en-US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Operating since 2007, the system treats 12 m</a:t>
            </a:r>
            <a:r>
              <a:rPr lang="en-US" altLang="en-US" sz="15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3</a:t>
            </a:r>
            <a:r>
              <a:rPr lang="en-US" altLang="en-US" sz="1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/day in 3 treatment ponds, totaling 100 m</a:t>
            </a:r>
            <a:r>
              <a:rPr lang="en-US" altLang="en-US" sz="15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2</a:t>
            </a:r>
            <a:endParaRPr lang="en-US" altLang="en-US" sz="15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1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3"/>
          <p:cNvSpPr txBox="1">
            <a:spLocks noChangeArrowheads="1"/>
          </p:cNvSpPr>
          <p:nvPr/>
        </p:nvSpPr>
        <p:spPr bwMode="auto">
          <a:xfrm>
            <a:off x="288925" y="116632"/>
            <a:ext cx="538391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Case </a:t>
            </a: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# 3 – 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Urban </a:t>
            </a: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Sewage </a:t>
            </a:r>
            <a:r>
              <a:rPr lang="en-US" altLang="en-US" sz="25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reatment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&amp; Reuse</a:t>
            </a:r>
            <a:endParaRPr lang="en-US" altLang="en-US" sz="25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8" y="692150"/>
            <a:ext cx="3363912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88" y="981075"/>
            <a:ext cx="5203825" cy="320087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Water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&amp; Energy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shortages, infrastructure demands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&amp; other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considerations are making onsite sustainable sewage treatment a necessity in many regions</a:t>
            </a: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AYALA has the most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 developed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models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with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on-the-ground experience in the field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&amp;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has been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safely &amp;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effectively treating domestic sewage with NBS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for over 26 years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AYALA’s NBS meets the strictest regulations in the world for sewage treatment in populated areas: no odors, no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pathogens &amp; no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exposed water during the treatment process </a:t>
            </a:r>
          </a:p>
        </p:txBody>
      </p:sp>
      <p:pic>
        <p:nvPicPr>
          <p:cNvPr id="4915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319588"/>
            <a:ext cx="1946275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330948" y="4029456"/>
            <a:ext cx="1223963" cy="504825"/>
          </a:xfrm>
          <a:prstGeom prst="rightArrow">
            <a:avLst/>
          </a:prstGeom>
          <a:gradFill flip="none" rotWithShape="1">
            <a:gsLst>
              <a:gs pos="0">
                <a:schemeClr val="accent5">
                  <a:lumMod val="75000"/>
                  <a:tint val="66000"/>
                  <a:satMod val="160000"/>
                </a:schemeClr>
              </a:gs>
              <a:gs pos="50000">
                <a:schemeClr val="accent5">
                  <a:lumMod val="75000"/>
                  <a:tint val="44500"/>
                  <a:satMod val="160000"/>
                </a:schemeClr>
              </a:gs>
              <a:gs pos="100000">
                <a:schemeClr val="accent5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9160" name="TextBox 9"/>
          <p:cNvSpPr txBox="1">
            <a:spLocks noChangeArrowheads="1"/>
          </p:cNvSpPr>
          <p:nvPr/>
        </p:nvSpPr>
        <p:spPr bwMode="auto">
          <a:xfrm>
            <a:off x="5580063" y="358775"/>
            <a:ext cx="338483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Ganei Tikvah- 550 residential units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630" y="4516438"/>
            <a:ext cx="339725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Reclaimed water is used for irrigation </a:t>
            </a:r>
            <a:r>
              <a:rPr lang="en-US" sz="19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&amp; is safe </a:t>
            </a:r>
            <a:r>
              <a:rPr lang="en-US" sz="1900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for incidental consumption</a:t>
            </a:r>
          </a:p>
        </p:txBody>
      </p:sp>
      <p:pic>
        <p:nvPicPr>
          <p:cNvPr id="10" name="Picture 2" descr="C:\Users\ezra\Copy\11.01.12\Ayala2015\AYALA Photos\ganei tikvah\ganei tikvah 10_2015_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655" y="3274754"/>
            <a:ext cx="3364345" cy="251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9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24745" y="3861047"/>
            <a:ext cx="6694511" cy="1008113"/>
          </a:xfrm>
        </p:spPr>
        <p:txBody>
          <a:bodyPr>
            <a:normAutofit/>
          </a:bodyPr>
          <a:lstStyle/>
          <a:p>
            <a:pPr algn="ctr"/>
            <a:r>
              <a:rPr lang="en-IN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THANK YOU</a:t>
            </a:r>
            <a:endParaRPr lang="en-IN" sz="3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5" name="Picture 2" descr="C:\Users\SID\Desktop\Ayal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553" y="859879"/>
            <a:ext cx="6032894" cy="278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95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0040" y="122709"/>
            <a:ext cx="7772400" cy="8580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Water &amp; Power Nexus</a:t>
            </a:r>
            <a:endParaRPr lang="en-IN" sz="3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3314" name="Picture 2" descr="C:\Users\SID\Desktop\1\Ayaala_presentation\Presentation for Eli\Priya_Content_Filter\Internet_Sources\water-energy-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2634" y="1268759"/>
            <a:ext cx="5664756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67544" y="1287351"/>
            <a:ext cx="3384376" cy="151216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50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35%</a:t>
            </a:r>
          </a:p>
          <a:p>
            <a:r>
              <a:rPr lang="en-IN" sz="27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Of Energy </a:t>
            </a:r>
          </a:p>
          <a:p>
            <a:r>
              <a:rPr lang="en-IN" sz="27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Production </a:t>
            </a:r>
            <a:r>
              <a:rPr lang="en-IN" sz="2700" dirty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u</a:t>
            </a:r>
            <a:r>
              <a:rPr lang="en-IN" sz="2700" dirty="0" smtClean="0"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sed for Water Treatment Systems</a:t>
            </a:r>
            <a:endParaRPr lang="en-IN" sz="2700" dirty="0"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9288" y="4149081"/>
            <a:ext cx="4250704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Electricity is a per-requirement to treat water in conventional water treatment systems (</a:t>
            </a:r>
            <a:r>
              <a:rPr lang="en-IN" sz="21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STP, ETP &amp; Desalination</a:t>
            </a:r>
            <a:r>
              <a:rPr lang="en-IN" sz="2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 </a:t>
            </a:r>
            <a:endParaRPr lang="en-IN" sz="21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76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 smtClean="0"/>
              <a:t>The Bottleneck </a:t>
            </a:r>
            <a:r>
              <a:rPr lang="en-US" sz="3800" dirty="0"/>
              <a:t>I</a:t>
            </a:r>
            <a:r>
              <a:rPr lang="en-US" sz="3800" dirty="0" smtClean="0"/>
              <a:t>s </a:t>
            </a:r>
            <a:r>
              <a:rPr lang="en-US" sz="3800" dirty="0"/>
              <a:t>I</a:t>
            </a:r>
            <a:r>
              <a:rPr lang="en-US" sz="3800" dirty="0" smtClean="0"/>
              <a:t>n </a:t>
            </a:r>
            <a:r>
              <a:rPr lang="en-US" sz="3800" dirty="0"/>
              <a:t>O</a:t>
            </a:r>
            <a:r>
              <a:rPr lang="en-US" sz="3800" dirty="0" smtClean="0"/>
              <a:t>ur </a:t>
            </a:r>
            <a:r>
              <a:rPr lang="en-US" sz="3800" dirty="0"/>
              <a:t>M</a:t>
            </a:r>
            <a:r>
              <a:rPr lang="en-US" sz="3800" dirty="0" smtClean="0"/>
              <a:t>inds &amp; </a:t>
            </a:r>
            <a:r>
              <a:rPr lang="en-US" sz="3800" dirty="0"/>
              <a:t>H</a:t>
            </a:r>
            <a:r>
              <a:rPr lang="en-US" sz="3800" dirty="0" smtClean="0"/>
              <a:t>ow </a:t>
            </a:r>
            <a:r>
              <a:rPr lang="en-US" sz="3800" dirty="0"/>
              <a:t>W</a:t>
            </a:r>
            <a:r>
              <a:rPr lang="en-US" sz="3800" dirty="0" smtClean="0"/>
              <a:t>e Use </a:t>
            </a:r>
            <a:r>
              <a:rPr lang="en-US" sz="3800" dirty="0"/>
              <a:t>T</a:t>
            </a:r>
            <a:r>
              <a:rPr lang="en-US" sz="3800" dirty="0" smtClean="0"/>
              <a:t>echnology</a:t>
            </a:r>
            <a:endParaRPr lang="en-US" sz="3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004" y="1340768"/>
            <a:ext cx="3805948" cy="3004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http://freshkillspark.files.wordpress.com/2011/02/nyt_newtow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9878" y="3068960"/>
            <a:ext cx="4028586" cy="2352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46726" y="1556792"/>
            <a:ext cx="451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Complex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High energy, operation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Failures at critical moments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334004" y="5086925"/>
            <a:ext cx="39499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accent5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kern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Difficult and expensive </a:t>
            </a:r>
            <a:r>
              <a:rPr lang="en-US" altLang="en-US" kern="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STP &amp; ETP </a:t>
            </a:r>
            <a:r>
              <a:rPr lang="en-US" altLang="en-US" kern="0" dirty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installation  </a:t>
            </a:r>
            <a:endParaRPr lang="en-US" altLang="en-US" sz="900" kern="0" dirty="0" smtClean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0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184039" y="5384"/>
            <a:ext cx="477592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Technology </a:t>
            </a:r>
            <a:r>
              <a:rPr lang="en-US" altLang="en-US" sz="3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Overview</a:t>
            </a:r>
            <a:endParaRPr lang="en-US" altLang="en-US" sz="3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107504" y="1185133"/>
            <a:ext cx="5688632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1"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Tailored, modular engineered NBS™ wetlands with proprietary hydraulics and controls </a:t>
            </a:r>
          </a:p>
          <a:p>
            <a:pPr marL="342900" lvl="1"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Aggregates, additives and plants customized and selected for usage for specific pollutant conditions </a:t>
            </a:r>
          </a:p>
          <a:p>
            <a:pPr marL="342900" lvl="1"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Multi-functional applicator systems for sludge reduction and benthic support</a:t>
            </a:r>
          </a:p>
          <a:p>
            <a:pPr marL="342900" lvl="1">
              <a:spcBef>
                <a:spcPct val="0"/>
              </a:spcBef>
              <a:spcAft>
                <a:spcPts val="1200"/>
              </a:spcAft>
              <a:buClr>
                <a:schemeClr val="accent5"/>
              </a:buClr>
              <a:buFont typeface="Arial" charset="0"/>
              <a:buChar char="•"/>
              <a:defRPr/>
            </a:pPr>
            <a:r>
              <a:rPr lang="en-US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itchFamily="18" charset="0"/>
              </a:rPr>
              <a:t>Biotechnology for stimulating environmental processes</a:t>
            </a:r>
          </a:p>
        </p:txBody>
      </p:sp>
      <p:pic>
        <p:nvPicPr>
          <p:cNvPr id="7" name="Picture 49" descr="P71379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3" y="1196752"/>
            <a:ext cx="3152775" cy="139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732115"/>
            <a:ext cx="2805113" cy="210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1463" y="4732115"/>
            <a:ext cx="3079750" cy="210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IMG_039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6143" y="2595340"/>
            <a:ext cx="3128962" cy="210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DSC_002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5663" y="4732115"/>
            <a:ext cx="3165475" cy="2101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35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5405" y="188640"/>
            <a:ext cx="8388424" cy="1031919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Ayala Solution : Yamuna River “Tree of Life”</a:t>
            </a:r>
            <a:endParaRPr lang="en-GB" sz="36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492" y="1268760"/>
            <a:ext cx="5328592" cy="4314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5832648" y="2337261"/>
            <a:ext cx="305983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eimagining the public spaces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nlivening “dead” zones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Buffering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downstream areas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rebuchet MS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Reaching and treating pollution onsite to eliminate wasteful and expensive conveyance infrastructure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8144" y="1220559"/>
            <a:ext cx="31298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effectLst/>
                <a:latin typeface="Trebuchet MS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Holistic Integration with the larger picture</a:t>
            </a:r>
            <a:endParaRPr lang="en-GB" sz="2400" dirty="0">
              <a:solidFill>
                <a:schemeClr val="accent5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2" descr="אחוזת פולג מבט כללי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832" y="1157288"/>
            <a:ext cx="3246438" cy="2055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61" name="Picture 4" descr="DSC_022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109663"/>
            <a:ext cx="3287713" cy="2103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458" name="Picture 18" descr="C:\Users\ezra\Copy\11.01.12\Ayala2015\AYALA Photos\ganei tikvah\ganei tikvah 10_2015_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63913"/>
            <a:ext cx="3287713" cy="2268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2" descr="C:\Users\ezra\Copy\11.01.12\פרוייקטים חדש\India-\CII Green Building Center\1.5.1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832" y="3367088"/>
            <a:ext cx="3224213" cy="2265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219978" y="219075"/>
            <a:ext cx="8744510" cy="57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en-US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Onsite Urban Wastewater Treatment </a:t>
            </a:r>
            <a:r>
              <a:rPr lang="en-US" altLang="en-US" sz="3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&amp; </a:t>
            </a:r>
            <a:r>
              <a:rPr lang="en-US" altLang="en-US" sz="33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Reuse</a:t>
            </a:r>
          </a:p>
        </p:txBody>
      </p:sp>
      <p:sp>
        <p:nvSpPr>
          <p:cNvPr id="19463" name="TextBox 1"/>
          <p:cNvSpPr txBox="1">
            <a:spLocks noChangeArrowheads="1"/>
          </p:cNvSpPr>
          <p:nvPr/>
        </p:nvSpPr>
        <p:spPr bwMode="auto">
          <a:xfrm>
            <a:off x="-1" y="3578225"/>
            <a:ext cx="133883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Recommended technology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by Indian Green Building Council (IGBC)</a:t>
            </a:r>
            <a:endParaRPr lang="en-US" altLang="en-US" sz="1400" u="sng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19464" name="TextBox 20"/>
          <p:cNvSpPr txBox="1">
            <a:spLocks noChangeArrowheads="1"/>
          </p:cNvSpPr>
          <p:nvPr/>
        </p:nvSpPr>
        <p:spPr bwMode="auto">
          <a:xfrm>
            <a:off x="7963823" y="3976688"/>
            <a:ext cx="12366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Complete treatment and recycling of neighborhood sewage</a:t>
            </a:r>
          </a:p>
        </p:txBody>
      </p:sp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814" y="3367088"/>
            <a:ext cx="1223962" cy="85407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9466" name="מלבן 1"/>
          <p:cNvSpPr>
            <a:spLocks noChangeArrowheads="1"/>
          </p:cNvSpPr>
          <p:nvPr/>
        </p:nvSpPr>
        <p:spPr bwMode="auto">
          <a:xfrm>
            <a:off x="6549917" y="6300788"/>
            <a:ext cx="248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  <a:latin typeface="Trebuchet MS" pitchFamily="34" charset="0"/>
                <a:cs typeface="Times New Roman" panose="02020603050405020304" pitchFamily="18" charset="0"/>
              </a:rPr>
              <a:t>www.ayala-aqua.com</a:t>
            </a:r>
          </a:p>
        </p:txBody>
      </p:sp>
      <p:sp>
        <p:nvSpPr>
          <p:cNvPr id="19467" name="TextBox 1"/>
          <p:cNvSpPr txBox="1">
            <a:spLocks noChangeArrowheads="1"/>
          </p:cNvSpPr>
          <p:nvPr/>
        </p:nvSpPr>
        <p:spPr bwMode="auto">
          <a:xfrm>
            <a:off x="8003729" y="1700213"/>
            <a:ext cx="108743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G</a:t>
            </a:r>
            <a:r>
              <a:rPr lang="en-US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reen </a:t>
            </a: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business centers</a:t>
            </a:r>
          </a:p>
        </p:txBody>
      </p:sp>
      <p:sp>
        <p:nvSpPr>
          <p:cNvPr id="19468" name="TextBox 12"/>
          <p:cNvSpPr txBox="1">
            <a:spLocks noChangeArrowheads="1"/>
          </p:cNvSpPr>
          <p:nvPr/>
        </p:nvSpPr>
        <p:spPr bwMode="auto">
          <a:xfrm>
            <a:off x="0" y="1303338"/>
            <a:ext cx="11156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“Smart homes”- eco-friendly water recycling and energy efficiency</a:t>
            </a:r>
          </a:p>
        </p:txBody>
      </p:sp>
      <p:sp>
        <p:nvSpPr>
          <p:cNvPr id="19469" name="TextBox 1"/>
          <p:cNvSpPr txBox="1">
            <a:spLocks noChangeArrowheads="1"/>
          </p:cNvSpPr>
          <p:nvPr/>
        </p:nvSpPr>
        <p:spPr bwMode="auto">
          <a:xfrm>
            <a:off x="3031107" y="2843213"/>
            <a:ext cx="155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rebuchet MS" pitchFamily="34" charset="0"/>
              </a:rPr>
              <a:t>Ahuzat Poleg</a:t>
            </a:r>
          </a:p>
        </p:txBody>
      </p:sp>
      <p:sp>
        <p:nvSpPr>
          <p:cNvPr id="19470" name="TextBox 13"/>
          <p:cNvSpPr txBox="1">
            <a:spLocks noChangeArrowheads="1"/>
          </p:cNvSpPr>
          <p:nvPr/>
        </p:nvSpPr>
        <p:spPr bwMode="auto">
          <a:xfrm>
            <a:off x="7132191" y="2843213"/>
            <a:ext cx="78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rebuchet MS" pitchFamily="34" charset="0"/>
              </a:rPr>
              <a:t>Ampa</a:t>
            </a:r>
          </a:p>
        </p:txBody>
      </p:sp>
      <p:sp>
        <p:nvSpPr>
          <p:cNvPr id="19471" name="TextBox 14"/>
          <p:cNvSpPr txBox="1">
            <a:spLocks noChangeArrowheads="1"/>
          </p:cNvSpPr>
          <p:nvPr/>
        </p:nvSpPr>
        <p:spPr bwMode="auto">
          <a:xfrm>
            <a:off x="2902520" y="5235575"/>
            <a:ext cx="17027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rebuchet MS" pitchFamily="34" charset="0"/>
              </a:rPr>
              <a:t>Sobraji-Godrej</a:t>
            </a:r>
          </a:p>
        </p:txBody>
      </p:sp>
      <p:sp>
        <p:nvSpPr>
          <p:cNvPr id="19472" name="TextBox 15"/>
          <p:cNvSpPr txBox="1">
            <a:spLocks noChangeArrowheads="1"/>
          </p:cNvSpPr>
          <p:nvPr/>
        </p:nvSpPr>
        <p:spPr bwMode="auto">
          <a:xfrm>
            <a:off x="6673404" y="5219700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chemeClr val="bg1"/>
                </a:solidFill>
                <a:latin typeface="Trebuchet MS" pitchFamily="34" charset="0"/>
              </a:rPr>
              <a:t>Ganei</a:t>
            </a:r>
            <a:r>
              <a:rPr lang="en-US" altLang="en-US" sz="1800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US" altLang="en-US" sz="1800" dirty="0" err="1">
                <a:solidFill>
                  <a:schemeClr val="bg1"/>
                </a:solidFill>
                <a:latin typeface="Trebuchet MS" pitchFamily="34" charset="0"/>
              </a:rPr>
              <a:t>Tikva</a:t>
            </a:r>
            <a:endParaRPr lang="en-US" altLang="en-US" sz="1800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28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129" y="1196752"/>
            <a:ext cx="7941862" cy="46103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1544" y="-27384"/>
            <a:ext cx="8262904" cy="1210146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Ganei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en-US" sz="35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Tikvah</a:t>
            </a:r>
            <a:r>
              <a:rPr lang="en-US" sz="35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Neighborhood Sewage Treatment</a:t>
            </a:r>
            <a:endParaRPr lang="en-US" sz="35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54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DSCN778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391" y="3671114"/>
            <a:ext cx="3290888" cy="22804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79388" y="115888"/>
            <a:ext cx="88947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Agricultural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Sewage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reatment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and R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euse – Saving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F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armers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M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illions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in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Sewage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reatment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and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Irrigation </a:t>
            </a:r>
            <a:r>
              <a:rPr lang="en-US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osts </a:t>
            </a:r>
            <a:endParaRPr lang="en-US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pic>
        <p:nvPicPr>
          <p:cNvPr id="20484" name="Picture 4" descr="DSC_0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113" y="1113978"/>
            <a:ext cx="3273425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93663" y="1465263"/>
            <a:ext cx="7826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Dairy farm</a:t>
            </a:r>
          </a:p>
        </p:txBody>
      </p:sp>
      <p:sp>
        <p:nvSpPr>
          <p:cNvPr id="20488" name="TextBox 19"/>
          <p:cNvSpPr txBox="1">
            <a:spLocks noChangeArrowheads="1"/>
          </p:cNvSpPr>
          <p:nvPr/>
        </p:nvSpPr>
        <p:spPr bwMode="auto">
          <a:xfrm>
            <a:off x="7807326" y="1331922"/>
            <a:ext cx="137318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Treatment  of mixed agricultural effluent,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aquaculture 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20489" name="TextBox 20"/>
          <p:cNvSpPr txBox="1">
            <a:spLocks noChangeArrowheads="1"/>
          </p:cNvSpPr>
          <p:nvPr/>
        </p:nvSpPr>
        <p:spPr bwMode="auto">
          <a:xfrm>
            <a:off x="93663" y="3996618"/>
            <a:ext cx="1136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Vineyard grape crush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20491" name="מלבן 1"/>
          <p:cNvSpPr>
            <a:spLocks noChangeArrowheads="1"/>
          </p:cNvSpPr>
          <p:nvPr/>
        </p:nvSpPr>
        <p:spPr bwMode="auto">
          <a:xfrm>
            <a:off x="3173930" y="6300788"/>
            <a:ext cx="2486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rebuchet MS" pitchFamily="34" charset="0"/>
                <a:cs typeface="Times New Roman" panose="02020603050405020304" pitchFamily="18" charset="0"/>
              </a:rPr>
              <a:t>www.ayala-aqua.com</a:t>
            </a:r>
          </a:p>
        </p:txBody>
      </p:sp>
      <p:sp>
        <p:nvSpPr>
          <p:cNvPr id="20492" name="TextBox 1"/>
          <p:cNvSpPr txBox="1">
            <a:spLocks noChangeArrowheads="1"/>
          </p:cNvSpPr>
          <p:nvPr/>
        </p:nvSpPr>
        <p:spPr bwMode="auto">
          <a:xfrm>
            <a:off x="3708400" y="3203128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Trebuchet MS" pitchFamily="34" charset="0"/>
              </a:rPr>
              <a:t>Lotan</a:t>
            </a:r>
          </a:p>
        </p:txBody>
      </p:sp>
      <p:sp>
        <p:nvSpPr>
          <p:cNvPr id="20493" name="TextBox 12"/>
          <p:cNvSpPr txBox="1">
            <a:spLocks noChangeArrowheads="1"/>
          </p:cNvSpPr>
          <p:nvPr/>
        </p:nvSpPr>
        <p:spPr bwMode="auto">
          <a:xfrm>
            <a:off x="6156325" y="2914650"/>
            <a:ext cx="154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Neot Smadar</a:t>
            </a: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3178175" y="5571331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Amphorae</a:t>
            </a:r>
          </a:p>
        </p:txBody>
      </p:sp>
      <p:pic>
        <p:nvPicPr>
          <p:cNvPr id="16" name="Picture 2" descr="http://www.ofra-aqua.co.il/files/smadar/smadar_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5140"/>
            <a:ext cx="3250545" cy="24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0308009"/>
              </p:ext>
            </p:extLst>
          </p:nvPr>
        </p:nvGraphicFramePr>
        <p:xfrm>
          <a:off x="4572000" y="3671114"/>
          <a:ext cx="3214687" cy="230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7784" y="1109216"/>
            <a:ext cx="1181968" cy="1205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44208" y="3228806"/>
            <a:ext cx="1502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 err="1" smtClean="0">
                <a:solidFill>
                  <a:schemeClr val="bg1"/>
                </a:solidFill>
                <a:latin typeface="Trebuchet MS" pitchFamily="34" charset="0"/>
                <a:cs typeface="Times New Roman" panose="02020603050405020304" pitchFamily="18" charset="0"/>
              </a:rPr>
              <a:t>Naot</a:t>
            </a:r>
            <a:r>
              <a:rPr lang="en-US" altLang="en-US" sz="1800" dirty="0" smtClean="0">
                <a:solidFill>
                  <a:schemeClr val="bg1"/>
                </a:solidFill>
                <a:latin typeface="Trebuchet MS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chemeClr val="bg1"/>
                </a:solidFill>
                <a:latin typeface="Trebuchet MS" pitchFamily="34" charset="0"/>
                <a:cs typeface="Times New Roman" panose="02020603050405020304" pitchFamily="18" charset="0"/>
              </a:rPr>
              <a:t>Smadar</a:t>
            </a:r>
            <a:endParaRPr lang="en-US" altLang="en-US" sz="1800" dirty="0" smtClean="0">
              <a:solidFill>
                <a:schemeClr val="bg1"/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9"/>
          <p:cNvSpPr txBox="1">
            <a:spLocks noChangeArrowheads="1"/>
          </p:cNvSpPr>
          <p:nvPr/>
        </p:nvSpPr>
        <p:spPr bwMode="auto">
          <a:xfrm>
            <a:off x="7807326" y="3884855"/>
            <a:ext cx="137318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Reuse for irrigation and recreation</a:t>
            </a:r>
            <a:endParaRPr lang="en-US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Office Theme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1_Office Theme">
    <a:majorFont>
      <a:latin typeface=""/>
      <a:ea typeface=""/>
      <a:cs typeface=""/>
    </a:majorFont>
    <a:minorFont>
      <a:latin typeface="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10397</TotalTime>
  <Words>1258</Words>
  <Application>Microsoft Office PowerPoint</Application>
  <PresentationFormat>On-screen Show (4:3)</PresentationFormat>
  <Paragraphs>216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SUSTAINABILITY IN PRACTICE</vt:lpstr>
      <vt:lpstr>PowerPoint Presentation</vt:lpstr>
      <vt:lpstr>PowerPoint Presentation</vt:lpstr>
      <vt:lpstr>PowerPoint Presentation</vt:lpstr>
      <vt:lpstr>Ayala Solution : Yamuna River “Tree of Life”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Onsite Solutions For  Business &amp; Non-Profits</vt:lpstr>
      <vt:lpstr>PowerPoint Presentation</vt:lpstr>
      <vt:lpstr>PowerPoint Presentation</vt:lpstr>
      <vt:lpstr>How To Turn A Liability Into An Asset ?</vt:lpstr>
      <vt:lpstr>The NBS™ Wetlands at HGA </vt:lpstr>
      <vt:lpstr>PowerPoint Presentation</vt:lpstr>
      <vt:lpstr>PowerPoint Presentation</vt:lpstr>
      <vt:lpstr>Current State Of Arkavathi River – Sewage Influence An Ongoing Catastrophe To TG Halli Watershed</vt:lpstr>
      <vt:lpstr>India: Protection &amp; Rejuvenation Of Arkvathi River From Hesaraghatta Lake To TG Halli Reservoir, Bangalore </vt:lpstr>
      <vt:lpstr>Solution: Treating The Perennial Sewage Flow Without Affecting the River Channel</vt:lpstr>
      <vt:lpstr>The Ganga River Basin - Where All Conventional Solutions Have Repeatedly Failed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</dc:creator>
  <cp:lastModifiedBy>eli -ayala</cp:lastModifiedBy>
  <cp:revision>98</cp:revision>
  <cp:lastPrinted>2019-01-30T19:03:16Z</cp:lastPrinted>
  <dcterms:created xsi:type="dcterms:W3CDTF">2017-03-18T07:54:12Z</dcterms:created>
  <dcterms:modified xsi:type="dcterms:W3CDTF">2019-11-28T09:21:22Z</dcterms:modified>
</cp:coreProperties>
</file>